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8" r:id="rId6"/>
    <p:sldId id="269" r:id="rId7"/>
    <p:sldId id="270" r:id="rId8"/>
    <p:sldId id="271" r:id="rId9"/>
    <p:sldId id="272" r:id="rId10"/>
    <p:sldId id="258" r:id="rId11"/>
    <p:sldId id="260" r:id="rId12"/>
    <p:sldId id="261"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8DCAE8-1D33-4D2E-9D85-9F19405A96E1}" type="datetimeFigureOut">
              <a:rPr lang="id-ID" smtClean="0"/>
              <a:pPr/>
              <a:t>26/01/2015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D8C7853-50BE-4BCC-963A-690A99F5A81F}"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8DCAE8-1D33-4D2E-9D85-9F19405A96E1}" type="datetimeFigureOut">
              <a:rPr lang="id-ID" smtClean="0"/>
              <a:pPr/>
              <a:t>26/01/2015</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8C7853-50BE-4BCC-963A-690A99F5A81F}"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42910" y="3714752"/>
            <a:ext cx="7772400" cy="1362075"/>
          </a:xfrm>
        </p:spPr>
        <p:txBody>
          <a:bodyPr>
            <a:normAutofit fontScale="90000"/>
          </a:bodyPr>
          <a:lstStyle/>
          <a:p>
            <a:pPr algn="ctr"/>
            <a:r>
              <a:rPr lang="id-ID" sz="1800" dirty="0" smtClean="0">
                <a:latin typeface="Cambria" pitchFamily="18" charset="0"/>
              </a:rPr>
              <a:t>DISUSUN OLEH </a:t>
            </a:r>
            <a:br>
              <a:rPr lang="id-ID" sz="1800" dirty="0" smtClean="0">
                <a:latin typeface="Cambria" pitchFamily="18" charset="0"/>
              </a:rPr>
            </a:br>
            <a:r>
              <a:rPr lang="id-ID" sz="2400" dirty="0" smtClean="0">
                <a:latin typeface="Cambria" pitchFamily="18" charset="0"/>
              </a:rPr>
              <a:t/>
            </a:r>
            <a:br>
              <a:rPr lang="id-ID" sz="2400" dirty="0" smtClean="0">
                <a:latin typeface="Cambria" pitchFamily="18" charset="0"/>
              </a:rPr>
            </a:br>
            <a:r>
              <a:rPr lang="id-ID" sz="2400" dirty="0" smtClean="0">
                <a:solidFill>
                  <a:srgbClr val="C00000"/>
                </a:solidFill>
                <a:latin typeface="Cambria" pitchFamily="18" charset="0"/>
              </a:rPr>
              <a:t>PT OSMOSA ALAM SEMESTA</a:t>
            </a:r>
            <a:r>
              <a:rPr lang="id-ID" sz="2400" dirty="0" smtClean="0">
                <a:solidFill>
                  <a:srgbClr val="00B050"/>
                </a:solidFill>
                <a:latin typeface="Cambria" pitchFamily="18" charset="0"/>
              </a:rPr>
              <a:t/>
            </a:r>
            <a:br>
              <a:rPr lang="id-ID" sz="2400" dirty="0" smtClean="0">
                <a:solidFill>
                  <a:srgbClr val="00B050"/>
                </a:solidFill>
                <a:latin typeface="Cambria" pitchFamily="18" charset="0"/>
              </a:rPr>
            </a:br>
            <a:r>
              <a:rPr lang="id-ID" sz="2000" dirty="0" smtClean="0">
                <a:latin typeface="Cambria" pitchFamily="18" charset="0"/>
              </a:rPr>
              <a:t>WONOSOBO-JAWA TENGAH</a:t>
            </a:r>
            <a:endParaRPr lang="id-ID" sz="2000" dirty="0">
              <a:latin typeface="Cambria" pitchFamily="18" charset="0"/>
            </a:endParaRPr>
          </a:p>
        </p:txBody>
      </p:sp>
      <p:sp>
        <p:nvSpPr>
          <p:cNvPr id="6" name="Text Placeholder 5"/>
          <p:cNvSpPr>
            <a:spLocks noGrp="1"/>
          </p:cNvSpPr>
          <p:nvPr>
            <p:ph type="body" idx="1"/>
          </p:nvPr>
        </p:nvSpPr>
        <p:spPr>
          <a:xfrm>
            <a:off x="722313" y="2000241"/>
            <a:ext cx="7772400" cy="1857388"/>
          </a:xfrm>
        </p:spPr>
        <p:txBody>
          <a:bodyPr>
            <a:normAutofit/>
          </a:bodyPr>
          <a:lstStyle/>
          <a:p>
            <a:pPr algn="ctr"/>
            <a:r>
              <a:rPr lang="id-ID" sz="3200" b="1" dirty="0" smtClean="0">
                <a:solidFill>
                  <a:srgbClr val="C00000"/>
                </a:solidFill>
                <a:latin typeface="Arial Black" pitchFamily="34" charset="0"/>
              </a:rPr>
              <a:t>Cara Budidaya Belatung untuk Pakan Ikan </a:t>
            </a:r>
          </a:p>
          <a:p>
            <a:pPr algn="ctr"/>
            <a:r>
              <a:rPr lang="id-ID" sz="3200" b="1" dirty="0" smtClean="0">
                <a:solidFill>
                  <a:srgbClr val="002060"/>
                </a:solidFill>
                <a:latin typeface="Arial Black" pitchFamily="34" charset="0"/>
              </a:rPr>
              <a:t>(lele, belut, gurameh, emas, dll)</a:t>
            </a:r>
          </a:p>
          <a:p>
            <a:pPr algn="ctr"/>
            <a:endParaRPr lang="id-ID" sz="3200" dirty="0">
              <a:solidFill>
                <a:srgbClr val="C00000"/>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mbar magot – belatung"/>
          <p:cNvPicPr>
            <a:picLocks noChangeAspect="1" noChangeArrowheads="1"/>
          </p:cNvPicPr>
          <p:nvPr/>
        </p:nvPicPr>
        <p:blipFill>
          <a:blip r:embed="rId2"/>
          <a:srcRect/>
          <a:stretch>
            <a:fillRect/>
          </a:stretch>
        </p:blipFill>
        <p:spPr bwMode="auto">
          <a:xfrm>
            <a:off x="714348" y="1428736"/>
            <a:ext cx="3571900" cy="22860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 name="Picture 2" descr="https://encrypted-tbn2.gstatic.com/images?q=tbn:ANd9GcSiI8zI8FylAe4dDeWBWZEjLRalshSVZ8IAY2zG38rv5RGMYY6m"/>
          <p:cNvPicPr>
            <a:picLocks noChangeAspect="1" noChangeArrowheads="1"/>
          </p:cNvPicPr>
          <p:nvPr/>
        </p:nvPicPr>
        <p:blipFill>
          <a:blip r:embed="rId3"/>
          <a:srcRect/>
          <a:stretch>
            <a:fillRect/>
          </a:stretch>
        </p:blipFill>
        <p:spPr bwMode="auto">
          <a:xfrm>
            <a:off x="4857752" y="1428736"/>
            <a:ext cx="3714776" cy="22860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 name="Picture 4" descr="https://encrypted-tbn0.gstatic.com/images?q=tbn:ANd9GcSFhJt2KX9qY9Cq2tdDUHoF3wrvCAp94LbnHMmi9qYAhdQ6fzDwTA"/>
          <p:cNvPicPr>
            <a:picLocks noChangeAspect="1" noChangeArrowheads="1"/>
          </p:cNvPicPr>
          <p:nvPr/>
        </p:nvPicPr>
        <p:blipFill>
          <a:blip r:embed="rId4"/>
          <a:srcRect/>
          <a:stretch>
            <a:fillRect/>
          </a:stretch>
        </p:blipFill>
        <p:spPr bwMode="auto">
          <a:xfrm>
            <a:off x="642910" y="3929066"/>
            <a:ext cx="3571900" cy="264320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6" descr="https://encrypted-tbn0.gstatic.com/images?q=tbn:ANd9GcTuV1lmP-8TkzE67ohOYq-4TLcOgI85l3B9I9HGwW2pL-zyQZUg"/>
          <p:cNvPicPr>
            <a:picLocks noChangeAspect="1" noChangeArrowheads="1"/>
          </p:cNvPicPr>
          <p:nvPr/>
        </p:nvPicPr>
        <p:blipFill>
          <a:blip r:embed="rId5"/>
          <a:srcRect/>
          <a:stretch>
            <a:fillRect/>
          </a:stretch>
        </p:blipFill>
        <p:spPr bwMode="auto">
          <a:xfrm>
            <a:off x="4857752" y="3929066"/>
            <a:ext cx="3714776" cy="271464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itle 5"/>
          <p:cNvSpPr>
            <a:spLocks noGrp="1"/>
          </p:cNvSpPr>
          <p:nvPr>
            <p:ph type="title"/>
          </p:nvPr>
        </p:nvSpPr>
        <p:spPr>
          <a:xfrm>
            <a:off x="457200" y="274638"/>
            <a:ext cx="8229600" cy="654032"/>
          </a:xfrm>
        </p:spPr>
        <p:txBody>
          <a:bodyPr>
            <a:normAutofit fontScale="90000"/>
          </a:bodyPr>
          <a:lstStyle/>
          <a:p>
            <a:r>
              <a:rPr lang="id-ID" b="1" dirty="0" smtClean="0">
                <a:solidFill>
                  <a:srgbClr val="FF0000"/>
                </a:solidFill>
              </a:rPr>
              <a:t>SIKLUS HIDUP BELATUNG</a:t>
            </a:r>
            <a:endParaRPr lang="id-ID" b="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428604"/>
            <a:ext cx="8072494" cy="3416320"/>
          </a:xfrm>
          <a:prstGeom prst="rect">
            <a:avLst/>
          </a:prstGeom>
        </p:spPr>
        <p:txBody>
          <a:bodyPr wrap="square">
            <a:spAutoFit/>
          </a:bodyPr>
          <a:lstStyle/>
          <a:p>
            <a:pPr fontAlgn="base"/>
            <a:r>
              <a:rPr lang="id-ID" sz="2400" b="1" dirty="0">
                <a:latin typeface="Cambria" pitchFamily="18" charset="0"/>
              </a:rPr>
              <a:t>Cara </a:t>
            </a:r>
            <a:r>
              <a:rPr lang="id-ID" sz="2400" b="1" dirty="0" smtClean="0">
                <a:latin typeface="Cambria" pitchFamily="18" charset="0"/>
              </a:rPr>
              <a:t>pemanenan belatung :</a:t>
            </a:r>
          </a:p>
          <a:p>
            <a:pPr fontAlgn="base"/>
            <a:endParaRPr lang="id-ID" sz="2400" b="1" dirty="0">
              <a:latin typeface="Cambria" pitchFamily="18" charset="0"/>
            </a:endParaRPr>
          </a:p>
          <a:p>
            <a:pPr fontAlgn="base"/>
            <a:r>
              <a:rPr lang="id-ID" sz="2400" b="1" dirty="0" smtClean="0">
                <a:latin typeface="Cambria" pitchFamily="18" charset="0"/>
              </a:rPr>
              <a:t>Siapkan ember berisi air, tuangkan bahan yang sudah menjadi belatung kedalam ember tersebut. Belatung akan mengambang, sedangkan bahan akan tenggelam. Belatung bisa diambil dengan jala kecil atau tangan. </a:t>
            </a:r>
            <a:r>
              <a:rPr lang="id-ID" sz="2400" b="1" dirty="0">
                <a:latin typeface="Cambria" pitchFamily="18" charset="0"/>
              </a:rPr>
              <a:t>Belatung siap diberikan sebagai pakan lele. Untuk bahan baku media kultur sebanyak 100 kg kira-kira akan dihasilkan belatung 60 -70 kg.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00042"/>
            <a:ext cx="8072494" cy="954107"/>
          </a:xfrm>
          <a:prstGeom prst="rect">
            <a:avLst/>
          </a:prstGeom>
        </p:spPr>
        <p:txBody>
          <a:bodyPr wrap="square">
            <a:spAutoFit/>
          </a:bodyPr>
          <a:lstStyle/>
          <a:p>
            <a:r>
              <a:rPr lang="id-ID" sz="2800" b="1" dirty="0">
                <a:latin typeface="Cambria" pitchFamily="18" charset="0"/>
              </a:rPr>
              <a:t>Perhatikan, jangan menyimpan belatung segar terlalu lama karena bisa berubah menjadi lalat.</a:t>
            </a:r>
          </a:p>
        </p:txBody>
      </p:sp>
      <p:sp>
        <p:nvSpPr>
          <p:cNvPr id="3" name="Rectangle 2"/>
          <p:cNvSpPr/>
          <p:nvPr/>
        </p:nvSpPr>
        <p:spPr>
          <a:xfrm>
            <a:off x="642910" y="2143116"/>
            <a:ext cx="7929618" cy="3539430"/>
          </a:xfrm>
          <a:prstGeom prst="rect">
            <a:avLst/>
          </a:prstGeom>
        </p:spPr>
        <p:txBody>
          <a:bodyPr wrap="square">
            <a:spAutoFit/>
          </a:bodyPr>
          <a:lstStyle/>
          <a:p>
            <a:r>
              <a:rPr lang="id-ID" sz="2800" b="1" dirty="0">
                <a:latin typeface="Cambria" pitchFamily="18" charset="0"/>
              </a:rPr>
              <a:t>Dalam budidaya lele, magot akan lebih efektif jika dicampur dengan </a:t>
            </a:r>
            <a:r>
              <a:rPr lang="id-ID" sz="2800" b="1">
                <a:latin typeface="Cambria" pitchFamily="18" charset="0"/>
              </a:rPr>
              <a:t>tepung </a:t>
            </a:r>
            <a:r>
              <a:rPr lang="id-ID" sz="2800" b="1" smtClean="0">
                <a:latin typeface="Cambria" pitchFamily="18" charset="0"/>
              </a:rPr>
              <a:t>ikan / pelet, </a:t>
            </a:r>
            <a:r>
              <a:rPr lang="id-ID" sz="2800" b="1" dirty="0">
                <a:latin typeface="Cambria" pitchFamily="18" charset="0"/>
              </a:rPr>
              <a:t>dengan perbandingan 1:1. Pertumbuhan ikan lele bisa melambung sampai 2.9% per hari. Pakan maggot memberikan percepatan tumbuh 2.5% tiap harinya, kemudian tepung ikan memberikan percepatan pertumbuhan 2% per harinya.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8072494" cy="5693866"/>
          </a:xfrm>
          <a:prstGeom prst="rect">
            <a:avLst/>
          </a:prstGeom>
        </p:spPr>
        <p:txBody>
          <a:bodyPr wrap="square">
            <a:spAutoFit/>
          </a:bodyPr>
          <a:lstStyle/>
          <a:p>
            <a:r>
              <a:rPr lang="id-ID" sz="2800" b="1" dirty="0">
                <a:latin typeface="Cambria" pitchFamily="18" charset="0"/>
              </a:rPr>
              <a:t>Belatung identik dengan sampah dan lalat. Akan tetapi ternyata kandungan </a:t>
            </a:r>
            <a:r>
              <a:rPr lang="id-ID" sz="2800" b="1" dirty="0" smtClean="0">
                <a:latin typeface="Cambria" pitchFamily="18" charset="0"/>
              </a:rPr>
              <a:t>protein tinggi </a:t>
            </a:r>
            <a:r>
              <a:rPr lang="id-ID" sz="2800" b="1" dirty="0">
                <a:latin typeface="Cambria" pitchFamily="18" charset="0"/>
              </a:rPr>
              <a:t>dalam belatung bermanfaat sebagai </a:t>
            </a:r>
            <a:r>
              <a:rPr lang="id-ID" sz="2800" b="1" dirty="0" smtClean="0">
                <a:latin typeface="Cambria" pitchFamily="18" charset="0"/>
              </a:rPr>
              <a:t>pakan  ikan</a:t>
            </a:r>
            <a:r>
              <a:rPr lang="id-ID" sz="2800" b="1" dirty="0">
                <a:latin typeface="Cambria" pitchFamily="18" charset="0"/>
              </a:rPr>
              <a:t>. Bisnis belatung belakangan ini menjanjikan hasil yang cukup bagus seiring dengan mahalnya pelet pakan ikan. Belatung bisa dijadikan pakan alternatif yang murah dengan kualitas yang sama atau mendekati protein tinggi  yang terkandung dalam pelet. </a:t>
            </a:r>
            <a:endParaRPr lang="id-ID" sz="2800" b="1" dirty="0" smtClean="0">
              <a:latin typeface="Cambria" pitchFamily="18" charset="0"/>
            </a:endParaRPr>
          </a:p>
          <a:p>
            <a:r>
              <a:rPr lang="id-ID" sz="2800" b="1" dirty="0" smtClean="0">
                <a:latin typeface="Cambria" pitchFamily="18" charset="0"/>
              </a:rPr>
              <a:t>Cara </a:t>
            </a:r>
            <a:r>
              <a:rPr lang="id-ID" sz="2800" b="1" dirty="0">
                <a:latin typeface="Cambria" pitchFamily="18" charset="0"/>
              </a:rPr>
              <a:t>beternak dan </a:t>
            </a:r>
            <a:r>
              <a:rPr lang="id-ID" sz="2800" b="1" dirty="0" smtClean="0">
                <a:latin typeface="Cambria" pitchFamily="18" charset="0"/>
              </a:rPr>
              <a:t>pembuatan</a:t>
            </a:r>
            <a:r>
              <a:rPr lang="id-ID" sz="2800" b="1" dirty="0">
                <a:latin typeface="Cambria" pitchFamily="18" charset="0"/>
              </a:rPr>
              <a:t> </a:t>
            </a:r>
            <a:r>
              <a:rPr lang="id-ID" sz="2800" b="1" dirty="0" smtClean="0">
                <a:latin typeface="Cambria" pitchFamily="18" charset="0"/>
              </a:rPr>
              <a:t>belatung </a:t>
            </a:r>
            <a:r>
              <a:rPr lang="id-ID" sz="2800" b="1" dirty="0">
                <a:latin typeface="Cambria" pitchFamily="18" charset="0"/>
              </a:rPr>
              <a:t>membutuhkan modal yang tidak banyak, relatif murah menjadikan budidaya belatung sebagai bisnis yang patut dilirik dan dipertimbangkan.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00042"/>
            <a:ext cx="8001056" cy="6093976"/>
          </a:xfrm>
          <a:prstGeom prst="rect">
            <a:avLst/>
          </a:prstGeom>
        </p:spPr>
        <p:txBody>
          <a:bodyPr wrap="square">
            <a:spAutoFit/>
          </a:bodyPr>
          <a:lstStyle/>
          <a:p>
            <a:r>
              <a:rPr lang="id-ID" sz="2600" b="1" dirty="0">
                <a:latin typeface="Cambria" pitchFamily="18" charset="0"/>
              </a:rPr>
              <a:t>Asal </a:t>
            </a:r>
            <a:r>
              <a:rPr lang="id-ID" sz="2600" b="1" dirty="0" smtClean="0">
                <a:latin typeface="Cambria" pitchFamily="18" charset="0"/>
              </a:rPr>
              <a:t>Belatung</a:t>
            </a:r>
          </a:p>
          <a:p>
            <a:endParaRPr lang="id-ID" sz="2600" b="1" dirty="0">
              <a:latin typeface="Cambria" pitchFamily="18" charset="0"/>
            </a:endParaRPr>
          </a:p>
          <a:p>
            <a:r>
              <a:rPr lang="id-ID" sz="2600" b="1" dirty="0">
                <a:latin typeface="Cambria" pitchFamily="18" charset="0"/>
              </a:rPr>
              <a:t>Belatung asalnya dari lalat, </a:t>
            </a:r>
            <a:r>
              <a:rPr lang="id-ID" sz="2600" b="1" dirty="0" smtClean="0">
                <a:latin typeface="Cambria" pitchFamily="18" charset="0"/>
              </a:rPr>
              <a:t>lalat bertelur ditempat yang dia sukai, telur yang menetas akan jadi belatung, umurnya </a:t>
            </a:r>
            <a:r>
              <a:rPr lang="id-ID" sz="2600" b="1" dirty="0">
                <a:latin typeface="Cambria" pitchFamily="18" charset="0"/>
              </a:rPr>
              <a:t>hanya 7 hari sebelum kemudian berubah menjadi lalat. Orang sering menyebutnya dengan maggot. Pada petani kelapa sawit, belatung dan lalat hijau adalah masalah yang bisa mempengaruhi keberhasilan panen. Hal ini yang kemudian dimanfaatkan oleh petani ikan, yang sekaligus memelihara belatung untuk pakan ikan sehingga bisa menekan biaya produksi. Selain ditaburkan ke dalam kolam untuk pakan ikan, belatung juga bisa digunakan untuk protein untuk diolah menjadi pelet.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357166"/>
            <a:ext cx="8215370" cy="5693866"/>
          </a:xfrm>
          <a:prstGeom prst="rect">
            <a:avLst/>
          </a:prstGeom>
        </p:spPr>
        <p:txBody>
          <a:bodyPr wrap="square">
            <a:spAutoFit/>
          </a:bodyPr>
          <a:lstStyle/>
          <a:p>
            <a:r>
              <a:rPr lang="id-ID" sz="2600" b="1" dirty="0" smtClean="0">
                <a:latin typeface="+mj-lt"/>
              </a:rPr>
              <a:t>Mempersiapkan bahan dan peralatan</a:t>
            </a:r>
          </a:p>
          <a:p>
            <a:endParaRPr lang="id-ID" sz="2600" b="1" dirty="0">
              <a:latin typeface="+mj-lt"/>
            </a:endParaRPr>
          </a:p>
          <a:p>
            <a:r>
              <a:rPr lang="id-ID" sz="2600" b="1" dirty="0">
                <a:latin typeface="+mj-lt"/>
              </a:rPr>
              <a:t>Cara ternak belatung cukup mudah, hanya perlu menyiapkan bak atau ember besar yang biasa dipakai untuk mencuci baju, plastik hitam, dan tali rafia. Lalu siapkan juga </a:t>
            </a:r>
            <a:r>
              <a:rPr lang="id-ID" sz="2600" b="1" dirty="0" smtClean="0">
                <a:latin typeface="+mj-lt"/>
              </a:rPr>
              <a:t>bahan-bahan </a:t>
            </a:r>
            <a:r>
              <a:rPr lang="id-ID" sz="2600" b="1" dirty="0">
                <a:latin typeface="+mj-lt"/>
              </a:rPr>
              <a:t>yaitu </a:t>
            </a:r>
            <a:r>
              <a:rPr lang="id-ID" sz="2600" b="1" dirty="0" smtClean="0">
                <a:latin typeface="+mj-lt"/>
              </a:rPr>
              <a:t> ampas tahu, ampas tapioka, pelet pakan ayam, bekatul</a:t>
            </a:r>
            <a:r>
              <a:rPr lang="id-ID" sz="2600" b="1" dirty="0">
                <a:latin typeface="+mj-lt"/>
              </a:rPr>
              <a:t>, </a:t>
            </a:r>
            <a:r>
              <a:rPr lang="id-ID" sz="2600" b="1" dirty="0" smtClean="0">
                <a:latin typeface="+mj-lt"/>
              </a:rPr>
              <a:t>naskuru, kotoran ayam yang kering, kotoran kambing, air </a:t>
            </a:r>
            <a:r>
              <a:rPr lang="id-ID" sz="2600" b="1" dirty="0">
                <a:latin typeface="+mj-lt"/>
              </a:rPr>
              <a:t>dan </a:t>
            </a:r>
            <a:r>
              <a:rPr lang="id-ID" sz="2600" b="1" dirty="0" smtClean="0">
                <a:latin typeface="+mj-lt"/>
              </a:rPr>
              <a:t>kain penutup ember.</a:t>
            </a:r>
            <a:r>
              <a:rPr lang="id-ID" sz="2600" b="1" dirty="0">
                <a:latin typeface="+mj-lt"/>
              </a:rPr>
              <a:t> Teknik beternak belatung menggunakan bahan diatas adalah pertama melubangi dulu ember, kecil saja kira-kira 1-2 cm. Buat lubang yang teratur, tidak terlalu rapat dan jangan juga terlalu jarang. Setelah dilubangi, bak dicuci hingga bersih atau disiram air panas supaya bakteri yang tidak akan dibutuhkan tidak muncul.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8001056" cy="6186309"/>
          </a:xfrm>
          <a:prstGeom prst="rect">
            <a:avLst/>
          </a:prstGeom>
        </p:spPr>
        <p:txBody>
          <a:bodyPr wrap="square">
            <a:spAutoFit/>
          </a:bodyPr>
          <a:lstStyle/>
          <a:p>
            <a:r>
              <a:rPr lang="id-ID" sz="2200" b="1" dirty="0" smtClean="0">
                <a:latin typeface="Cambria" pitchFamily="18" charset="0"/>
              </a:rPr>
              <a:t>Formula alternatif 1</a:t>
            </a:r>
          </a:p>
          <a:p>
            <a:endParaRPr lang="id-ID" sz="2200" b="1" dirty="0" smtClean="0">
              <a:latin typeface="Cambria" pitchFamily="18" charset="0"/>
            </a:endParaRPr>
          </a:p>
          <a:p>
            <a:r>
              <a:rPr lang="id-ID" sz="2200" b="1" dirty="0" smtClean="0">
                <a:latin typeface="Cambria" pitchFamily="18" charset="0"/>
              </a:rPr>
              <a:t>Masukan bahan-bahan tersebut dibawah ini kedalam ember atau drum yang sudah disiapkan. Bahan-bahan tersebut adalah :</a:t>
            </a:r>
          </a:p>
          <a:p>
            <a:pPr>
              <a:buFont typeface="Arial" pitchFamily="34" charset="0"/>
              <a:buChar char="•"/>
            </a:pPr>
            <a:r>
              <a:rPr lang="id-ID" sz="2200" b="1" dirty="0" smtClean="0">
                <a:latin typeface="Cambria" pitchFamily="18" charset="0"/>
              </a:rPr>
              <a:t>   Kotoran kambing 10 kg</a:t>
            </a:r>
          </a:p>
          <a:p>
            <a:pPr>
              <a:buFont typeface="Arial" pitchFamily="34" charset="0"/>
              <a:buChar char="•"/>
            </a:pPr>
            <a:r>
              <a:rPr lang="id-ID" sz="2200" b="1" dirty="0" smtClean="0">
                <a:latin typeface="Cambria" pitchFamily="18" charset="0"/>
              </a:rPr>
              <a:t>   Kotoran ayam 1kg</a:t>
            </a:r>
          </a:p>
          <a:p>
            <a:pPr>
              <a:buFont typeface="Arial" pitchFamily="34" charset="0"/>
              <a:buChar char="•"/>
            </a:pPr>
            <a:r>
              <a:rPr lang="id-ID" sz="2200" b="1" dirty="0" smtClean="0">
                <a:latin typeface="Cambria" pitchFamily="18" charset="0"/>
              </a:rPr>
              <a:t>   Bekatul 10 sendok makan</a:t>
            </a:r>
          </a:p>
          <a:p>
            <a:pPr>
              <a:buFont typeface="Arial" pitchFamily="34" charset="0"/>
              <a:buChar char="•"/>
            </a:pPr>
            <a:r>
              <a:rPr lang="id-ID" sz="2200" b="1" dirty="0" smtClean="0">
                <a:latin typeface="Cambria" pitchFamily="18" charset="0"/>
              </a:rPr>
              <a:t>   Naskuru 20 </a:t>
            </a:r>
            <a:r>
              <a:rPr lang="id-ID" sz="2200" b="1" dirty="0" smtClean="0">
                <a:latin typeface="Cambria" pitchFamily="18" charset="0"/>
              </a:rPr>
              <a:t>cc</a:t>
            </a:r>
          </a:p>
          <a:p>
            <a:pPr>
              <a:buFont typeface="Arial" pitchFamily="34" charset="0"/>
              <a:buChar char="•"/>
            </a:pPr>
            <a:r>
              <a:rPr lang="id-ID" sz="2200" b="1" dirty="0">
                <a:latin typeface="Cambria" pitchFamily="18" charset="0"/>
              </a:rPr>
              <a:t> </a:t>
            </a:r>
            <a:r>
              <a:rPr lang="id-ID" sz="2200" b="1" dirty="0" smtClean="0">
                <a:latin typeface="Cambria" pitchFamily="18" charset="0"/>
              </a:rPr>
              <a:t> Tetes </a:t>
            </a:r>
            <a:r>
              <a:rPr lang="id-ID" sz="2200" b="1" dirty="0">
                <a:latin typeface="Cambria" pitchFamily="18" charset="0"/>
              </a:rPr>
              <a:t>tebu 50 cc</a:t>
            </a:r>
            <a:endParaRPr lang="id-ID" sz="2200" b="1" dirty="0" smtClean="0">
              <a:latin typeface="Cambria" pitchFamily="18" charset="0"/>
            </a:endParaRPr>
          </a:p>
          <a:p>
            <a:pPr>
              <a:buFont typeface="Arial" pitchFamily="34" charset="0"/>
              <a:buChar char="•"/>
            </a:pPr>
            <a:r>
              <a:rPr lang="id-ID" sz="2200" b="1" dirty="0" smtClean="0">
                <a:latin typeface="Cambria" pitchFamily="18" charset="0"/>
              </a:rPr>
              <a:t>   Pelet pakan ayam 2 sendok makan</a:t>
            </a:r>
          </a:p>
          <a:p>
            <a:pPr>
              <a:buFont typeface="Arial" pitchFamily="34" charset="0"/>
              <a:buChar char="•"/>
            </a:pPr>
            <a:r>
              <a:rPr lang="id-ID" sz="2200" b="1" dirty="0" smtClean="0">
                <a:latin typeface="Cambria" pitchFamily="18" charset="0"/>
              </a:rPr>
              <a:t>   Air sumur secukupnya</a:t>
            </a:r>
          </a:p>
          <a:p>
            <a:r>
              <a:rPr lang="id-ID" sz="2200" b="1" dirty="0" smtClean="0">
                <a:latin typeface="Cambria" pitchFamily="18" charset="0"/>
              </a:rPr>
              <a:t>Semua bahan yang sudah disiapkan dicampur dan diaduk menjadi satu, ditambah air sehingga kondisi campuran lembab. Diamkan campuran tersebut ditempat terbuka dan teduh, terhindar dari hujan selama 1 – 2 hari, kemudian tutup ember atau drum tersebut dengan kain yang lembab. Setelah 7 hari belatung sudah siap dipanen..</a:t>
            </a:r>
            <a:endParaRPr lang="id-ID"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8001056" cy="6186309"/>
          </a:xfrm>
          <a:prstGeom prst="rect">
            <a:avLst/>
          </a:prstGeom>
        </p:spPr>
        <p:txBody>
          <a:bodyPr wrap="square">
            <a:spAutoFit/>
          </a:bodyPr>
          <a:lstStyle/>
          <a:p>
            <a:r>
              <a:rPr lang="id-ID" sz="2200" b="1" dirty="0" smtClean="0">
                <a:latin typeface="Cambria" pitchFamily="18" charset="0"/>
              </a:rPr>
              <a:t>Formula alternatif 2</a:t>
            </a:r>
          </a:p>
          <a:p>
            <a:endParaRPr lang="id-ID" sz="2200" b="1" dirty="0" smtClean="0">
              <a:latin typeface="Cambria" pitchFamily="18" charset="0"/>
            </a:endParaRPr>
          </a:p>
          <a:p>
            <a:r>
              <a:rPr lang="id-ID" sz="2200" b="1" dirty="0" smtClean="0">
                <a:latin typeface="Cambria" pitchFamily="18" charset="0"/>
              </a:rPr>
              <a:t>Masukan bahan-bahan tersebut dibawah ini kedalam ember atau drum yang sudah disiapkan. Bahan-bahan tersebut adalah :</a:t>
            </a:r>
          </a:p>
          <a:p>
            <a:pPr>
              <a:buFont typeface="Arial" pitchFamily="34" charset="0"/>
              <a:buChar char="•"/>
            </a:pPr>
            <a:r>
              <a:rPr lang="id-ID" sz="2200" b="1" dirty="0" smtClean="0">
                <a:latin typeface="Cambria" pitchFamily="18" charset="0"/>
              </a:rPr>
              <a:t>   Kotoran sapi 10 kg</a:t>
            </a:r>
          </a:p>
          <a:p>
            <a:pPr>
              <a:buFont typeface="Arial" pitchFamily="34" charset="0"/>
              <a:buChar char="•"/>
            </a:pPr>
            <a:r>
              <a:rPr lang="id-ID" sz="2200" b="1" dirty="0" smtClean="0">
                <a:latin typeface="Cambria" pitchFamily="18" charset="0"/>
              </a:rPr>
              <a:t>   Kotoran ayam 1kg</a:t>
            </a:r>
          </a:p>
          <a:p>
            <a:pPr>
              <a:buFont typeface="Arial" pitchFamily="34" charset="0"/>
              <a:buChar char="•"/>
            </a:pPr>
            <a:r>
              <a:rPr lang="id-ID" sz="2200" b="1" dirty="0" smtClean="0">
                <a:latin typeface="Cambria" pitchFamily="18" charset="0"/>
              </a:rPr>
              <a:t>   Bekatul 10 sendok makan</a:t>
            </a:r>
          </a:p>
          <a:p>
            <a:pPr>
              <a:buFont typeface="Arial" pitchFamily="34" charset="0"/>
              <a:buChar char="•"/>
            </a:pPr>
            <a:r>
              <a:rPr lang="id-ID" sz="2200" b="1" dirty="0" smtClean="0">
                <a:latin typeface="Cambria" pitchFamily="18" charset="0"/>
              </a:rPr>
              <a:t>   Naskuru 20 </a:t>
            </a:r>
            <a:r>
              <a:rPr lang="id-ID" sz="2200" b="1" dirty="0" smtClean="0">
                <a:latin typeface="Cambria" pitchFamily="18" charset="0"/>
              </a:rPr>
              <a:t>cc</a:t>
            </a:r>
          </a:p>
          <a:p>
            <a:pPr>
              <a:buFont typeface="Arial" pitchFamily="34" charset="0"/>
              <a:buChar char="•"/>
            </a:pPr>
            <a:r>
              <a:rPr lang="id-ID" sz="2200" b="1" dirty="0">
                <a:latin typeface="Cambria" pitchFamily="18" charset="0"/>
              </a:rPr>
              <a:t> </a:t>
            </a:r>
            <a:r>
              <a:rPr lang="id-ID" sz="2200" b="1" dirty="0" smtClean="0">
                <a:latin typeface="Cambria" pitchFamily="18" charset="0"/>
              </a:rPr>
              <a:t>  Tetes tebu 50 cc</a:t>
            </a:r>
            <a:endParaRPr lang="id-ID" sz="2200" b="1" dirty="0" smtClean="0">
              <a:latin typeface="Cambria" pitchFamily="18" charset="0"/>
            </a:endParaRPr>
          </a:p>
          <a:p>
            <a:pPr>
              <a:buFont typeface="Arial" pitchFamily="34" charset="0"/>
              <a:buChar char="•"/>
            </a:pPr>
            <a:r>
              <a:rPr lang="id-ID" sz="2200" b="1" dirty="0" smtClean="0">
                <a:latin typeface="Cambria" pitchFamily="18" charset="0"/>
              </a:rPr>
              <a:t>   Pelet pakan ayam 2 sendok makan</a:t>
            </a:r>
          </a:p>
          <a:p>
            <a:pPr>
              <a:buFont typeface="Arial" pitchFamily="34" charset="0"/>
              <a:buChar char="•"/>
            </a:pPr>
            <a:r>
              <a:rPr lang="id-ID" sz="2200" b="1" dirty="0" smtClean="0">
                <a:latin typeface="Cambria" pitchFamily="18" charset="0"/>
              </a:rPr>
              <a:t>   Air sumur secukupnya</a:t>
            </a:r>
          </a:p>
          <a:p>
            <a:r>
              <a:rPr lang="id-ID" sz="2200" b="1" dirty="0" smtClean="0">
                <a:latin typeface="Cambria" pitchFamily="18" charset="0"/>
              </a:rPr>
              <a:t>Semua bahan yang sudah disiapkan dicampur dan diaduk menjadi satu, ditambah air sehingga kondisi campuran lembab. Diamkan campuran tersebut ditempat terbuka dan teduh, terhindar dari hujan selama 1 – 2 hari, kemudian tutup ember atau drum tersebut dengan kain yang lembab. Setelah 7 hari belatung sudah siap dipanen..</a:t>
            </a:r>
            <a:endParaRPr lang="id-ID"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8001056" cy="6186309"/>
          </a:xfrm>
          <a:prstGeom prst="rect">
            <a:avLst/>
          </a:prstGeom>
        </p:spPr>
        <p:txBody>
          <a:bodyPr wrap="square">
            <a:spAutoFit/>
          </a:bodyPr>
          <a:lstStyle/>
          <a:p>
            <a:r>
              <a:rPr lang="id-ID" sz="2200" b="1" dirty="0" smtClean="0">
                <a:latin typeface="Cambria" pitchFamily="18" charset="0"/>
              </a:rPr>
              <a:t>Formula alternatif 3</a:t>
            </a:r>
          </a:p>
          <a:p>
            <a:endParaRPr lang="id-ID" sz="2200" b="1" dirty="0" smtClean="0">
              <a:latin typeface="Cambria" pitchFamily="18" charset="0"/>
            </a:endParaRPr>
          </a:p>
          <a:p>
            <a:r>
              <a:rPr lang="id-ID" sz="2200" b="1" dirty="0" smtClean="0">
                <a:latin typeface="Cambria" pitchFamily="18" charset="0"/>
              </a:rPr>
              <a:t>Masukan bahan-bahan tersebut dibawah ini kedalam ember atau drum yang sudah disiapkan. Bahan-bahan tersebut adalah :</a:t>
            </a:r>
          </a:p>
          <a:p>
            <a:pPr>
              <a:buFont typeface="Arial" pitchFamily="34" charset="0"/>
              <a:buChar char="•"/>
            </a:pPr>
            <a:r>
              <a:rPr lang="id-ID" sz="2200" b="1" dirty="0" smtClean="0">
                <a:latin typeface="Cambria" pitchFamily="18" charset="0"/>
              </a:rPr>
              <a:t>   Ampas tahu 10 kg</a:t>
            </a:r>
          </a:p>
          <a:p>
            <a:pPr>
              <a:buFont typeface="Arial" pitchFamily="34" charset="0"/>
              <a:buChar char="•"/>
            </a:pPr>
            <a:r>
              <a:rPr lang="id-ID" sz="2200" b="1" dirty="0" smtClean="0">
                <a:latin typeface="Cambria" pitchFamily="18" charset="0"/>
              </a:rPr>
              <a:t>   Kotoran ayam 1kg</a:t>
            </a:r>
          </a:p>
          <a:p>
            <a:pPr>
              <a:buFont typeface="Arial" pitchFamily="34" charset="0"/>
              <a:buChar char="•"/>
            </a:pPr>
            <a:r>
              <a:rPr lang="id-ID" sz="2200" b="1" dirty="0" smtClean="0">
                <a:latin typeface="Cambria" pitchFamily="18" charset="0"/>
              </a:rPr>
              <a:t>   Bekatul 10 sendok makan</a:t>
            </a:r>
          </a:p>
          <a:p>
            <a:pPr>
              <a:buFont typeface="Arial" pitchFamily="34" charset="0"/>
              <a:buChar char="•"/>
            </a:pPr>
            <a:r>
              <a:rPr lang="id-ID" sz="2200" b="1" dirty="0" smtClean="0">
                <a:latin typeface="Cambria" pitchFamily="18" charset="0"/>
              </a:rPr>
              <a:t>   Naskuru 20 </a:t>
            </a:r>
            <a:r>
              <a:rPr lang="id-ID" sz="2200" b="1" dirty="0" smtClean="0">
                <a:latin typeface="Cambria" pitchFamily="18" charset="0"/>
              </a:rPr>
              <a:t>cc</a:t>
            </a:r>
          </a:p>
          <a:p>
            <a:pPr>
              <a:buFont typeface="Arial" pitchFamily="34" charset="0"/>
              <a:buChar char="•"/>
            </a:pPr>
            <a:r>
              <a:rPr lang="id-ID" sz="2200" b="1" dirty="0">
                <a:latin typeface="Cambria" pitchFamily="18" charset="0"/>
              </a:rPr>
              <a:t> </a:t>
            </a:r>
            <a:r>
              <a:rPr lang="id-ID" sz="2200" b="1" dirty="0" smtClean="0">
                <a:latin typeface="Cambria" pitchFamily="18" charset="0"/>
              </a:rPr>
              <a:t>  Tetes tebu 50 cc</a:t>
            </a:r>
            <a:endParaRPr lang="id-ID" sz="2200" b="1" dirty="0" smtClean="0">
              <a:latin typeface="Cambria" pitchFamily="18" charset="0"/>
            </a:endParaRPr>
          </a:p>
          <a:p>
            <a:pPr>
              <a:buFont typeface="Arial" pitchFamily="34" charset="0"/>
              <a:buChar char="•"/>
            </a:pPr>
            <a:r>
              <a:rPr lang="id-ID" sz="2200" b="1" dirty="0" smtClean="0">
                <a:latin typeface="Cambria" pitchFamily="18" charset="0"/>
              </a:rPr>
              <a:t>   Pelet pakan ayam 2 sendok makan</a:t>
            </a:r>
          </a:p>
          <a:p>
            <a:pPr>
              <a:buFont typeface="Arial" pitchFamily="34" charset="0"/>
              <a:buChar char="•"/>
            </a:pPr>
            <a:r>
              <a:rPr lang="id-ID" sz="2200" b="1" dirty="0" smtClean="0">
                <a:latin typeface="Cambria" pitchFamily="18" charset="0"/>
              </a:rPr>
              <a:t>   Air sumur secukupnya</a:t>
            </a:r>
          </a:p>
          <a:p>
            <a:r>
              <a:rPr lang="id-ID" sz="2200" b="1" dirty="0" smtClean="0">
                <a:latin typeface="Cambria" pitchFamily="18" charset="0"/>
              </a:rPr>
              <a:t>Semua bahan yang sudah disiapkan dicampur dan diaduk menjadi satu, ditambah air sehingga kondisi campuran lembab. Diamkan campuran tersebut ditempat terbuka dan teduh, terhindar dari hujan selama 1 – 2 hari, kemudian tutup ember atau drum tersebut dengan kain yang lembab. Setelah 7 hari belatung sudah siap dipanen..</a:t>
            </a:r>
            <a:endParaRPr lang="id-ID"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8001056" cy="6186309"/>
          </a:xfrm>
          <a:prstGeom prst="rect">
            <a:avLst/>
          </a:prstGeom>
        </p:spPr>
        <p:txBody>
          <a:bodyPr wrap="square">
            <a:spAutoFit/>
          </a:bodyPr>
          <a:lstStyle/>
          <a:p>
            <a:r>
              <a:rPr lang="id-ID" sz="2200" b="1" dirty="0" smtClean="0">
                <a:latin typeface="Cambria" pitchFamily="18" charset="0"/>
              </a:rPr>
              <a:t>Formula alternatif 4</a:t>
            </a:r>
          </a:p>
          <a:p>
            <a:endParaRPr lang="id-ID" sz="2200" b="1" dirty="0" smtClean="0">
              <a:latin typeface="Cambria" pitchFamily="18" charset="0"/>
            </a:endParaRPr>
          </a:p>
          <a:p>
            <a:r>
              <a:rPr lang="id-ID" sz="2200" b="1" dirty="0" smtClean="0">
                <a:latin typeface="Cambria" pitchFamily="18" charset="0"/>
              </a:rPr>
              <a:t>Masukan bahan-bahan tersebut dibawah ini kedalam ember atau drum yang sudah disiapkan. Bahan-bahan tersebut adalah :</a:t>
            </a:r>
          </a:p>
          <a:p>
            <a:pPr>
              <a:buFont typeface="Arial" pitchFamily="34" charset="0"/>
              <a:buChar char="•"/>
            </a:pPr>
            <a:r>
              <a:rPr lang="id-ID" sz="2200" b="1" dirty="0" smtClean="0">
                <a:latin typeface="Cambria" pitchFamily="18" charset="0"/>
              </a:rPr>
              <a:t>   Ampas tapioka 10 kg</a:t>
            </a:r>
          </a:p>
          <a:p>
            <a:pPr>
              <a:buFont typeface="Arial" pitchFamily="34" charset="0"/>
              <a:buChar char="•"/>
            </a:pPr>
            <a:r>
              <a:rPr lang="id-ID" sz="2200" b="1" dirty="0" smtClean="0">
                <a:latin typeface="Cambria" pitchFamily="18" charset="0"/>
              </a:rPr>
              <a:t>   Kotoran ayam 1kg</a:t>
            </a:r>
          </a:p>
          <a:p>
            <a:pPr>
              <a:buFont typeface="Arial" pitchFamily="34" charset="0"/>
              <a:buChar char="•"/>
            </a:pPr>
            <a:r>
              <a:rPr lang="id-ID" sz="2200" b="1" dirty="0" smtClean="0">
                <a:latin typeface="Cambria" pitchFamily="18" charset="0"/>
              </a:rPr>
              <a:t>   Bekatul 10 sendok makan</a:t>
            </a:r>
          </a:p>
          <a:p>
            <a:pPr>
              <a:buFont typeface="Arial" pitchFamily="34" charset="0"/>
              <a:buChar char="•"/>
            </a:pPr>
            <a:r>
              <a:rPr lang="id-ID" sz="2200" b="1" dirty="0" smtClean="0">
                <a:latin typeface="Cambria" pitchFamily="18" charset="0"/>
              </a:rPr>
              <a:t>   Naskuru 20 </a:t>
            </a:r>
            <a:r>
              <a:rPr lang="id-ID" sz="2200" b="1" dirty="0" smtClean="0">
                <a:latin typeface="Cambria" pitchFamily="18" charset="0"/>
              </a:rPr>
              <a:t>cc</a:t>
            </a:r>
          </a:p>
          <a:p>
            <a:pPr>
              <a:buFont typeface="Arial" pitchFamily="34" charset="0"/>
              <a:buChar char="•"/>
            </a:pPr>
            <a:r>
              <a:rPr lang="id-ID" sz="2200" b="1" dirty="0">
                <a:latin typeface="Cambria" pitchFamily="18" charset="0"/>
              </a:rPr>
              <a:t> </a:t>
            </a:r>
            <a:r>
              <a:rPr lang="id-ID" sz="2200" b="1" dirty="0" smtClean="0">
                <a:latin typeface="Cambria" pitchFamily="18" charset="0"/>
              </a:rPr>
              <a:t>  Tetes </a:t>
            </a:r>
            <a:r>
              <a:rPr lang="id-ID" sz="2200" b="1" dirty="0">
                <a:latin typeface="Cambria" pitchFamily="18" charset="0"/>
              </a:rPr>
              <a:t>tebu 50 cc</a:t>
            </a:r>
            <a:endParaRPr lang="id-ID" sz="2200" b="1" dirty="0" smtClean="0">
              <a:latin typeface="Cambria" pitchFamily="18" charset="0"/>
            </a:endParaRPr>
          </a:p>
          <a:p>
            <a:pPr>
              <a:buFont typeface="Arial" pitchFamily="34" charset="0"/>
              <a:buChar char="•"/>
            </a:pPr>
            <a:r>
              <a:rPr lang="id-ID" sz="2200" b="1" dirty="0" smtClean="0">
                <a:latin typeface="Cambria" pitchFamily="18" charset="0"/>
              </a:rPr>
              <a:t>   Pelet pakan ayam 2 sendok makan</a:t>
            </a:r>
          </a:p>
          <a:p>
            <a:pPr>
              <a:buFont typeface="Arial" pitchFamily="34" charset="0"/>
              <a:buChar char="•"/>
            </a:pPr>
            <a:r>
              <a:rPr lang="id-ID" sz="2200" b="1" dirty="0" smtClean="0">
                <a:latin typeface="Cambria" pitchFamily="18" charset="0"/>
              </a:rPr>
              <a:t>   Air sumur secukupnya</a:t>
            </a:r>
          </a:p>
          <a:p>
            <a:r>
              <a:rPr lang="id-ID" sz="2200" b="1" dirty="0" smtClean="0">
                <a:latin typeface="Cambria" pitchFamily="18" charset="0"/>
              </a:rPr>
              <a:t>Semua bahan yang sudah disiapkan dicampur dan diaduk menjadi satu, ditambah air sehingga kondisi campuran lembab. Diamkan campuran tersebut ditempat terbuka dan teduh, terhindar dari hujan selama 1 – 2 hari, kemudian tutup ember atau drum tersebut dengan kain yang lembab. Setelah 7 hari belatung sudah siap dipanen..</a:t>
            </a:r>
            <a:endParaRPr lang="id-ID"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8001056" cy="6186309"/>
          </a:xfrm>
          <a:prstGeom prst="rect">
            <a:avLst/>
          </a:prstGeom>
        </p:spPr>
        <p:txBody>
          <a:bodyPr wrap="square">
            <a:spAutoFit/>
          </a:bodyPr>
          <a:lstStyle/>
          <a:p>
            <a:r>
              <a:rPr lang="id-ID" sz="2200" b="1" dirty="0" smtClean="0">
                <a:latin typeface="Cambria" pitchFamily="18" charset="0"/>
              </a:rPr>
              <a:t>Formula alternatif 5</a:t>
            </a:r>
          </a:p>
          <a:p>
            <a:endParaRPr lang="id-ID" sz="2200" b="1" dirty="0" smtClean="0">
              <a:latin typeface="Cambria" pitchFamily="18" charset="0"/>
            </a:endParaRPr>
          </a:p>
          <a:p>
            <a:r>
              <a:rPr lang="id-ID" sz="2200" b="1" dirty="0" smtClean="0">
                <a:latin typeface="Cambria" pitchFamily="18" charset="0"/>
              </a:rPr>
              <a:t>Masukan bahan-bahan tersebut dibawah ini kedalam ember atau drum yang sudah disiapkan. Bahan-bahan tersebut adalah :</a:t>
            </a:r>
          </a:p>
          <a:p>
            <a:pPr>
              <a:buFont typeface="Arial" pitchFamily="34" charset="0"/>
              <a:buChar char="•"/>
            </a:pPr>
            <a:r>
              <a:rPr lang="id-ID" sz="2200" b="1" dirty="0" smtClean="0">
                <a:latin typeface="Cambria" pitchFamily="18" charset="0"/>
              </a:rPr>
              <a:t>   Pohon pisang busuk yang sudah dicincang10 kg</a:t>
            </a:r>
          </a:p>
          <a:p>
            <a:pPr>
              <a:buFont typeface="Arial" pitchFamily="34" charset="0"/>
              <a:buChar char="•"/>
            </a:pPr>
            <a:r>
              <a:rPr lang="id-ID" sz="2200" b="1" dirty="0" smtClean="0">
                <a:latin typeface="Cambria" pitchFamily="18" charset="0"/>
              </a:rPr>
              <a:t>   Kotoran ayam 1kg</a:t>
            </a:r>
          </a:p>
          <a:p>
            <a:pPr>
              <a:buFont typeface="Arial" pitchFamily="34" charset="0"/>
              <a:buChar char="•"/>
            </a:pPr>
            <a:r>
              <a:rPr lang="id-ID" sz="2200" b="1" dirty="0" smtClean="0">
                <a:latin typeface="Cambria" pitchFamily="18" charset="0"/>
              </a:rPr>
              <a:t>   Bekatul 10 sendok makan</a:t>
            </a:r>
          </a:p>
          <a:p>
            <a:pPr>
              <a:buFont typeface="Arial" pitchFamily="34" charset="0"/>
              <a:buChar char="•"/>
            </a:pPr>
            <a:r>
              <a:rPr lang="id-ID" sz="2200" b="1" dirty="0" smtClean="0">
                <a:latin typeface="Cambria" pitchFamily="18" charset="0"/>
              </a:rPr>
              <a:t>   Naskuru 20 </a:t>
            </a:r>
            <a:r>
              <a:rPr lang="id-ID" sz="2200" b="1" dirty="0" smtClean="0">
                <a:latin typeface="Cambria" pitchFamily="18" charset="0"/>
              </a:rPr>
              <a:t>cc</a:t>
            </a:r>
          </a:p>
          <a:p>
            <a:pPr>
              <a:buFont typeface="Arial" pitchFamily="34" charset="0"/>
              <a:buChar char="•"/>
            </a:pPr>
            <a:r>
              <a:rPr lang="id-ID" sz="2200" b="1" dirty="0">
                <a:latin typeface="Cambria" pitchFamily="18" charset="0"/>
              </a:rPr>
              <a:t> </a:t>
            </a:r>
            <a:r>
              <a:rPr lang="id-ID" sz="2200" b="1" dirty="0" smtClean="0">
                <a:latin typeface="Cambria" pitchFamily="18" charset="0"/>
              </a:rPr>
              <a:t>  Tetes </a:t>
            </a:r>
            <a:r>
              <a:rPr lang="id-ID" sz="2200" b="1" dirty="0">
                <a:latin typeface="Cambria" pitchFamily="18" charset="0"/>
              </a:rPr>
              <a:t>tebu 50 cc</a:t>
            </a:r>
            <a:endParaRPr lang="id-ID" sz="2200" b="1" dirty="0" smtClean="0">
              <a:latin typeface="Cambria" pitchFamily="18" charset="0"/>
            </a:endParaRPr>
          </a:p>
          <a:p>
            <a:pPr>
              <a:buFont typeface="Arial" pitchFamily="34" charset="0"/>
              <a:buChar char="•"/>
            </a:pPr>
            <a:r>
              <a:rPr lang="id-ID" sz="2200" b="1" dirty="0" smtClean="0">
                <a:latin typeface="Cambria" pitchFamily="18" charset="0"/>
              </a:rPr>
              <a:t>   Pelet pakan ayam 2 sendok makan</a:t>
            </a:r>
          </a:p>
          <a:p>
            <a:pPr>
              <a:buFont typeface="Arial" pitchFamily="34" charset="0"/>
              <a:buChar char="•"/>
            </a:pPr>
            <a:r>
              <a:rPr lang="id-ID" sz="2200" b="1" dirty="0" smtClean="0">
                <a:latin typeface="Cambria" pitchFamily="18" charset="0"/>
              </a:rPr>
              <a:t>   Air sumur secukupnya</a:t>
            </a:r>
          </a:p>
          <a:p>
            <a:r>
              <a:rPr lang="id-ID" sz="2200" b="1" dirty="0" smtClean="0">
                <a:latin typeface="Cambria" pitchFamily="18" charset="0"/>
              </a:rPr>
              <a:t>Semua bahan yang sudah disiapkan dicampur dan diaduk menjadi satu, ditambah air sehingga kondisi campuran lembab. Diamkan campuran tersebut ditempat terbuka dan teduh, terhindar dari hujan selama 1 – 2 hari, kemudian tutup ember atau drum tersebut dengan kain yang lembab. Setelah 7 hari belatung sudah siap dipanen..</a:t>
            </a:r>
            <a:endParaRPr lang="id-ID"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731</Words>
  <Application>Microsoft Office PowerPoint</Application>
  <PresentationFormat>On-screen Show (4:3)</PresentationFormat>
  <Paragraphs>72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Cambria</vt:lpstr>
      <vt:lpstr>Office Theme</vt:lpstr>
      <vt:lpstr>DISUSUN OLEH   PT OSMOSA ALAM SEMESTA WONOSOBO-JAWA TENGAH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SIKLUS HIDUP BELATUNG</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TOSHIBA</cp:lastModifiedBy>
  <cp:revision>28</cp:revision>
  <dcterms:created xsi:type="dcterms:W3CDTF">2014-05-28T03:04:14Z</dcterms:created>
  <dcterms:modified xsi:type="dcterms:W3CDTF">2015-01-25T22:23:04Z</dcterms:modified>
</cp:coreProperties>
</file>