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F6E8-10AD-4F48-817D-5E9BCB76C372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FD9B-3BAF-43A5-ACC3-93CD988626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378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F6E8-10AD-4F48-817D-5E9BCB76C372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FD9B-3BAF-43A5-ACC3-93CD988626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543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F6E8-10AD-4F48-817D-5E9BCB76C372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FD9B-3BAF-43A5-ACC3-93CD988626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416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F6E8-10AD-4F48-817D-5E9BCB76C372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FD9B-3BAF-43A5-ACC3-93CD988626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272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F6E8-10AD-4F48-817D-5E9BCB76C372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FD9B-3BAF-43A5-ACC3-93CD988626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735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F6E8-10AD-4F48-817D-5E9BCB76C372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FD9B-3BAF-43A5-ACC3-93CD988626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768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F6E8-10AD-4F48-817D-5E9BCB76C372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FD9B-3BAF-43A5-ACC3-93CD988626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624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F6E8-10AD-4F48-817D-5E9BCB76C372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FD9B-3BAF-43A5-ACC3-93CD988626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999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F6E8-10AD-4F48-817D-5E9BCB76C372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FD9B-3BAF-43A5-ACC3-93CD988626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715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F6E8-10AD-4F48-817D-5E9BCB76C372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FD9B-3BAF-43A5-ACC3-93CD988626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823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F6E8-10AD-4F48-817D-5E9BCB76C372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FD9B-3BAF-43A5-ACC3-93CD988626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590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AF6E8-10AD-4F48-817D-5E9BCB76C372}" type="datetimeFigureOut">
              <a:rPr lang="id-ID" smtClean="0"/>
              <a:t>07/02/2015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CFD9B-3BAF-43A5-ACC3-93CD988626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66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upuklopedia.blogspot.com/2014/07/pupuk-npk-pelangi.html" TargetMode="External"/><Relationship Id="rId2" Type="http://schemas.openxmlformats.org/officeDocument/2006/relationships/hyperlink" Target="http://pupuklopedia.blogspot.com/2014/07/pupuk-npk-phonska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442" y="1343919"/>
            <a:ext cx="10515600" cy="897005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FFFF00"/>
                </a:solidFill>
                <a:latin typeface="+mn-lt"/>
              </a:rPr>
              <a:t>PUPUK DAN PESTISIDA</a:t>
            </a:r>
            <a:endParaRPr lang="id-ID" b="1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5485" y="2575776"/>
            <a:ext cx="3932628" cy="2488564"/>
            <a:chOff x="631926" y="3664350"/>
            <a:chExt cx="1518245" cy="928750"/>
          </a:xfrm>
        </p:grpSpPr>
        <p:pic>
          <p:nvPicPr>
            <p:cNvPr id="6" name="Picture 2" descr="http://static.wixstatic.com/media/84770f_996fff3196734c09ba12785aea70df3d.png_srz_p_55_55_75_22_0.50_1.20_0.00_png_sr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131" y="3664350"/>
              <a:ext cx="523875" cy="52387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31926" y="4288663"/>
              <a:ext cx="1518245" cy="304437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chemeClr val="bg1"/>
                  </a:solidFill>
                </a:rPr>
                <a:t>Pupuk &amp; Pestisida</a:t>
              </a:r>
              <a:endParaRPr lang="id-ID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98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90917"/>
            <a:ext cx="4455019" cy="47860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d-ID" sz="3600" b="1" dirty="0" smtClean="0">
                <a:solidFill>
                  <a:srgbClr val="FFC000"/>
                </a:solidFill>
              </a:rPr>
              <a:t>9.  KNO3 Merah</a:t>
            </a:r>
            <a:endParaRPr lang="id-ID" sz="3600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0461" y="1825625"/>
            <a:ext cx="6117798" cy="463558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b="1" dirty="0" smtClean="0">
                <a:solidFill>
                  <a:schemeClr val="bg1"/>
                </a:solidFill>
              </a:rPr>
              <a:t>Kandungan </a:t>
            </a:r>
            <a:r>
              <a:rPr lang="id-ID" b="1" dirty="0">
                <a:solidFill>
                  <a:schemeClr val="bg1"/>
                </a:solidFill>
              </a:rPr>
              <a:t>unsur hara N 15%, K2O 14%, Na 18</a:t>
            </a:r>
            <a:r>
              <a:rPr lang="id-ID" b="1" dirty="0" smtClean="0">
                <a:solidFill>
                  <a:schemeClr val="bg1"/>
                </a:solidFill>
              </a:rPr>
              <a:t>%,B </a:t>
            </a:r>
            <a:r>
              <a:rPr lang="id-ID" b="1" dirty="0">
                <a:solidFill>
                  <a:schemeClr val="bg1"/>
                </a:solidFill>
              </a:rPr>
              <a:t>0,05</a:t>
            </a:r>
            <a:r>
              <a:rPr lang="id-ID" b="1" dirty="0" smtClean="0">
                <a:solidFill>
                  <a:schemeClr val="bg1"/>
                </a:solidFill>
              </a:rPr>
              <a:t>%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>
                <a:solidFill>
                  <a:schemeClr val="bg1"/>
                </a:solidFill>
              </a:rPr>
              <a:t>CPN </a:t>
            </a:r>
            <a:r>
              <a:rPr lang="id-ID" b="1" dirty="0">
                <a:solidFill>
                  <a:schemeClr val="bg1"/>
                </a:solidFill>
              </a:rPr>
              <a:t>atau KALI CHILI merupakan pupuk </a:t>
            </a:r>
            <a:r>
              <a:rPr lang="id-ID" b="1" dirty="0" smtClean="0">
                <a:solidFill>
                  <a:schemeClr val="bg1"/>
                </a:solidFill>
              </a:rPr>
              <a:t>alami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>
                <a:solidFill>
                  <a:schemeClr val="bg1"/>
                </a:solidFill>
              </a:rPr>
              <a:t>Tidak </a:t>
            </a:r>
            <a:r>
              <a:rPr lang="id-ID" b="1" dirty="0">
                <a:solidFill>
                  <a:schemeClr val="bg1"/>
                </a:solidFill>
              </a:rPr>
              <a:t>mengandung CL (</a:t>
            </a:r>
            <a:r>
              <a:rPr lang="id-ID" b="1" dirty="0" err="1">
                <a:solidFill>
                  <a:schemeClr val="bg1"/>
                </a:solidFill>
              </a:rPr>
              <a:t>chlor</a:t>
            </a:r>
            <a:r>
              <a:rPr lang="id-ID" b="1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err="1" smtClean="0">
                <a:solidFill>
                  <a:schemeClr val="bg1"/>
                </a:solidFill>
              </a:rPr>
              <a:t>Mengandug</a:t>
            </a:r>
            <a:r>
              <a:rPr lang="id-ID" b="1" dirty="0" smtClean="0">
                <a:solidFill>
                  <a:schemeClr val="bg1"/>
                </a:solidFill>
              </a:rPr>
              <a:t> </a:t>
            </a:r>
            <a:r>
              <a:rPr lang="id-ID" b="1" dirty="0">
                <a:solidFill>
                  <a:schemeClr val="bg1"/>
                </a:solidFill>
              </a:rPr>
              <a:t>N dalam bentuk nitrat dan </a:t>
            </a:r>
            <a:r>
              <a:rPr lang="id-ID" b="1" dirty="0" err="1" smtClean="0">
                <a:solidFill>
                  <a:schemeClr val="bg1"/>
                </a:solidFill>
              </a:rPr>
              <a:t>kaliumyang</a:t>
            </a:r>
            <a:r>
              <a:rPr lang="id-ID" b="1" dirty="0" smtClean="0">
                <a:solidFill>
                  <a:schemeClr val="bg1"/>
                </a:solidFill>
              </a:rPr>
              <a:t> </a:t>
            </a:r>
            <a:r>
              <a:rPr lang="id-ID" b="1" dirty="0">
                <a:solidFill>
                  <a:schemeClr val="bg1"/>
                </a:solidFill>
              </a:rPr>
              <a:t>tersedia tepat pada saat </a:t>
            </a:r>
            <a:r>
              <a:rPr lang="id-ID" b="1" dirty="0" err="1" smtClean="0">
                <a:solidFill>
                  <a:schemeClr val="bg1"/>
                </a:solidFill>
              </a:rPr>
              <a:t>tanamanmembutuhkan</a:t>
            </a:r>
            <a:r>
              <a:rPr lang="id-ID" b="1" dirty="0" smtClean="0">
                <a:solidFill>
                  <a:schemeClr val="bg1"/>
                </a:solidFill>
              </a:rPr>
              <a:t> </a:t>
            </a:r>
            <a:r>
              <a:rPr lang="id-ID" b="1" dirty="0">
                <a:solidFill>
                  <a:schemeClr val="bg1"/>
                </a:solidFill>
              </a:rPr>
              <a:t>untuk tumbuh dan </a:t>
            </a:r>
            <a:r>
              <a:rPr lang="id-ID" b="1" dirty="0" smtClean="0">
                <a:solidFill>
                  <a:schemeClr val="bg1"/>
                </a:solidFill>
              </a:rPr>
              <a:t>berkembang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>
                <a:solidFill>
                  <a:schemeClr val="bg1"/>
                </a:solidFill>
              </a:rPr>
              <a:t>Mengandung </a:t>
            </a:r>
            <a:r>
              <a:rPr lang="id-ID" b="1" dirty="0" err="1">
                <a:solidFill>
                  <a:schemeClr val="bg1"/>
                </a:solidFill>
              </a:rPr>
              <a:t>unsure</a:t>
            </a:r>
            <a:r>
              <a:rPr lang="id-ID" b="1" dirty="0">
                <a:solidFill>
                  <a:schemeClr val="bg1"/>
                </a:solidFill>
              </a:rPr>
              <a:t> mikro, seperti Na dan </a:t>
            </a:r>
            <a:r>
              <a:rPr lang="id-ID" b="1" dirty="0" smtClean="0">
                <a:solidFill>
                  <a:schemeClr val="bg1"/>
                </a:solidFill>
              </a:rPr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>
                <a:solidFill>
                  <a:schemeClr val="bg1"/>
                </a:solidFill>
              </a:rPr>
              <a:t>CPN </a:t>
            </a:r>
            <a:r>
              <a:rPr lang="id-ID" b="1" dirty="0">
                <a:solidFill>
                  <a:schemeClr val="bg1"/>
                </a:solidFill>
              </a:rPr>
              <a:t>atau KALI CHILI dapat mencegah kelayuan pada sayur sayuran dan menghambat pembusukan pada buah dan </a:t>
            </a:r>
            <a:r>
              <a:rPr lang="id-ID" b="1" dirty="0" smtClean="0">
                <a:solidFill>
                  <a:schemeClr val="bg1"/>
                </a:solidFill>
              </a:rPr>
              <a:t>umbi-umbian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err="1" smtClean="0">
                <a:solidFill>
                  <a:schemeClr val="bg1"/>
                </a:solidFill>
              </a:rPr>
              <a:t>Bersipat</a:t>
            </a:r>
            <a:r>
              <a:rPr lang="id-ID" b="1" dirty="0" smtClean="0">
                <a:solidFill>
                  <a:schemeClr val="bg1"/>
                </a:solidFill>
              </a:rPr>
              <a:t> </a:t>
            </a:r>
            <a:r>
              <a:rPr lang="id-ID" b="1" dirty="0">
                <a:solidFill>
                  <a:schemeClr val="bg1"/>
                </a:solidFill>
              </a:rPr>
              <a:t>basa yang dapat mempertahankan PH tanah ideal (setiap aplikasi 100 kg CPN berarti 30 kg </a:t>
            </a:r>
            <a:r>
              <a:rPr lang="id-ID" b="1" dirty="0" err="1">
                <a:solidFill>
                  <a:schemeClr val="bg1"/>
                </a:solidFill>
              </a:rPr>
              <a:t>CaO</a:t>
            </a:r>
            <a:r>
              <a:rPr lang="id-ID" b="1" dirty="0">
                <a:solidFill>
                  <a:schemeClr val="bg1"/>
                </a:solidFill>
              </a:rPr>
              <a:t> juga diserap tanah, sehingga dapat mengurangi keasaman tanah</a:t>
            </a:r>
            <a:r>
              <a:rPr lang="id-ID" b="1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>
                <a:solidFill>
                  <a:schemeClr val="bg1"/>
                </a:solidFill>
              </a:rPr>
              <a:t>Meningkatkan </a:t>
            </a:r>
            <a:r>
              <a:rPr lang="id-ID" b="1" dirty="0">
                <a:solidFill>
                  <a:schemeClr val="bg1"/>
                </a:solidFill>
              </a:rPr>
              <a:t>penyerapan </a:t>
            </a:r>
            <a:r>
              <a:rPr lang="id-ID" b="1" dirty="0" smtClean="0">
                <a:solidFill>
                  <a:schemeClr val="bg1"/>
                </a:solidFill>
              </a:rPr>
              <a:t>fosfor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>
                <a:solidFill>
                  <a:schemeClr val="bg1"/>
                </a:solidFill>
              </a:rPr>
              <a:t>Bisa </a:t>
            </a:r>
            <a:r>
              <a:rPr lang="id-ID" b="1" dirty="0">
                <a:solidFill>
                  <a:schemeClr val="bg1"/>
                </a:solidFill>
              </a:rPr>
              <a:t>digunakan untuk tanaman kentang, tomat, kubis, cabe, bawang merah, bawang putih, semangka, melon dan tanaman hortikultura lain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024394" y="259216"/>
            <a:ext cx="2096472" cy="1024423"/>
            <a:chOff x="342813" y="3664350"/>
            <a:chExt cx="2096472" cy="1024423"/>
          </a:xfrm>
        </p:grpSpPr>
        <p:pic>
          <p:nvPicPr>
            <p:cNvPr id="11" name="Picture 2" descr="http://static.wixstatic.com/media/84770f_996fff3196734c09ba12785aea70df3d.png_srz_p_55_55_75_22_0.50_1.20_0.00_png_sr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131" y="3664350"/>
              <a:ext cx="523875" cy="5238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42813" y="4288663"/>
              <a:ext cx="2096472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rgbClr val="FFFF00"/>
                  </a:solidFill>
                </a:rPr>
                <a:t>Pupuk &amp; Pestisida</a:t>
              </a:r>
              <a:endParaRPr lang="id-ID" sz="2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43" y="1931831"/>
            <a:ext cx="4197776" cy="452937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0741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83639"/>
            <a:ext cx="5181600" cy="48933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rgbClr val="FFC000"/>
                </a:solidFill>
              </a:rPr>
              <a:t>10. KNO3 Putih</a:t>
            </a:r>
            <a:endParaRPr lang="id-ID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4281" y="1571222"/>
            <a:ext cx="5718219" cy="4945487"/>
          </a:xfrm>
        </p:spPr>
        <p:txBody>
          <a:bodyPr>
            <a:normAutofit fontScale="77500" lnSpcReduction="2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Manfaat KNO3:</a:t>
            </a:r>
          </a:p>
          <a:p>
            <a:r>
              <a:rPr lang="id-ID" b="1" dirty="0" smtClean="0">
                <a:solidFill>
                  <a:schemeClr val="bg1"/>
                </a:solidFill>
              </a:rPr>
              <a:t>Memacu pertumbuhan bunga dalam waktu yang relatif singkat,</a:t>
            </a:r>
          </a:p>
          <a:p>
            <a:r>
              <a:rPr lang="id-ID" b="1" dirty="0" smtClean="0">
                <a:solidFill>
                  <a:schemeClr val="bg1"/>
                </a:solidFill>
              </a:rPr>
              <a:t>Untuk tanaman buah-buahan maka bunga bakal buah akan terus tumbuh dan menguatkan bunga sehingga tidak mudah rontok,</a:t>
            </a:r>
          </a:p>
          <a:p>
            <a:r>
              <a:rPr lang="id-ID" b="1" dirty="0" smtClean="0">
                <a:solidFill>
                  <a:schemeClr val="bg1"/>
                </a:solidFill>
              </a:rPr>
              <a:t>Warna bunga lebih cerah daripada bunga yang tidak dipupuk dengan KNO3,</a:t>
            </a:r>
          </a:p>
          <a:p>
            <a:r>
              <a:rPr lang="id-ID" b="1" dirty="0" smtClean="0">
                <a:solidFill>
                  <a:schemeClr val="bg1"/>
                </a:solidFill>
              </a:rPr>
              <a:t>Memperpanjang waktu panen/petik per tahun,</a:t>
            </a:r>
          </a:p>
          <a:p>
            <a:r>
              <a:rPr lang="id-ID" b="1" dirty="0" smtClean="0">
                <a:solidFill>
                  <a:schemeClr val="bg1"/>
                </a:solidFill>
              </a:rPr>
              <a:t>Mudah diaplikasikan  (dapat ditabur atau dilarutkan ke air kemudian disemprot ke daun)</a:t>
            </a:r>
          </a:p>
          <a:p>
            <a:r>
              <a:rPr lang="id-ID" b="1" dirty="0" smtClean="0">
                <a:solidFill>
                  <a:schemeClr val="bg1"/>
                </a:solidFill>
              </a:rPr>
              <a:t>Kandungan </a:t>
            </a:r>
            <a:r>
              <a:rPr lang="id-ID" b="1" dirty="0" err="1" smtClean="0">
                <a:solidFill>
                  <a:schemeClr val="bg1"/>
                </a:solidFill>
              </a:rPr>
              <a:t>Chlor</a:t>
            </a:r>
            <a:r>
              <a:rPr lang="id-ID" b="1" dirty="0" smtClean="0">
                <a:solidFill>
                  <a:schemeClr val="bg1"/>
                </a:solidFill>
              </a:rPr>
              <a:t> kecil,</a:t>
            </a:r>
          </a:p>
          <a:p>
            <a:r>
              <a:rPr lang="id-ID" b="1" dirty="0" smtClean="0">
                <a:solidFill>
                  <a:schemeClr val="bg1"/>
                </a:solidFill>
              </a:rPr>
              <a:t>Daya tahan simpan buah lebih lama.</a:t>
            </a:r>
          </a:p>
          <a:p>
            <a:endParaRPr lang="id-ID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24394" y="259216"/>
            <a:ext cx="2096472" cy="1024423"/>
            <a:chOff x="342813" y="3664350"/>
            <a:chExt cx="2096472" cy="1024423"/>
          </a:xfrm>
        </p:grpSpPr>
        <p:pic>
          <p:nvPicPr>
            <p:cNvPr id="6" name="Picture 2" descr="http://static.wixstatic.com/media/84770f_996fff3196734c09ba12785aea70df3d.png_srz_p_55_55_75_22_0.50_1.20_0.00_png_sr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131" y="3664350"/>
              <a:ext cx="523875" cy="5238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42813" y="4288663"/>
              <a:ext cx="2096472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rgbClr val="FFFF00"/>
                  </a:solidFill>
                </a:rPr>
                <a:t>Pupuk &amp; Pestisida</a:t>
              </a:r>
              <a:endParaRPr lang="id-ID" sz="2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8" name="Picture 2" descr="http://www.agrochemical.co.id/image-product/img266-13439855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85875" y="1729380"/>
            <a:ext cx="4286250" cy="42862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9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5313"/>
            <a:ext cx="5181600" cy="47216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rgbClr val="FFC000"/>
                </a:solidFill>
              </a:rPr>
              <a:t>11.  NPK Mutiara</a:t>
            </a:r>
            <a:endParaRPr lang="id-ID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3369" y="1825625"/>
            <a:ext cx="6246254" cy="4703964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id-ID" b="1" dirty="0">
                <a:solidFill>
                  <a:schemeClr val="bg1"/>
                </a:solidFill>
              </a:rPr>
              <a:t>Pupuk NPK Mutiara mengandung 16% N (Nitrogen), 16% P2O5 (</a:t>
            </a:r>
            <a:r>
              <a:rPr lang="id-ID" b="1" dirty="0" err="1">
                <a:solidFill>
                  <a:schemeClr val="bg1"/>
                </a:solidFill>
              </a:rPr>
              <a:t>Phospate</a:t>
            </a:r>
            <a:r>
              <a:rPr lang="id-ID" b="1" dirty="0">
                <a:solidFill>
                  <a:schemeClr val="bg1"/>
                </a:solidFill>
              </a:rPr>
              <a:t>), 16% K2O (Kalium), 0.5% </a:t>
            </a:r>
            <a:r>
              <a:rPr lang="id-ID" b="1" dirty="0" err="1">
                <a:solidFill>
                  <a:schemeClr val="bg1"/>
                </a:solidFill>
              </a:rPr>
              <a:t>MgO</a:t>
            </a:r>
            <a:r>
              <a:rPr lang="id-ID" b="1" dirty="0">
                <a:solidFill>
                  <a:schemeClr val="bg1"/>
                </a:solidFill>
              </a:rPr>
              <a:t> (Magnesium), dan 6% </a:t>
            </a:r>
            <a:r>
              <a:rPr lang="id-ID" b="1" dirty="0" err="1">
                <a:solidFill>
                  <a:schemeClr val="bg1"/>
                </a:solidFill>
              </a:rPr>
              <a:t>CaO</a:t>
            </a:r>
            <a:r>
              <a:rPr lang="id-ID" b="1" dirty="0">
                <a:solidFill>
                  <a:schemeClr val="bg1"/>
                </a:solidFill>
              </a:rPr>
              <a:t> (Kalsium). Karena kandungan tersebut pupuk ini juga dikenal dengan istilah pupuk NPK 16-16-16. Pupuk ini memiliki banyak keunggulan dibanding pupuk NPK lainnya seperti </a:t>
            </a:r>
            <a:r>
              <a:rPr lang="id-ID" b="1" dirty="0">
                <a:solidFill>
                  <a:schemeClr val="bg1"/>
                </a:solidFill>
                <a:hlinkClick r:id="rId2"/>
              </a:rPr>
              <a:t>pupuk NPK </a:t>
            </a:r>
            <a:r>
              <a:rPr lang="id-ID" b="1" dirty="0" err="1">
                <a:solidFill>
                  <a:schemeClr val="bg1"/>
                </a:solidFill>
                <a:hlinkClick r:id="rId2"/>
              </a:rPr>
              <a:t>Phonska</a:t>
            </a:r>
            <a:r>
              <a:rPr lang="id-ID" b="1" dirty="0">
                <a:solidFill>
                  <a:schemeClr val="bg1"/>
                </a:solidFill>
              </a:rPr>
              <a:t> dan </a:t>
            </a:r>
            <a:r>
              <a:rPr lang="id-ID" b="1" dirty="0">
                <a:solidFill>
                  <a:schemeClr val="bg1"/>
                </a:solidFill>
                <a:hlinkClick r:id="rId3"/>
              </a:rPr>
              <a:t>pupuk NPK Pelangi</a:t>
            </a:r>
            <a:r>
              <a:rPr lang="id-ID" b="1" dirty="0">
                <a:solidFill>
                  <a:schemeClr val="bg1"/>
                </a:solidFill>
              </a:rPr>
              <a:t>. Keunggulan tersebut </a:t>
            </a:r>
            <a:r>
              <a:rPr lang="id-ID" b="1" dirty="0" err="1">
                <a:solidFill>
                  <a:schemeClr val="bg1"/>
                </a:solidFill>
              </a:rPr>
              <a:t>diantaranya</a:t>
            </a:r>
            <a:r>
              <a:rPr lang="id-ID" b="1" dirty="0">
                <a:solidFill>
                  <a:schemeClr val="bg1"/>
                </a:solidFill>
              </a:rPr>
              <a:t> adalah:</a:t>
            </a:r>
            <a:br>
              <a:rPr lang="id-ID" b="1" dirty="0">
                <a:solidFill>
                  <a:schemeClr val="bg1"/>
                </a:solidFill>
              </a:rPr>
            </a:br>
            <a:r>
              <a:rPr lang="id-ID" b="1" dirty="0">
                <a:solidFill>
                  <a:schemeClr val="bg1"/>
                </a:solidFill>
              </a:rPr>
              <a:t>Mengandung unsur hara NPK sekaligus hara mikro </a:t>
            </a:r>
            <a:r>
              <a:rPr lang="id-ID" b="1" dirty="0" err="1">
                <a:solidFill>
                  <a:schemeClr val="bg1"/>
                </a:solidFill>
              </a:rPr>
              <a:t>CaO</a:t>
            </a:r>
            <a:r>
              <a:rPr lang="id-ID" b="1" dirty="0">
                <a:solidFill>
                  <a:schemeClr val="bg1"/>
                </a:solidFill>
              </a:rPr>
              <a:t> dan </a:t>
            </a:r>
            <a:r>
              <a:rPr lang="id-ID" b="1" dirty="0" err="1">
                <a:solidFill>
                  <a:schemeClr val="bg1"/>
                </a:solidFill>
              </a:rPr>
              <a:t>MgO</a:t>
            </a:r>
            <a:r>
              <a:rPr lang="id-ID" b="1" dirty="0">
                <a:solidFill>
                  <a:schemeClr val="bg1"/>
                </a:solidFill>
              </a:rPr>
              <a:t> yang sangat dibutuhkan tanaman.</a:t>
            </a:r>
          </a:p>
          <a:p>
            <a:pPr fontAlgn="base"/>
            <a:r>
              <a:rPr lang="id-ID" b="1" dirty="0">
                <a:solidFill>
                  <a:schemeClr val="bg1"/>
                </a:solidFill>
              </a:rPr>
              <a:t>Dibuat menggunakan proses </a:t>
            </a:r>
            <a:r>
              <a:rPr lang="id-ID" b="1" dirty="0" err="1">
                <a:solidFill>
                  <a:schemeClr val="bg1"/>
                </a:solidFill>
              </a:rPr>
              <a:t>Odda</a:t>
            </a:r>
            <a:r>
              <a:rPr lang="id-ID" b="1" dirty="0">
                <a:solidFill>
                  <a:schemeClr val="bg1"/>
                </a:solidFill>
              </a:rPr>
              <a:t> sehingga bersifat </a:t>
            </a:r>
            <a:r>
              <a:rPr lang="id-ID" b="1" dirty="0" err="1">
                <a:solidFill>
                  <a:schemeClr val="bg1"/>
                </a:solidFill>
              </a:rPr>
              <a:t>mobile</a:t>
            </a:r>
            <a:r>
              <a:rPr lang="id-ID" b="1" dirty="0">
                <a:solidFill>
                  <a:schemeClr val="bg1"/>
                </a:solidFill>
              </a:rPr>
              <a:t> dan cepat bereaksi pada tanaman.</a:t>
            </a:r>
          </a:p>
          <a:p>
            <a:pPr fontAlgn="base"/>
            <a:r>
              <a:rPr lang="id-ID" b="1" dirty="0">
                <a:solidFill>
                  <a:schemeClr val="bg1"/>
                </a:solidFill>
              </a:rPr>
              <a:t>Menjaga keseimbangan unsur hara makro dan mikro pada tanah.</a:t>
            </a:r>
          </a:p>
          <a:p>
            <a:pPr fontAlgn="base"/>
            <a:r>
              <a:rPr lang="id-ID" b="1" dirty="0" err="1">
                <a:solidFill>
                  <a:schemeClr val="bg1"/>
                </a:solidFill>
              </a:rPr>
              <a:t>Pengapliaksiannya</a:t>
            </a:r>
            <a:r>
              <a:rPr lang="id-ID" b="1" dirty="0">
                <a:solidFill>
                  <a:schemeClr val="bg1"/>
                </a:solidFill>
              </a:rPr>
              <a:t> yang cukup mudah sehingga biaya pemupukan relatif lebih kecil.</a:t>
            </a:r>
          </a:p>
          <a:p>
            <a:pPr marL="0" indent="0">
              <a:buNone/>
            </a:pP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929" y="1957589"/>
            <a:ext cx="3605012" cy="421937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9024394" y="259216"/>
            <a:ext cx="2096472" cy="1024423"/>
            <a:chOff x="342813" y="3664350"/>
            <a:chExt cx="2096472" cy="1024423"/>
          </a:xfrm>
        </p:grpSpPr>
        <p:pic>
          <p:nvPicPr>
            <p:cNvPr id="7" name="Picture 2" descr="http://static.wixstatic.com/media/84770f_996fff3196734c09ba12785aea70df3d.png_srz_p_55_55_75_22_0.50_1.20_0.00_png_sr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131" y="3664350"/>
              <a:ext cx="523875" cy="5238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42813" y="4288663"/>
              <a:ext cx="2096472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rgbClr val="FFFF00"/>
                  </a:solidFill>
                </a:rPr>
                <a:t>Pupuk &amp; Pestisida</a:t>
              </a:r>
              <a:endParaRPr lang="id-ID" sz="20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39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7461"/>
          </a:xfrm>
        </p:spPr>
        <p:txBody>
          <a:bodyPr>
            <a:normAutofit fontScale="90000"/>
          </a:bodyPr>
          <a:lstStyle/>
          <a:p>
            <a:r>
              <a:rPr lang="id-ID" sz="3600" b="1" dirty="0" smtClean="0">
                <a:solidFill>
                  <a:schemeClr val="bg1"/>
                </a:solidFill>
                <a:latin typeface="+mn-lt"/>
              </a:rPr>
              <a:t>DAFTAR BAHAN AKTIF PESTISIDA</a:t>
            </a:r>
            <a:r>
              <a:rPr lang="id-ID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id-ID" b="1" dirty="0" smtClean="0">
                <a:solidFill>
                  <a:schemeClr val="bg1"/>
                </a:solidFill>
                <a:latin typeface="+mn-lt"/>
              </a:rPr>
            </a:br>
            <a:r>
              <a:rPr lang="id-ID" sz="2000" dirty="0">
                <a:solidFill>
                  <a:schemeClr val="bg1"/>
                </a:solidFill>
                <a:latin typeface="+mn-lt"/>
              </a:rPr>
              <a:t>Berikut ini kami sajikan informasi mengenai bahan aktif pestisida, untuk memudahkan para petani dalam membeli pestisida dengan mengenal bahan aktifnya. SEMOGA BERMANFAAT!</a:t>
            </a:r>
            <a:br>
              <a:rPr lang="id-ID" sz="2000" dirty="0">
                <a:solidFill>
                  <a:schemeClr val="bg1"/>
                </a:solidFill>
                <a:latin typeface="+mn-lt"/>
              </a:rPr>
            </a:br>
            <a:endParaRPr lang="id-ID" sz="20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49611"/>
              </p:ext>
            </p:extLst>
          </p:nvPr>
        </p:nvGraphicFramePr>
        <p:xfrm>
          <a:off x="988345" y="1689279"/>
          <a:ext cx="7601864" cy="4702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4149"/>
                <a:gridCol w="2088759"/>
                <a:gridCol w="2628956"/>
              </a:tblGrid>
              <a:tr h="535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BAHAN AKTIF</a:t>
                      </a:r>
                      <a:endParaRPr lang="id-ID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JENIS</a:t>
                      </a:r>
                      <a:br>
                        <a:rPr lang="id-ID" sz="1600" b="1">
                          <a:effectLst/>
                        </a:rPr>
                      </a:br>
                      <a:r>
                        <a:rPr lang="id-ID" sz="1600" b="1">
                          <a:effectLst/>
                        </a:rPr>
                        <a:t>BAHAN AKTIF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GOLONGAN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535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Abamektin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Insektisida</a:t>
                      </a:r>
                      <a:br>
                        <a:rPr lang="id-ID" sz="1600" b="1">
                          <a:effectLst/>
                        </a:rPr>
                      </a:br>
                      <a:r>
                        <a:rPr lang="id-ID" sz="1600" b="1">
                          <a:effectLst/>
                        </a:rPr>
                        <a:t>Akarisida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Amidin,</a:t>
                      </a:r>
                      <a:br>
                        <a:rPr lang="id-ID" sz="1600" b="1">
                          <a:effectLst/>
                        </a:rPr>
                      </a:br>
                      <a:r>
                        <a:rPr lang="id-ID" sz="1600" b="1">
                          <a:effectLst/>
                        </a:rPr>
                        <a:t>Avermectin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280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Alfametrin (Alfasipermetrin)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Insektisida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Piretroid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280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Almunium fosetil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Fungisida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Organofosfat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535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Amitraz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Insektisida</a:t>
                      </a:r>
                      <a:br>
                        <a:rPr lang="id-ID" sz="1600" b="1">
                          <a:effectLst/>
                        </a:rPr>
                      </a:br>
                      <a:r>
                        <a:rPr lang="id-ID" sz="1600" b="1">
                          <a:effectLst/>
                        </a:rPr>
                        <a:t>Akarisida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Amidin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280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Amorphous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Insektisida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Difenil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280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Asam fosfit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Fungisida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-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280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Asam oksoklinik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Bakterisida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Antibiotik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280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Asam tolklofos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Fungisida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Pirimidin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280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Asefat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Insektisida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Organofosfat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280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Asetamiprid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Insektisida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Piridin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280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Asibensolar-s-metil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Fungisida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Tiadiazol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280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Azakonazol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Fungisida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Triazol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280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Azoksistrobin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Fungisida</a:t>
                      </a:r>
                      <a:endParaRPr lang="id-ID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err="1">
                          <a:effectLst/>
                        </a:rPr>
                        <a:t>Pirimidin</a:t>
                      </a:r>
                      <a:endParaRPr lang="id-ID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723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19986"/>
              </p:ext>
            </p:extLst>
          </p:nvPr>
        </p:nvGraphicFramePr>
        <p:xfrm>
          <a:off x="1021841" y="486226"/>
          <a:ext cx="7426701" cy="5850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6529"/>
                <a:gridCol w="1842652"/>
                <a:gridCol w="2637520"/>
              </a:tblGrid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</a:rPr>
                        <a:t>Belerang</a:t>
                      </a:r>
                      <a:endParaRPr lang="id-ID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Fungisida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Anorganik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Benfukarb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Karbamat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Benomil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Fungisida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Benzimidazol, MBC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Bensultap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Tiofulfonat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Betasiflutrin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Piretroid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Betasipermetrin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Piretroid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Bifentrin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Piretroid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Bisultap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Neristoksin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BPMC (fenobukarb)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Karbamat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Bupirimat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Fungisida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Pirimidin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Buprofezin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Tiadiazin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Deltametrin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err="1">
                          <a:effectLst/>
                        </a:rPr>
                        <a:t>Piretroid</a:t>
                      </a:r>
                      <a:endParaRPr lang="id-ID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Diafentiuron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Tiourea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Diazinon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Organofosfat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Difenokonazol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Fungisida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Azol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Diflubenzuron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Urea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Diklorfos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Organofosfat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463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Dikofol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br>
                        <a:rPr lang="id-ID" sz="1400" b="1">
                          <a:effectLst/>
                        </a:rPr>
                      </a:br>
                      <a:r>
                        <a:rPr lang="id-ID" sz="1400" b="1">
                          <a:effectLst/>
                        </a:rPr>
                        <a:t>Akarisida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Organoklor,</a:t>
                      </a:r>
                      <a:br>
                        <a:rPr lang="id-ID" sz="1400" b="1">
                          <a:effectLst/>
                        </a:rPr>
                      </a:br>
                      <a:r>
                        <a:rPr lang="id-ID" sz="1400" b="1">
                          <a:effectLst/>
                        </a:rPr>
                        <a:t>difenil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Dimehipo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Neristoksin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Dimetoat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Organofosfat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Dimetomorf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Fungisida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Morfolin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Dimikonazol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Fungisida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Triazol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  <a:tr h="242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Dinotefuran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err="1">
                          <a:effectLst/>
                        </a:rPr>
                        <a:t>Tiosulfonat</a:t>
                      </a:r>
                      <a:endParaRPr lang="id-ID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1" marR="8071" marT="8071" marB="807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409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085901"/>
              </p:ext>
            </p:extLst>
          </p:nvPr>
        </p:nvGraphicFramePr>
        <p:xfrm>
          <a:off x="957046" y="403874"/>
          <a:ext cx="7388464" cy="5987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4627"/>
                <a:gridCol w="2101815"/>
                <a:gridCol w="2472022"/>
              </a:tblGrid>
              <a:tr h="15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Emamektin benzoat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Avermectin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15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Endosulfan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Organoklorin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15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Epoksikonazol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Fungisida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Diskarboksimid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15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Esfenfalerat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Piretroid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15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Etion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Organofosfat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15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Etiprol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Organofosfat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15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Etofenproks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Difenil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431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Fenamidon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Fungisida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Ditiokarbamat,</a:t>
                      </a:r>
                      <a:br>
                        <a:rPr lang="id-ID" sz="1200" b="1">
                          <a:effectLst/>
                        </a:rPr>
                      </a:br>
                      <a:r>
                        <a:rPr lang="id-ID" sz="1200" b="1">
                          <a:effectLst/>
                        </a:rPr>
                        <a:t>organomangan,</a:t>
                      </a:r>
                      <a:br>
                        <a:rPr lang="id-ID" sz="1200" b="1">
                          <a:effectLst/>
                        </a:rPr>
                      </a:br>
                      <a:r>
                        <a:rPr lang="id-ID" sz="1200" b="1">
                          <a:effectLst/>
                        </a:rPr>
                        <a:t>organoseng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15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Fenarimol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Fungisida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Pirimidin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15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Fenbukonazol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Fungisida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Triazol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15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Fenfalerat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Piretroid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15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Fenitrotion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Organofosfat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15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Fenpiroksimat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Akarisida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Pirazol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292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Fenpropatrin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br>
                        <a:rPr lang="id-ID" sz="1200" b="1">
                          <a:effectLst/>
                        </a:rPr>
                      </a:br>
                      <a:r>
                        <a:rPr lang="id-ID" sz="1200" b="1">
                          <a:effectLst/>
                        </a:rPr>
                        <a:t>Akarisida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Amidin,</a:t>
                      </a:r>
                      <a:br>
                        <a:rPr lang="id-ID" sz="1200" b="1">
                          <a:effectLst/>
                        </a:rPr>
                      </a:br>
                      <a:r>
                        <a:rPr lang="id-ID" sz="1200" b="1">
                          <a:effectLst/>
                        </a:rPr>
                        <a:t>piretroid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15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Fention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Organofosfat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15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Fentoat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Organofosfat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15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Fipronil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Fenil-pirazol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15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Flufenoksuron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Urea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292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Flusilazol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Fungisida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Triazol,</a:t>
                      </a:r>
                      <a:br>
                        <a:rPr lang="id-ID" sz="1200" b="1">
                          <a:effectLst/>
                        </a:rPr>
                      </a:br>
                      <a:r>
                        <a:rPr lang="id-ID" sz="1200" b="1">
                          <a:effectLst/>
                        </a:rPr>
                        <a:t>organosilikon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292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Flutalonil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Fungisida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Anilida,</a:t>
                      </a:r>
                      <a:br>
                        <a:rPr lang="id-ID" sz="1200" b="1">
                          <a:effectLst/>
                        </a:rPr>
                      </a:br>
                      <a:r>
                        <a:rPr lang="id-ID" sz="1200" b="1">
                          <a:effectLst/>
                        </a:rPr>
                        <a:t>trifluorometil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292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Folpet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Fungisida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Ftalimid,</a:t>
                      </a:r>
                      <a:br>
                        <a:rPr lang="id-ID" sz="1200" b="1">
                          <a:effectLst/>
                        </a:rPr>
                      </a:br>
                      <a:r>
                        <a:rPr lang="id-ID" sz="1200" b="1">
                          <a:effectLst/>
                        </a:rPr>
                        <a:t>organoklor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15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Formotion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Organofosfat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  <a:tr h="15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Ftalida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Fungisida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</a:rPr>
                        <a:t>Asam </a:t>
                      </a:r>
                      <a:r>
                        <a:rPr lang="id-ID" sz="1200" b="1" dirty="0" err="1">
                          <a:effectLst/>
                        </a:rPr>
                        <a:t>ftalat</a:t>
                      </a:r>
                      <a:endParaRPr lang="id-ID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9" marR="6779" marT="6779" marB="677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91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133346"/>
              </p:ext>
            </p:extLst>
          </p:nvPr>
        </p:nvGraphicFramePr>
        <p:xfrm>
          <a:off x="941857" y="460465"/>
          <a:ext cx="7223349" cy="6148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8002"/>
                <a:gridCol w="2113600"/>
                <a:gridCol w="1971747"/>
              </a:tblGrid>
              <a:tr h="392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Gammasihalotrin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Piretroid,</a:t>
                      </a:r>
                      <a:br>
                        <a:rPr lang="id-ID" sz="1200" b="1">
                          <a:effectLst/>
                        </a:rPr>
                      </a:br>
                      <a:r>
                        <a:rPr lang="id-ID" sz="1200" b="1">
                          <a:effectLst/>
                        </a:rPr>
                        <a:t>trifenorometil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392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Heksaflumuron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Bensoyl,</a:t>
                      </a:r>
                      <a:br>
                        <a:rPr lang="id-ID" sz="1200" b="1">
                          <a:effectLst/>
                        </a:rPr>
                      </a:br>
                      <a:r>
                        <a:rPr lang="id-ID" sz="1200" b="1">
                          <a:effectLst/>
                        </a:rPr>
                        <a:t>urea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20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Heksakonazol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Fungisida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Triazol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20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Heksitiazoks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Tiozolidin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392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Imidakloprid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Nitroimidazolidin,</a:t>
                      </a:r>
                      <a:br>
                        <a:rPr lang="id-ID" sz="1200" b="1">
                          <a:effectLst/>
                        </a:rPr>
                      </a:br>
                      <a:r>
                        <a:rPr lang="id-ID" sz="1200" b="1">
                          <a:effectLst/>
                        </a:rPr>
                        <a:t>neonikotinoid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20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Iminoktadin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Fungisida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Diskarboksimid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20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Iprodion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Fungisida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Diskarboksimid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20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Iprovalikarb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Fungisida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Karbamat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392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Isoksation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Organofosfat,</a:t>
                      </a:r>
                      <a:br>
                        <a:rPr lang="id-ID" sz="1200" b="1">
                          <a:effectLst/>
                        </a:rPr>
                      </a:br>
                      <a:r>
                        <a:rPr lang="id-ID" sz="1200" b="1">
                          <a:effectLst/>
                        </a:rPr>
                        <a:t>azoksazol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20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Kaptan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Fungisida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Ftalimid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20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Karbaril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Karbamat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392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Karbendazim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Fungisida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Benzimidazol,</a:t>
                      </a:r>
                      <a:br>
                        <a:rPr lang="id-ID" sz="1200" b="1">
                          <a:effectLst/>
                        </a:rPr>
                      </a:br>
                      <a:r>
                        <a:rPr lang="id-ID" sz="1200" b="1">
                          <a:effectLst/>
                        </a:rPr>
                        <a:t>MBC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20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Karbofuran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Karbamat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392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Karbosulfan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br>
                        <a:rPr lang="id-ID" sz="1200" b="1">
                          <a:effectLst/>
                        </a:rPr>
                      </a:br>
                      <a:r>
                        <a:rPr lang="id-ID" sz="1200" b="1">
                          <a:effectLst/>
                        </a:rPr>
                        <a:t>Akarisida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Karbamat,</a:t>
                      </a:r>
                      <a:br>
                        <a:rPr lang="id-ID" sz="1200" b="1">
                          <a:effectLst/>
                        </a:rPr>
                      </a:br>
                      <a:r>
                        <a:rPr lang="id-ID" sz="1200" b="1">
                          <a:effectLst/>
                        </a:rPr>
                        <a:t>organofosfat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20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Kartophidrokloroda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Karbamat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392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Kasugamisin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Fungisida</a:t>
                      </a:r>
                      <a:br>
                        <a:rPr lang="id-ID" sz="1200" b="1">
                          <a:effectLst/>
                        </a:rPr>
                      </a:br>
                      <a:r>
                        <a:rPr lang="id-ID" sz="1200" b="1">
                          <a:effectLst/>
                        </a:rPr>
                        <a:t>Bakterisida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Antibiotik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20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Klofentezim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Tetrazin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20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Klorfenapil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Pirol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392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/>
                      </a:r>
                      <a:br>
                        <a:rPr lang="id-ID" sz="1200" b="1">
                          <a:effectLst/>
                        </a:rPr>
                      </a:br>
                      <a:r>
                        <a:rPr lang="id-ID" sz="1200" b="1">
                          <a:effectLst/>
                        </a:rPr>
                        <a:t>Klorfluazuron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/>
                      </a:r>
                      <a:br>
                        <a:rPr lang="id-ID" sz="1200" b="1">
                          <a:effectLst/>
                        </a:rPr>
                      </a:b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Urea,</a:t>
                      </a:r>
                      <a:br>
                        <a:rPr lang="id-ID" sz="1200" b="1">
                          <a:effectLst/>
                        </a:rPr>
                      </a:br>
                      <a:r>
                        <a:rPr lang="id-ID" sz="1200" b="1">
                          <a:effectLst/>
                        </a:rPr>
                        <a:t>trifluorometil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20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Klorotalonil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Fungisida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Kloronitile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  <a:tr h="392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Klorpirifos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</a:rPr>
                        <a:t>Insektisida</a:t>
                      </a:r>
                      <a:endParaRPr lang="id-ID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 err="1">
                          <a:effectLst/>
                        </a:rPr>
                        <a:t>Organofosfat</a:t>
                      </a:r>
                      <a:r>
                        <a:rPr lang="id-ID" sz="1200" b="1" dirty="0">
                          <a:effectLst/>
                        </a:rPr>
                        <a:t>,</a:t>
                      </a:r>
                      <a:br>
                        <a:rPr lang="id-ID" sz="1200" b="1" dirty="0">
                          <a:effectLst/>
                        </a:rPr>
                      </a:br>
                      <a:r>
                        <a:rPr lang="id-ID" sz="1200" b="1" dirty="0" err="1">
                          <a:effectLst/>
                        </a:rPr>
                        <a:t>piridin</a:t>
                      </a:r>
                      <a:endParaRPr lang="id-ID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9" marR="6609" marT="6609" marB="660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578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41590"/>
              </p:ext>
            </p:extLst>
          </p:nvPr>
        </p:nvGraphicFramePr>
        <p:xfrm>
          <a:off x="910282" y="396069"/>
          <a:ext cx="7100377" cy="6136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2093"/>
                <a:gridCol w="1800104"/>
                <a:gridCol w="1938180"/>
              </a:tblGrid>
              <a:tr h="149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 err="1">
                          <a:effectLst/>
                          <a:latin typeface="+mn-lt"/>
                        </a:rPr>
                        <a:t>Lamdasihalotrin</a:t>
                      </a:r>
                      <a:endParaRPr lang="id-ID" sz="1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Insektisida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Piretroid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  <a:tr h="285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Lufenuron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Insektisida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Trifluorometil,</a:t>
                      </a:r>
                      <a:br>
                        <a:rPr lang="id-ID" sz="1200" b="1">
                          <a:effectLst/>
                          <a:latin typeface="+mn-lt"/>
                        </a:rPr>
                      </a:br>
                      <a:r>
                        <a:rPr lang="id-ID" sz="1200" b="1">
                          <a:effectLst/>
                          <a:latin typeface="+mn-lt"/>
                        </a:rPr>
                        <a:t>urea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  <a:tr h="149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Malation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Insektisida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Organifosfat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  <a:tr h="285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Maneb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Fungisida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Ditiokarbamat,</a:t>
                      </a:r>
                      <a:br>
                        <a:rPr lang="id-ID" sz="1200" b="1">
                          <a:effectLst/>
                          <a:latin typeface="+mn-lt"/>
                        </a:rPr>
                      </a:br>
                      <a:r>
                        <a:rPr lang="id-ID" sz="1200" b="1">
                          <a:effectLst/>
                          <a:latin typeface="+mn-lt"/>
                        </a:rPr>
                        <a:t>organomangan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  <a:tr h="421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Mankozeb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Fungisida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Ditiokarbamat,</a:t>
                      </a:r>
                      <a:br>
                        <a:rPr lang="id-ID" sz="1200" b="1">
                          <a:effectLst/>
                          <a:latin typeface="+mn-lt"/>
                        </a:rPr>
                      </a:br>
                      <a:r>
                        <a:rPr lang="id-ID" sz="1200" b="1">
                          <a:effectLst/>
                          <a:latin typeface="+mn-lt"/>
                        </a:rPr>
                        <a:t>organomangan,</a:t>
                      </a:r>
                      <a:br>
                        <a:rPr lang="id-ID" sz="1200" b="1">
                          <a:effectLst/>
                          <a:latin typeface="+mn-lt"/>
                        </a:rPr>
                      </a:br>
                      <a:r>
                        <a:rPr lang="id-ID" sz="1200" b="1">
                          <a:effectLst/>
                          <a:latin typeface="+mn-lt"/>
                        </a:rPr>
                        <a:t>organomangan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  <a:tr h="149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Mefenoksam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Fungisida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Pirimidin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  <a:tr h="149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Merkaptodimetur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Insektisida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Karbamat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  <a:tr h="149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Metaflumizon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200" b="1">
                        <a:effectLst/>
                        <a:latin typeface="+mn-lt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200" b="1">
                        <a:effectLst/>
                        <a:latin typeface="+mn-lt"/>
                      </a:endParaRPr>
                    </a:p>
                  </a:txBody>
                  <a:tcPr marL="6629" marR="6629" marT="6629" marB="6629" anchor="ctr"/>
                </a:tc>
              </a:tr>
              <a:tr h="149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Metalaksil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Fungisida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Asilalanin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  <a:tr h="149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Metalaksil-M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Fungisida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Asilalanin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  <a:tr h="149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Metalkarb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Insektisida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Karbamat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  <a:tr h="285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Metidation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effectLst/>
                          <a:latin typeface="+mn-lt"/>
                        </a:rPr>
                        <a:t>Insektisida</a:t>
                      </a:r>
                      <a:endParaRPr lang="id-ID" sz="1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Orgabofosfat,</a:t>
                      </a:r>
                      <a:br>
                        <a:rPr lang="id-ID" sz="1200" b="1">
                          <a:effectLst/>
                          <a:latin typeface="+mn-lt"/>
                        </a:rPr>
                      </a:br>
                      <a:r>
                        <a:rPr lang="id-ID" sz="1200" b="1">
                          <a:effectLst/>
                          <a:latin typeface="+mn-lt"/>
                        </a:rPr>
                        <a:t>tiadiazol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  <a:tr h="421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Metil tiofanat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Fungisida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Karbamat,</a:t>
                      </a:r>
                      <a:br>
                        <a:rPr lang="id-ID" sz="1200" b="1">
                          <a:effectLst/>
                          <a:latin typeface="+mn-lt"/>
                        </a:rPr>
                      </a:br>
                      <a:r>
                        <a:rPr lang="id-ID" sz="1200" b="1">
                          <a:effectLst/>
                          <a:latin typeface="+mn-lt"/>
                        </a:rPr>
                        <a:t>benzimidazol,</a:t>
                      </a:r>
                      <a:br>
                        <a:rPr lang="id-ID" sz="1200" b="1">
                          <a:effectLst/>
                          <a:latin typeface="+mn-lt"/>
                        </a:rPr>
                      </a:br>
                      <a:r>
                        <a:rPr lang="id-ID" sz="1200" b="1">
                          <a:effectLst/>
                          <a:latin typeface="+mn-lt"/>
                        </a:rPr>
                        <a:t>MBC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  <a:tr h="421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Metipren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Insektisida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Juvenile,</a:t>
                      </a:r>
                      <a:br>
                        <a:rPr lang="id-ID" sz="1200" b="1">
                          <a:effectLst/>
                          <a:latin typeface="+mn-lt"/>
                        </a:rPr>
                      </a:br>
                      <a:r>
                        <a:rPr lang="id-ID" sz="1200" b="1">
                          <a:effectLst/>
                          <a:latin typeface="+mn-lt"/>
                        </a:rPr>
                        <a:t>homone,</a:t>
                      </a:r>
                      <a:br>
                        <a:rPr lang="id-ID" sz="1200" b="1">
                          <a:effectLst/>
                          <a:latin typeface="+mn-lt"/>
                        </a:rPr>
                      </a:br>
                      <a:r>
                        <a:rPr lang="id-ID" sz="1200" b="1">
                          <a:effectLst/>
                          <a:latin typeface="+mn-lt"/>
                        </a:rPr>
                        <a:t>mimic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  <a:tr h="285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Metiram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Fungisida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Ditiokarbamat,</a:t>
                      </a:r>
                      <a:br>
                        <a:rPr lang="id-ID" sz="1200" b="1">
                          <a:effectLst/>
                          <a:latin typeface="+mn-lt"/>
                        </a:rPr>
                      </a:br>
                      <a:r>
                        <a:rPr lang="id-ID" sz="1200" b="1">
                          <a:effectLst/>
                          <a:latin typeface="+mn-lt"/>
                        </a:rPr>
                        <a:t>organoseng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  <a:tr h="149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Metoksifenoksida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Insektisida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Diazilhidrazin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  <a:tr h="149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Metomil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Insektisida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Karbamat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  <a:tr h="149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Mikobutanil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Fungisida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Triazol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  <a:tr h="149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MIPC (isopokarb)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Insektisida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Karbamat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  <a:tr h="149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Monosultap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/>
                          <a:latin typeface="+mn-lt"/>
                        </a:rPr>
                        <a:t>Insektisida</a:t>
                      </a:r>
                      <a:endParaRPr lang="id-ID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 err="1">
                          <a:effectLst/>
                          <a:latin typeface="+mn-lt"/>
                        </a:rPr>
                        <a:t>Neriktoksin</a:t>
                      </a:r>
                      <a:endParaRPr lang="id-ID" sz="1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" marR="6629" marT="6629" marB="662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899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319375"/>
              </p:ext>
            </p:extLst>
          </p:nvPr>
        </p:nvGraphicFramePr>
        <p:xfrm>
          <a:off x="933351" y="367650"/>
          <a:ext cx="7167459" cy="5558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4484"/>
                <a:gridCol w="1616484"/>
                <a:gridCol w="1956491"/>
              </a:tblGrid>
              <a:tr h="368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err="1">
                          <a:effectLst/>
                        </a:rPr>
                        <a:t>Novaluron</a:t>
                      </a:r>
                      <a:endParaRPr lang="id-ID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Benzoyl,</a:t>
                      </a:r>
                      <a:br>
                        <a:rPr lang="id-ID" sz="1400" b="1">
                          <a:effectLst/>
                        </a:rPr>
                      </a:br>
                      <a:r>
                        <a:rPr lang="id-ID" sz="1400" b="1">
                          <a:effectLst/>
                        </a:rPr>
                        <a:t>urea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</a:tr>
              <a:tr h="192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Oksitetrasiklin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Bakterisida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Antibiotik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</a:tr>
              <a:tr h="192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PCNB quintozin)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Fungisida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Quintizin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</a:tr>
              <a:tr h="192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Permetrin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Piretroid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</a:tr>
              <a:tr h="192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Pimetrozin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Triazin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</a:tr>
              <a:tr h="192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Piraklofos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Organofosfat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</a:tr>
              <a:tr h="192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Piridaben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Phridazinon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</a:tr>
              <a:tr h="192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Piridafention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Organofosfat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</a:tr>
              <a:tr h="368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Pirimifos metil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Organofosfat,</a:t>
                      </a:r>
                      <a:br>
                        <a:rPr lang="id-ID" sz="1400" b="1">
                          <a:effectLst/>
                        </a:rPr>
                      </a:br>
                      <a:r>
                        <a:rPr lang="id-ID" sz="1400" b="1">
                          <a:effectLst/>
                        </a:rPr>
                        <a:t>pirimidin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</a:tr>
              <a:tr h="368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Poksim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Organofosfat,</a:t>
                      </a:r>
                      <a:br>
                        <a:rPr lang="id-ID" sz="1400" b="1">
                          <a:effectLst/>
                        </a:rPr>
                      </a:br>
                      <a:r>
                        <a:rPr lang="id-ID" sz="1400" b="1">
                          <a:effectLst/>
                        </a:rPr>
                        <a:t>nitrila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</a:tr>
              <a:tr h="192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Profenofos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Organofosfat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</a:tr>
              <a:tr h="368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Prokimidon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Fungisida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Anilida,</a:t>
                      </a:r>
                      <a:br>
                        <a:rPr lang="id-ID" sz="1400" b="1">
                          <a:effectLst/>
                        </a:rPr>
                      </a:br>
                      <a:r>
                        <a:rPr lang="id-ID" sz="1400" b="1">
                          <a:effectLst/>
                        </a:rPr>
                        <a:t>diskarboksimid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</a:tr>
              <a:tr h="192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Propaksur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Karbamat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</a:tr>
              <a:tr h="192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Propamokarb hidroklorida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Fungisida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Karbamat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</a:tr>
              <a:tr h="192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Propargit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Akarisida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Fenoksi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</a:tr>
              <a:tr h="192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Propikonazol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Fungisida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Triazol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</a:tr>
              <a:tr h="368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Propineb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Fungisida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Karbamat,</a:t>
                      </a:r>
                      <a:br>
                        <a:rPr lang="id-ID" sz="1400" b="1">
                          <a:effectLst/>
                        </a:rPr>
                      </a:br>
                      <a:r>
                        <a:rPr lang="id-ID" sz="1400" b="1">
                          <a:effectLst/>
                        </a:rPr>
                        <a:t>organoseng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</a:tr>
              <a:tr h="192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Protiofos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effectLst/>
                        </a:rPr>
                        <a:t>Insektisida</a:t>
                      </a:r>
                      <a:endParaRPr lang="id-ID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err="1">
                          <a:effectLst/>
                        </a:rPr>
                        <a:t>Organofosfat</a:t>
                      </a:r>
                      <a:endParaRPr lang="id-ID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56" marR="8556" marT="8556" marB="855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6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412766"/>
              </p:ext>
            </p:extLst>
          </p:nvPr>
        </p:nvGraphicFramePr>
        <p:xfrm>
          <a:off x="923149" y="318799"/>
          <a:ext cx="6997358" cy="6411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9178"/>
                <a:gridCol w="1578120"/>
                <a:gridCol w="1910060"/>
              </a:tblGrid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Siflutrin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Insektisida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Piretroid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Simoksanil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Fungisida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Urea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Sipermetrin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Insektisida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Piretroid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Siprokonazol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Fungisida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Triazol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Siromazin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Insektisida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Triazin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Spiromesifen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Akarisida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Ditiokarbamat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Streptomisin sulfat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Bakterisida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Antibiotik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Tebukonazol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Fungisida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Triazol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Tembaga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Fungisida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Anorganik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Tetasipermetrin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Insektisida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Piretroid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249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Tetradifon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Akarisida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Organoklor,</a:t>
                      </a:r>
                      <a:br>
                        <a:rPr lang="id-ID" sz="1100" b="1">
                          <a:effectLst/>
                        </a:rPr>
                      </a:br>
                      <a:r>
                        <a:rPr lang="id-ID" sz="1100" b="1">
                          <a:effectLst/>
                        </a:rPr>
                        <a:t>difenil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Tetrakonazol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Fungisida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Azol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Tiakloprid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Insektisida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Neonikotinoid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249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Tiametoksam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Insektisida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Triazol,</a:t>
                      </a:r>
                      <a:br>
                        <a:rPr lang="id-ID" sz="1100" b="1">
                          <a:effectLst/>
                        </a:rPr>
                      </a:br>
                      <a:r>
                        <a:rPr lang="id-ID" sz="1100" b="1">
                          <a:effectLst/>
                        </a:rPr>
                        <a:t>neonikotinoid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Tiodikarb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Insektisida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Karbamat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249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Tiram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Fungisida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Ditiokarbamat,</a:t>
                      </a:r>
                      <a:br>
                        <a:rPr lang="id-ID" sz="1100" b="1">
                          <a:effectLst/>
                        </a:rPr>
                      </a:br>
                      <a:r>
                        <a:rPr lang="id-ID" sz="1100" b="1">
                          <a:effectLst/>
                        </a:rPr>
                        <a:t>organoseng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Triadimefon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Fungisida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Triazol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Triadimenol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Fungisida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Triazol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Triazofos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Insektisida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Organofosfat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Tridemorf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Fungisida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Morfolin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249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Triflumizol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Fungisida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Trifluorometil,</a:t>
                      </a:r>
                      <a:br>
                        <a:rPr lang="id-ID" sz="1100" b="1">
                          <a:effectLst/>
                        </a:rPr>
                      </a:br>
                      <a:r>
                        <a:rPr lang="id-ID" sz="1100" b="1">
                          <a:effectLst/>
                        </a:rPr>
                        <a:t>imidazol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249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Triflumuron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Insektisida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Benzoyl,</a:t>
                      </a:r>
                      <a:br>
                        <a:rPr lang="id-ID" sz="1100" b="1">
                          <a:effectLst/>
                        </a:rPr>
                      </a:br>
                      <a:r>
                        <a:rPr lang="id-ID" sz="1100" b="1">
                          <a:effectLst/>
                        </a:rPr>
                        <a:t>urea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Triklorfon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Insektisida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Organofosfat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Validamisin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Fungisida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Antibiotik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249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Zineb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Fungisida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Ditiokarbamat,</a:t>
                      </a:r>
                      <a:br>
                        <a:rPr lang="id-ID" sz="1100" b="1">
                          <a:effectLst/>
                        </a:rPr>
                      </a:br>
                      <a:r>
                        <a:rPr lang="id-ID" sz="1100" b="1">
                          <a:effectLst/>
                        </a:rPr>
                        <a:t>organoseng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249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Ziram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Fungisida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Ditiokarbamat,</a:t>
                      </a:r>
                      <a:br>
                        <a:rPr lang="id-ID" sz="1100" b="1">
                          <a:effectLst/>
                        </a:rPr>
                      </a:br>
                      <a:r>
                        <a:rPr lang="id-ID" sz="1100" b="1">
                          <a:effectLst/>
                        </a:rPr>
                        <a:t>organoseng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  <a:tr h="130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Zoxamide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effectLst/>
                        </a:rPr>
                        <a:t>Fungisida</a:t>
                      </a:r>
                      <a:endParaRPr lang="id-ID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 err="1">
                          <a:effectLst/>
                        </a:rPr>
                        <a:t>Pirimidin</a:t>
                      </a:r>
                      <a:endParaRPr lang="id-ID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578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22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927" y="1414935"/>
            <a:ext cx="5181600" cy="5063138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>
                <a:solidFill>
                  <a:srgbClr val="FFFF00"/>
                </a:solidFill>
              </a:rPr>
              <a:t>Pupuk Anorganik yang sering dijumpai dan diaplikasikan di lapang </a:t>
            </a:r>
            <a:r>
              <a:rPr lang="id-ID" sz="2000" b="1" dirty="0" err="1" smtClean="0">
                <a:solidFill>
                  <a:srgbClr val="FFFF00"/>
                </a:solidFill>
              </a:rPr>
              <a:t>diantaranya</a:t>
            </a:r>
            <a:r>
              <a:rPr lang="id-ID" sz="2000" b="1" dirty="0" smtClean="0">
                <a:solidFill>
                  <a:srgbClr val="FFFF00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id-ID" b="1" dirty="0" smtClean="0">
                <a:solidFill>
                  <a:srgbClr val="FFC000"/>
                </a:solidFill>
              </a:rPr>
              <a:t>Pupuk Urea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1271400"/>
              </p:ext>
            </p:extLst>
          </p:nvPr>
        </p:nvGraphicFramePr>
        <p:xfrm>
          <a:off x="6220496" y="2781835"/>
          <a:ext cx="5396248" cy="3696237"/>
        </p:xfrm>
        <a:graphic>
          <a:graphicData uri="http://schemas.openxmlformats.org/drawingml/2006/table">
            <a:tbl>
              <a:tblPr/>
              <a:tblGrid>
                <a:gridCol w="2698124"/>
                <a:gridCol w="2698124"/>
              </a:tblGrid>
              <a:tr h="41069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Kandungan hara utama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N (Nitrogen)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1069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Kadar hara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45-47 %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1069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Rumus Kimia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CO(NH</a:t>
                      </a:r>
                      <a:r>
                        <a:rPr lang="id-ID" sz="1800" b="1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id-ID" sz="1800" b="1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d-ID" sz="18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1069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 err="1">
                          <a:solidFill>
                            <a:schemeClr val="bg1"/>
                          </a:solidFill>
                          <a:effectLst/>
                        </a:rPr>
                        <a:t>Indek</a:t>
                      </a: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 Garam (IG)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75,40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1069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Warna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Putih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1069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Bentuk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: Tepung kasar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1069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Struktur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Agak keras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1069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Higroskopisitas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Tinggi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1069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Kelarutan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: Tinggi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9024394" y="259216"/>
            <a:ext cx="2096472" cy="1024423"/>
            <a:chOff x="342813" y="3664350"/>
            <a:chExt cx="2096472" cy="1024423"/>
          </a:xfrm>
        </p:grpSpPr>
        <p:pic>
          <p:nvPicPr>
            <p:cNvPr id="5" name="Picture 2" descr="http://static.wixstatic.com/media/84770f_996fff3196734c09ba12785aea70df3d.png_srz_p_55_55_75_22_0.50_1.20_0.00_png_sr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131" y="3664350"/>
              <a:ext cx="523875" cy="5238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42813" y="4288663"/>
              <a:ext cx="2096472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rgbClr val="FFFF00"/>
                  </a:solidFill>
                </a:rPr>
                <a:t>Pupuk &amp; Pestisida</a:t>
              </a:r>
              <a:endParaRPr lang="id-ID" sz="2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052" name="Picture 4" descr="pupuk anorga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068" y="2859314"/>
            <a:ext cx="4042938" cy="3618759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82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83639"/>
            <a:ext cx="5181600" cy="4893324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C000"/>
                </a:solidFill>
              </a:rPr>
              <a:t>2. Pupuk ZA</a:t>
            </a:r>
            <a:endParaRPr lang="id-ID" dirty="0">
              <a:solidFill>
                <a:srgbClr val="FFC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6833618"/>
              </p:ext>
            </p:extLst>
          </p:nvPr>
        </p:nvGraphicFramePr>
        <p:xfrm>
          <a:off x="6284887" y="1931834"/>
          <a:ext cx="5190188" cy="4245129"/>
        </p:xfrm>
        <a:graphic>
          <a:graphicData uri="http://schemas.openxmlformats.org/drawingml/2006/table">
            <a:tbl>
              <a:tblPr/>
              <a:tblGrid>
                <a:gridCol w="2595094"/>
                <a:gridCol w="2595094"/>
              </a:tblGrid>
              <a:tr h="47168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Kandungan hara utama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N (Nitrogen)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168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Kadar hara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21%, 25 %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168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Rumus Kimia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(NH</a:t>
                      </a:r>
                      <a:r>
                        <a:rPr lang="id-ID" sz="1800" b="1" baseline="-25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id-ID" sz="1800" b="1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SO</a:t>
                      </a:r>
                      <a:r>
                        <a:rPr lang="id-ID" sz="1800" b="1" baseline="-25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id-ID" sz="18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168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Indek Garam (IG)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68,96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168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Warna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Biru muda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168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Bentuk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Butiran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168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Struktur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Agak keras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168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Higroskopisitas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Sedang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168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Kelarutan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: Sedang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024394" y="259216"/>
            <a:ext cx="2096472" cy="1024423"/>
            <a:chOff x="342813" y="3664350"/>
            <a:chExt cx="2096472" cy="1024423"/>
          </a:xfrm>
        </p:grpSpPr>
        <p:pic>
          <p:nvPicPr>
            <p:cNvPr id="6" name="Picture 2" descr="http://static.wixstatic.com/media/84770f_996fff3196734c09ba12785aea70df3d.png_srz_p_55_55_75_22_0.50_1.20_0.00_png_sr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131" y="3664350"/>
              <a:ext cx="523875" cy="5238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42813" y="4288663"/>
              <a:ext cx="2096472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rgbClr val="FFFF00"/>
                  </a:solidFill>
                </a:rPr>
                <a:t>Pupuk &amp; Pestisida</a:t>
              </a:r>
              <a:endParaRPr lang="id-ID" sz="2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3074" name="Picture 2" descr="pupuk anorga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449" y="1931832"/>
            <a:ext cx="4249223" cy="424513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7653"/>
            <a:ext cx="5181600" cy="4759310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C000"/>
                </a:solidFill>
              </a:rPr>
              <a:t>3. Pupuk </a:t>
            </a:r>
            <a:r>
              <a:rPr lang="id-ID" b="1" dirty="0" err="1">
                <a:solidFill>
                  <a:srgbClr val="FFC000"/>
                </a:solidFill>
              </a:rPr>
              <a:t>Ponska</a:t>
            </a:r>
            <a:r>
              <a:rPr lang="id-ID" b="1" dirty="0">
                <a:solidFill>
                  <a:srgbClr val="FFC000"/>
                </a:solidFill>
              </a:rPr>
              <a:t> (NPK)</a:t>
            </a:r>
            <a:endParaRPr lang="id-ID" dirty="0">
              <a:solidFill>
                <a:srgbClr val="FFC000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4992376"/>
              </p:ext>
            </p:extLst>
          </p:nvPr>
        </p:nvGraphicFramePr>
        <p:xfrm>
          <a:off x="5847007" y="2101854"/>
          <a:ext cx="5955786" cy="4075110"/>
        </p:xfrm>
        <a:graphic>
          <a:graphicData uri="http://schemas.openxmlformats.org/drawingml/2006/table">
            <a:tbl>
              <a:tblPr/>
              <a:tblGrid>
                <a:gridCol w="2977893"/>
                <a:gridCol w="2977893"/>
              </a:tblGrid>
              <a:tr h="7183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Kandungan hara utama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: N,P,K (Nitrogen, </a:t>
                      </a:r>
                      <a:r>
                        <a:rPr lang="id-ID" sz="1800" b="1" dirty="0" err="1" smtClean="0">
                          <a:solidFill>
                            <a:schemeClr val="bg1"/>
                          </a:solidFill>
                          <a:effectLst/>
                        </a:rPr>
                        <a:t>Pospor</a:t>
                      </a:r>
                      <a:r>
                        <a:rPr lang="id-ID" sz="1800" b="1" dirty="0" smtClean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solidFill>
                            <a:schemeClr val="bg1"/>
                          </a:solidFill>
                          <a:effectLst/>
                        </a:rPr>
                        <a:t>  Kalium</a:t>
                      </a: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183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Kadar hara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10-10-10 % atau 15-15-15 %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693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Rumus Kimia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NH</a:t>
                      </a:r>
                      <a:r>
                        <a:rPr lang="id-ID" sz="1800" b="1" baseline="-25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r>
                        <a:rPr lang="id-ID" sz="1800" b="1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PO</a:t>
                      </a:r>
                      <a:r>
                        <a:rPr lang="id-ID" sz="1800" b="1" baseline="-25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KCl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693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Indek Garam (IG)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47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693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Warna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Kuning kemerahan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693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Bentuk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Butiran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693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Struktur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Agak keras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693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Higroskopisitas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Tinggi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693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Kelarutan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: Sedang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024394" y="259216"/>
            <a:ext cx="2096472" cy="1024423"/>
            <a:chOff x="342813" y="3664350"/>
            <a:chExt cx="2096472" cy="1024423"/>
          </a:xfrm>
        </p:grpSpPr>
        <p:pic>
          <p:nvPicPr>
            <p:cNvPr id="6" name="Picture 2" descr="http://static.wixstatic.com/media/84770f_996fff3196734c09ba12785aea70df3d.png_srz_p_55_55_75_22_0.50_1.20_0.00_png_sr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131" y="3664350"/>
              <a:ext cx="523875" cy="5238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42813" y="4288663"/>
              <a:ext cx="2096472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rgbClr val="FFFF00"/>
                  </a:solidFill>
                </a:rPr>
                <a:t>Pupuk &amp; Pestisida</a:t>
              </a:r>
              <a:endParaRPr lang="id-ID" sz="2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050" name="Picture 2" descr="pupuk anorga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124" y="2101857"/>
            <a:ext cx="4100003" cy="389969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1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526669"/>
            <a:ext cx="4757393" cy="4067948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C000"/>
                </a:solidFill>
              </a:rPr>
              <a:t>4. Pupuk SP 36 atau SP18</a:t>
            </a:r>
            <a:endParaRPr lang="id-ID" dirty="0">
              <a:solidFill>
                <a:srgbClr val="FFC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3112835"/>
              </p:ext>
            </p:extLst>
          </p:nvPr>
        </p:nvGraphicFramePr>
        <p:xfrm>
          <a:off x="5975797" y="2141363"/>
          <a:ext cx="5512158" cy="4035600"/>
        </p:xfrm>
        <a:graphic>
          <a:graphicData uri="http://schemas.openxmlformats.org/drawingml/2006/table">
            <a:tbl>
              <a:tblPr/>
              <a:tblGrid>
                <a:gridCol w="2756079"/>
                <a:gridCol w="2756079"/>
              </a:tblGrid>
              <a:tr h="4484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Kandungan hara utama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P (Pospor)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84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Kadar hara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36 % atau 18 %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84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Rumus Kimia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NH</a:t>
                      </a:r>
                      <a:r>
                        <a:rPr lang="id-ID" sz="1800" b="1" baseline="-25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r>
                        <a:rPr lang="id-ID" sz="1800" b="1" baseline="-25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PO</a:t>
                      </a:r>
                      <a:r>
                        <a:rPr lang="id-ID" sz="1800" b="1" baseline="-25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KCl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84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Indek Garam (IG)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-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84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Warna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Putih pucat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84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Bentuk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Butiran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84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Struktur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keras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84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Higroskopisitas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Rendah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84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Kelarutan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: Rendah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024394" y="259216"/>
            <a:ext cx="2096472" cy="1024423"/>
            <a:chOff x="342813" y="3664350"/>
            <a:chExt cx="2096472" cy="1024423"/>
          </a:xfrm>
        </p:grpSpPr>
        <p:pic>
          <p:nvPicPr>
            <p:cNvPr id="6" name="Picture 2" descr="http://static.wixstatic.com/media/84770f_996fff3196734c09ba12785aea70df3d.png_srz_p_55_55_75_22_0.50_1.20_0.00_png_sr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131" y="3664350"/>
              <a:ext cx="523875" cy="5238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42813" y="4288663"/>
              <a:ext cx="2096472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rgbClr val="FFFF00"/>
                  </a:solidFill>
                </a:rPr>
                <a:t>Pupuk &amp; Pestisida</a:t>
              </a:r>
              <a:endParaRPr lang="id-ID" sz="2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5122" name="Picture 2" descr="pupuk anorga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582" y="2141363"/>
            <a:ext cx="4332435" cy="40356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3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333589"/>
            <a:ext cx="5181600" cy="4798924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C000"/>
                </a:solidFill>
              </a:rPr>
              <a:t>5. Pupuk TSP</a:t>
            </a:r>
            <a:endParaRPr lang="id-ID" dirty="0">
              <a:solidFill>
                <a:srgbClr val="FFC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8845000"/>
              </p:ext>
            </p:extLst>
          </p:nvPr>
        </p:nvGraphicFramePr>
        <p:xfrm>
          <a:off x="5864223" y="1886744"/>
          <a:ext cx="5675246" cy="4245768"/>
        </p:xfrm>
        <a:graphic>
          <a:graphicData uri="http://schemas.openxmlformats.org/drawingml/2006/table">
            <a:tbl>
              <a:tblPr/>
              <a:tblGrid>
                <a:gridCol w="2837623"/>
                <a:gridCol w="2837623"/>
              </a:tblGrid>
              <a:tr h="47175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Kandungan hara utama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P (Pospor)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Kadar hara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48 %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Rumus Kimia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Ca(H</a:t>
                      </a:r>
                      <a:r>
                        <a:rPr lang="id-ID" sz="1800" b="1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PO</a:t>
                      </a:r>
                      <a:r>
                        <a:rPr lang="id-ID" sz="1800" b="1" baseline="-25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id-ID" sz="1800" b="1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d-ID" sz="18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Indek Garam (IG)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10,08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Warna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Abu-abu tua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Bentuk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Butiran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Struktur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Agak keras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Higroskopisitas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Rendah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Kelarutan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: Rendah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024394" y="259216"/>
            <a:ext cx="2096472" cy="1024423"/>
            <a:chOff x="342813" y="3664350"/>
            <a:chExt cx="2096472" cy="1024423"/>
          </a:xfrm>
        </p:grpSpPr>
        <p:pic>
          <p:nvPicPr>
            <p:cNvPr id="6" name="Picture 2" descr="http://static.wixstatic.com/media/84770f_996fff3196734c09ba12785aea70df3d.png_srz_p_55_55_75_22_0.50_1.20_0.00_png_sr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131" y="3664350"/>
              <a:ext cx="523875" cy="5238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42813" y="4288663"/>
              <a:ext cx="2096472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rgbClr val="FFFF00"/>
                  </a:solidFill>
                </a:rPr>
                <a:t>Pupuk &amp; Pestisida</a:t>
              </a:r>
              <a:endParaRPr lang="id-ID" sz="2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6146" name="Picture 2" descr="pupuk anorga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220" y="1886743"/>
            <a:ext cx="4108360" cy="4245769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3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03797"/>
            <a:ext cx="5181600" cy="4773166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C000"/>
                </a:solidFill>
              </a:rPr>
              <a:t>6. Pupuk </a:t>
            </a:r>
            <a:r>
              <a:rPr lang="id-ID" b="1" dirty="0" err="1">
                <a:solidFill>
                  <a:srgbClr val="FFC000"/>
                </a:solidFill>
              </a:rPr>
              <a:t>KCl</a:t>
            </a:r>
            <a:endParaRPr lang="id-ID" dirty="0">
              <a:solidFill>
                <a:srgbClr val="FFC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5851884"/>
              </p:ext>
            </p:extLst>
          </p:nvPr>
        </p:nvGraphicFramePr>
        <p:xfrm>
          <a:off x="6181859" y="2028530"/>
          <a:ext cx="5241702" cy="4148433"/>
        </p:xfrm>
        <a:graphic>
          <a:graphicData uri="http://schemas.openxmlformats.org/drawingml/2006/table">
            <a:tbl>
              <a:tblPr/>
              <a:tblGrid>
                <a:gridCol w="2620851"/>
                <a:gridCol w="2620851"/>
              </a:tblGrid>
              <a:tr h="46093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Kandungan hara utama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K (Kalium)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093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Kadar hara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50%, 55%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093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Rumus Kimia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KCl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093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Indek Garam (IG)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116,16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093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Warna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Merah bening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093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Bentuk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Butiran kristal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093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Struktur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keras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093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Higroskopisitas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Sedang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093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Kelarutan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: Sedang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024394" y="259216"/>
            <a:ext cx="2096472" cy="1024423"/>
            <a:chOff x="342813" y="3664350"/>
            <a:chExt cx="2096472" cy="1024423"/>
          </a:xfrm>
        </p:grpSpPr>
        <p:pic>
          <p:nvPicPr>
            <p:cNvPr id="6" name="Picture 2" descr="http://static.wixstatic.com/media/84770f_996fff3196734c09ba12785aea70df3d.png_srz_p_55_55_75_22_0.50_1.20_0.00_png_sr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131" y="3664350"/>
              <a:ext cx="523875" cy="5238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42813" y="4288663"/>
              <a:ext cx="2096472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rgbClr val="FFFF00"/>
                  </a:solidFill>
                </a:rPr>
                <a:t>Pupuk &amp; Pestisida</a:t>
              </a:r>
              <a:endParaRPr lang="id-ID" sz="2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7170" name="Picture 2" descr="pupuk anorga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035" y="2028534"/>
            <a:ext cx="4042939" cy="4148429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9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83639"/>
            <a:ext cx="5181600" cy="4893324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C000"/>
                </a:solidFill>
              </a:rPr>
              <a:t>7. Pupuk </a:t>
            </a:r>
            <a:r>
              <a:rPr lang="id-ID" b="1" dirty="0" err="1">
                <a:solidFill>
                  <a:srgbClr val="FFC000"/>
                </a:solidFill>
              </a:rPr>
              <a:t>Gandasil</a:t>
            </a:r>
            <a:r>
              <a:rPr lang="id-ID" b="1" dirty="0">
                <a:solidFill>
                  <a:srgbClr val="FFC000"/>
                </a:solidFill>
              </a:rPr>
              <a:t> B</a:t>
            </a:r>
            <a:endParaRPr lang="id-ID" dirty="0">
              <a:solidFill>
                <a:srgbClr val="FFC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1381479"/>
              </p:ext>
            </p:extLst>
          </p:nvPr>
        </p:nvGraphicFramePr>
        <p:xfrm>
          <a:off x="6019797" y="1991513"/>
          <a:ext cx="5455278" cy="4185448"/>
        </p:xfrm>
        <a:graphic>
          <a:graphicData uri="http://schemas.openxmlformats.org/drawingml/2006/table">
            <a:tbl>
              <a:tblPr/>
              <a:tblGrid>
                <a:gridCol w="2727639"/>
                <a:gridCol w="2727639"/>
              </a:tblGrid>
              <a:tr h="8052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Kandungan hara utama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: NPK (Nitrogen, </a:t>
                      </a:r>
                      <a:r>
                        <a:rPr lang="id-ID" sz="1800" b="1" dirty="0" err="1">
                          <a:solidFill>
                            <a:schemeClr val="bg1"/>
                          </a:solidFill>
                          <a:effectLst/>
                        </a:rPr>
                        <a:t>Pospor</a:t>
                      </a: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endParaRPr lang="id-ID" sz="1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solidFill>
                            <a:schemeClr val="bg1"/>
                          </a:solidFill>
                          <a:effectLst/>
                        </a:rPr>
                        <a:t>  Kalium</a:t>
                      </a: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253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Kadar hara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18-20 %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253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Rumus Kimia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Komplek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253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Indek Garam (IG)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-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253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Warna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Merah muda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253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Bentuk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Tepung halus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253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Struktur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Remah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253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Higroskopisitas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Tinggi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253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Kelarutan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: Tinggi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024394" y="259216"/>
            <a:ext cx="2096472" cy="1024423"/>
            <a:chOff x="342813" y="3664350"/>
            <a:chExt cx="2096472" cy="1024423"/>
          </a:xfrm>
        </p:grpSpPr>
        <p:pic>
          <p:nvPicPr>
            <p:cNvPr id="6" name="Picture 2" descr="http://static.wixstatic.com/media/84770f_996fff3196734c09ba12785aea70df3d.png_srz_p_55_55_75_22_0.50_1.20_0.00_png_sr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131" y="3664350"/>
              <a:ext cx="523875" cy="5238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42813" y="4288663"/>
              <a:ext cx="2096472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rgbClr val="FFFF00"/>
                  </a:solidFill>
                </a:rPr>
                <a:t>Pupuk &amp; Pestisida</a:t>
              </a:r>
              <a:endParaRPr lang="id-ID" sz="2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8194" name="Picture 2" descr="pupuk anorga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95" y="1991517"/>
            <a:ext cx="4055816" cy="4185445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3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83639"/>
            <a:ext cx="5181600" cy="4893324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FFC000"/>
                </a:solidFill>
              </a:rPr>
              <a:t>8. Pupuk </a:t>
            </a:r>
            <a:r>
              <a:rPr lang="id-ID" b="1" dirty="0" err="1">
                <a:solidFill>
                  <a:srgbClr val="FFC000"/>
                </a:solidFill>
              </a:rPr>
              <a:t>Gandasil</a:t>
            </a:r>
            <a:r>
              <a:rPr lang="id-ID" b="1" dirty="0">
                <a:solidFill>
                  <a:srgbClr val="FFC000"/>
                </a:solidFill>
              </a:rPr>
              <a:t> D</a:t>
            </a:r>
            <a:endParaRPr lang="id-ID" dirty="0">
              <a:solidFill>
                <a:srgbClr val="FFC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5536198"/>
              </p:ext>
            </p:extLst>
          </p:nvPr>
        </p:nvGraphicFramePr>
        <p:xfrm>
          <a:off x="6181857" y="1999221"/>
          <a:ext cx="5370492" cy="4177742"/>
        </p:xfrm>
        <a:graphic>
          <a:graphicData uri="http://schemas.openxmlformats.org/drawingml/2006/table">
            <a:tbl>
              <a:tblPr/>
              <a:tblGrid>
                <a:gridCol w="2685246"/>
                <a:gridCol w="2685246"/>
              </a:tblGrid>
              <a:tr h="803718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Kandungan hara utama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: NPK (Nitrogen, </a:t>
                      </a:r>
                      <a:r>
                        <a:rPr lang="id-ID" sz="1800" b="1" dirty="0" err="1">
                          <a:solidFill>
                            <a:schemeClr val="bg1"/>
                          </a:solidFill>
                          <a:effectLst/>
                        </a:rPr>
                        <a:t>Pospor</a:t>
                      </a:r>
                      <a:r>
                        <a:rPr lang="id-ID" sz="1800" b="1" dirty="0" smtClean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Kalium)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175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Kadar hara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18-20 %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175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Rumus Kimia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Komplek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175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Indek Garam (IG)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-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175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Warna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Biru muda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175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Bentuk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Tepung halus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175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Struktur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Remah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175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Higroskopisitas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: Tinggi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2175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bg1"/>
                          </a:solidFill>
                          <a:effectLst/>
                        </a:rPr>
                        <a:t>Kelarutan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</a:rPr>
                        <a:t>: Tinggi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024394" y="259216"/>
            <a:ext cx="2096472" cy="1024423"/>
            <a:chOff x="342813" y="3664350"/>
            <a:chExt cx="2096472" cy="1024423"/>
          </a:xfrm>
        </p:grpSpPr>
        <p:pic>
          <p:nvPicPr>
            <p:cNvPr id="6" name="Picture 2" descr="http://static.wixstatic.com/media/84770f_996fff3196734c09ba12785aea70df3d.png_srz_p_55_55_75_22_0.50_1.20_0.00_png_sr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131" y="3664350"/>
              <a:ext cx="523875" cy="5238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42813" y="4288663"/>
              <a:ext cx="2096472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rgbClr val="FFFF00"/>
                  </a:solidFill>
                </a:rPr>
                <a:t>Pupuk &amp; Pestisida</a:t>
              </a:r>
              <a:endParaRPr lang="id-ID" sz="2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9218" name="Picture 2" descr="pupuk anorga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157" y="1999221"/>
            <a:ext cx="4403547" cy="417774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59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1115</Words>
  <Application>Microsoft Office PowerPoint</Application>
  <PresentationFormat>Widescreen</PresentationFormat>
  <Paragraphs>630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PUPUK DAN PESTISIDA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DAFTAR BAHAN AKTIF PESTISIDA Berikut ini kami sajikan informasi mengenai bahan aktif pestisida, untuk memudahkan para petani dalam membeli pestisida dengan mengenal bahan aktifnya. SEMOGA BERMANFAAT!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PUPUK DAN PESTISIDA</dc:title>
  <dc:creator>TOSHIBA</dc:creator>
  <cp:lastModifiedBy>ConneCt_ComputeCh</cp:lastModifiedBy>
  <cp:revision>16</cp:revision>
  <dcterms:created xsi:type="dcterms:W3CDTF">2015-02-01T09:29:15Z</dcterms:created>
  <dcterms:modified xsi:type="dcterms:W3CDTF">2015-02-07T16:02:10Z</dcterms:modified>
</cp:coreProperties>
</file>