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79" r:id="rId5"/>
    <p:sldId id="280" r:id="rId6"/>
    <p:sldId id="281" r:id="rId7"/>
    <p:sldId id="282" r:id="rId8"/>
    <p:sldId id="258" r:id="rId9"/>
    <p:sldId id="270" r:id="rId10"/>
    <p:sldId id="263"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2" r:id="rId28"/>
    <p:sldId id="303" r:id="rId29"/>
    <p:sldId id="304" r:id="rId30"/>
    <p:sldId id="305" r:id="rId31"/>
    <p:sldId id="306" r:id="rId32"/>
    <p:sldId id="307" r:id="rId33"/>
    <p:sldId id="308" r:id="rId34"/>
    <p:sldId id="309" r:id="rId35"/>
    <p:sldId id="310" r:id="rId36"/>
    <p:sldId id="311" r:id="rId37"/>
    <p:sldId id="312" r:id="rId38"/>
    <p:sldId id="324" r:id="rId39"/>
    <p:sldId id="301" r:id="rId40"/>
    <p:sldId id="267" r:id="rId41"/>
    <p:sldId id="269" r:id="rId42"/>
    <p:sldId id="276" r:id="rId43"/>
    <p:sldId id="273" r:id="rId44"/>
    <p:sldId id="271" r:id="rId45"/>
    <p:sldId id="272" r:id="rId46"/>
    <p:sldId id="314" r:id="rId47"/>
    <p:sldId id="315" r:id="rId48"/>
    <p:sldId id="316" r:id="rId49"/>
    <p:sldId id="325" r:id="rId50"/>
    <p:sldId id="326" r:id="rId51"/>
    <p:sldId id="327" r:id="rId52"/>
    <p:sldId id="275" r:id="rId53"/>
    <p:sldId id="317" r:id="rId54"/>
    <p:sldId id="318" r:id="rId55"/>
    <p:sldId id="319" r:id="rId56"/>
    <p:sldId id="320" r:id="rId57"/>
    <p:sldId id="321" r:id="rId58"/>
    <p:sldId id="322" r:id="rId59"/>
    <p:sldId id="323" r:id="rId6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4DB00768-9BEA-4982-9CF2-B94A0688A6EA}" type="datetimeFigureOut">
              <a:rPr lang="id-ID" smtClean="0"/>
              <a:pPr/>
              <a:t>26/01/2015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C15E41-34FB-4B67-B2B4-DFE7B9D3F239}"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DB00768-9BEA-4982-9CF2-B94A0688A6EA}" type="datetimeFigureOut">
              <a:rPr lang="id-ID" smtClean="0"/>
              <a:pPr/>
              <a:t>26/01/2015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C15E41-34FB-4B67-B2B4-DFE7B9D3F23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DB00768-9BEA-4982-9CF2-B94A0688A6EA}" type="datetimeFigureOut">
              <a:rPr lang="id-ID" smtClean="0"/>
              <a:pPr/>
              <a:t>26/01/2015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C15E41-34FB-4B67-B2B4-DFE7B9D3F23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4DB00768-9BEA-4982-9CF2-B94A0688A6EA}" type="datetimeFigureOut">
              <a:rPr lang="id-ID" smtClean="0"/>
              <a:pPr/>
              <a:t>26/01/2015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C15E41-34FB-4B67-B2B4-DFE7B9D3F23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00768-9BEA-4982-9CF2-B94A0688A6EA}" type="datetimeFigureOut">
              <a:rPr lang="id-ID" smtClean="0"/>
              <a:pPr/>
              <a:t>26/01/2015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7C15E41-34FB-4B67-B2B4-DFE7B9D3F239}"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4DB00768-9BEA-4982-9CF2-B94A0688A6EA}" type="datetimeFigureOut">
              <a:rPr lang="id-ID" smtClean="0"/>
              <a:pPr/>
              <a:t>26/01/2015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C15E41-34FB-4B67-B2B4-DFE7B9D3F23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4DB00768-9BEA-4982-9CF2-B94A0688A6EA}" type="datetimeFigureOut">
              <a:rPr lang="id-ID" smtClean="0"/>
              <a:pPr/>
              <a:t>26/01/2015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7C15E41-34FB-4B67-B2B4-DFE7B9D3F23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4DB00768-9BEA-4982-9CF2-B94A0688A6EA}" type="datetimeFigureOut">
              <a:rPr lang="id-ID" smtClean="0"/>
              <a:pPr/>
              <a:t>26/01/2015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7C15E41-34FB-4B67-B2B4-DFE7B9D3F23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00768-9BEA-4982-9CF2-B94A0688A6EA}" type="datetimeFigureOut">
              <a:rPr lang="id-ID" smtClean="0"/>
              <a:pPr/>
              <a:t>26/01/2015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7C15E41-34FB-4B67-B2B4-DFE7B9D3F23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00768-9BEA-4982-9CF2-B94A0688A6EA}" type="datetimeFigureOut">
              <a:rPr lang="id-ID" smtClean="0"/>
              <a:pPr/>
              <a:t>26/01/2015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C15E41-34FB-4B67-B2B4-DFE7B9D3F23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00768-9BEA-4982-9CF2-B94A0688A6EA}" type="datetimeFigureOut">
              <a:rPr lang="id-ID" smtClean="0"/>
              <a:pPr/>
              <a:t>26/01/2015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7C15E41-34FB-4B67-B2B4-DFE7B9D3F239}"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00768-9BEA-4982-9CF2-B94A0688A6EA}" type="datetimeFigureOut">
              <a:rPr lang="id-ID" smtClean="0"/>
              <a:pPr/>
              <a:t>26/01/2015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15E41-34FB-4B67-B2B4-DFE7B9D3F23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photo.it/view.php?i=http://zaldibiaksambas.files.wordpress.com/2010/06/496475_ikanlele.jp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photo.it/view.php?i=http://zaldibiaksambas.files.wordpress.com/2010/06/sk5-thumbnail.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tiff"/></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tiff"/><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photo.it/view.php?i=http://zaldibiaksambas.files.wordpress.com/2010/06/496475_ikanlele.jp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smtClean="0"/>
          </a:p>
          <a:p>
            <a:pPr algn="ctr"/>
            <a:endParaRPr lang="id-ID" dirty="0" smtClean="0"/>
          </a:p>
          <a:p>
            <a:pPr algn="ctr"/>
            <a:endParaRPr lang="id-ID" dirty="0" smtClean="0"/>
          </a:p>
          <a:p>
            <a:pPr algn="ctr"/>
            <a:endParaRPr lang="id-ID" dirty="0" smtClean="0"/>
          </a:p>
          <a:p>
            <a:pPr algn="ctr"/>
            <a:endParaRPr lang="id-ID" dirty="0" smtClean="0"/>
          </a:p>
          <a:p>
            <a:pPr algn="ctr"/>
            <a:endParaRPr lang="id-ID" dirty="0" smtClean="0"/>
          </a:p>
          <a:p>
            <a:pPr algn="ctr"/>
            <a:endParaRPr lang="id-ID" sz="2400" b="1" dirty="0" smtClean="0">
              <a:solidFill>
                <a:srgbClr val="FF0000"/>
              </a:solidFill>
              <a:latin typeface="Arial Black" pitchFamily="34" charset="0"/>
            </a:endParaRPr>
          </a:p>
          <a:p>
            <a:pPr algn="ctr"/>
            <a:endParaRPr lang="id-ID" sz="2400" b="1" dirty="0" smtClean="0">
              <a:solidFill>
                <a:srgbClr val="FF0000"/>
              </a:solidFill>
              <a:latin typeface="Arial Black" pitchFamily="34" charset="0"/>
            </a:endParaRPr>
          </a:p>
          <a:p>
            <a:pPr algn="ctr"/>
            <a:endParaRPr lang="id-ID" sz="2400" b="1" dirty="0" smtClean="0">
              <a:solidFill>
                <a:srgbClr val="FF0000"/>
              </a:solidFill>
              <a:latin typeface="Arial Black" pitchFamily="34" charset="0"/>
            </a:endParaRPr>
          </a:p>
          <a:p>
            <a:pPr algn="ctr"/>
            <a:r>
              <a:rPr lang="id-ID" sz="2400" b="1" dirty="0" smtClean="0">
                <a:solidFill>
                  <a:srgbClr val="00B0F0"/>
                </a:solidFill>
                <a:latin typeface="Arial Black" pitchFamily="34" charset="0"/>
              </a:rPr>
              <a:t>PT OSMOSA ALAM SEMESTA</a:t>
            </a:r>
          </a:p>
          <a:p>
            <a:pPr algn="ctr"/>
            <a:r>
              <a:rPr lang="id-ID" sz="2400" b="1" dirty="0" smtClean="0">
                <a:solidFill>
                  <a:srgbClr val="00B0F0"/>
                </a:solidFill>
                <a:latin typeface="Arial Black" pitchFamily="34" charset="0"/>
              </a:rPr>
              <a:t>WONOSOBO, JAWA TENGAH</a:t>
            </a:r>
            <a:endParaRPr lang="id-ID" sz="2400" b="1" dirty="0">
              <a:solidFill>
                <a:srgbClr val="00B0F0"/>
              </a:solidFill>
              <a:latin typeface="Arial Black" pitchFamily="34" charset="0"/>
            </a:endParaRPr>
          </a:p>
        </p:txBody>
      </p:sp>
      <p:sp>
        <p:nvSpPr>
          <p:cNvPr id="2" name="Title 1"/>
          <p:cNvSpPr>
            <a:spLocks noGrp="1"/>
          </p:cNvSpPr>
          <p:nvPr>
            <p:ph type="ctrTitle"/>
          </p:nvPr>
        </p:nvSpPr>
        <p:spPr>
          <a:xfrm>
            <a:off x="928662" y="1214422"/>
            <a:ext cx="7772400" cy="1470025"/>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id-ID" sz="4800" b="1" dirty="0" smtClean="0">
                <a:ln w="11430">
                  <a:solidFill>
                    <a:srgbClr val="FF0000"/>
                  </a:solidFill>
                </a:ln>
                <a:solidFill>
                  <a:srgbClr val="FFFF00"/>
                </a:solidFill>
                <a:effectLst>
                  <a:outerShdw blurRad="50800" dist="38100" dir="5400000" algn="t" rotWithShape="0">
                    <a:prstClr val="black">
                      <a:alpha val="40000"/>
                    </a:prstClr>
                  </a:outerShdw>
                  <a:reflection blurRad="6350" stA="55000" endA="300" endPos="45500" dir="5400000" sy="-100000" algn="bl" rotWithShape="0"/>
                </a:effectLst>
              </a:rPr>
              <a:t>BUDIDAYA LELE CEPAT PANEN</a:t>
            </a:r>
            <a:endParaRPr lang="id-ID" sz="4800" b="1" dirty="0">
              <a:ln w="11430">
                <a:solidFill>
                  <a:srgbClr val="FF0000"/>
                </a:solidFill>
              </a:ln>
              <a:solidFill>
                <a:srgbClr val="FFFF00"/>
              </a:solidFill>
              <a:effectLst>
                <a:outerShdw blurRad="50800" dist="38100" dir="5400000" algn="t" rotWithShape="0">
                  <a:prstClr val="black">
                    <a:alpha val="40000"/>
                  </a:prstClr>
                </a:outerShdw>
                <a:reflection blurRad="6350" stA="55000" endA="300" endPos="45500" dir="5400000" sy="-100000" algn="bl" rotWithShape="0"/>
              </a:effectLs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1026" name="Picture 2" descr="http://2.bp.blogspot.com/-Us2gjikxWdQ/ToLD6YsOnQI/AAAAAAAAAmo/u_345VYrlN4/s1600/1288.jpg"/>
          <p:cNvPicPr>
            <a:picLocks noChangeAspect="1" noChangeArrowheads="1"/>
          </p:cNvPicPr>
          <p:nvPr/>
        </p:nvPicPr>
        <p:blipFill>
          <a:blip r:embed="rId2"/>
          <a:srcRect/>
          <a:stretch>
            <a:fillRect/>
          </a:stretch>
        </p:blipFill>
        <p:spPr bwMode="auto">
          <a:xfrm>
            <a:off x="3214678" y="1500174"/>
            <a:ext cx="4762500" cy="1847851"/>
          </a:xfrm>
          <a:prstGeom prst="rect">
            <a:avLst/>
          </a:prstGeom>
          <a:noFill/>
        </p:spPr>
      </p:pic>
      <p:sp>
        <p:nvSpPr>
          <p:cNvPr id="4" name="Rectangle 3"/>
          <p:cNvSpPr/>
          <p:nvPr/>
        </p:nvSpPr>
        <p:spPr>
          <a:xfrm>
            <a:off x="357158" y="1500174"/>
            <a:ext cx="8358246" cy="5262979"/>
          </a:xfrm>
          <a:prstGeom prst="rect">
            <a:avLst/>
          </a:prstGeom>
        </p:spPr>
        <p:txBody>
          <a:bodyPr wrap="square">
            <a:spAutoFit/>
          </a:bodyPr>
          <a:lstStyle/>
          <a:p>
            <a:r>
              <a:rPr lang="id-ID" sz="1600" dirty="0" smtClean="0">
                <a:latin typeface="Arial" pitchFamily="34" charset="0"/>
                <a:cs typeface="Arial" pitchFamily="34" charset="0"/>
              </a:rPr>
              <a:t>Klasifikasi Ikan Lele</a:t>
            </a:r>
            <a:br>
              <a:rPr lang="id-ID" sz="1600" dirty="0" smtClean="0">
                <a:latin typeface="Arial" pitchFamily="34" charset="0"/>
                <a:cs typeface="Arial" pitchFamily="34" charset="0"/>
              </a:rPr>
            </a:br>
            <a:r>
              <a:rPr lang="id-ID" sz="1600" dirty="0" smtClean="0">
                <a:latin typeface="Arial" pitchFamily="34" charset="0"/>
                <a:cs typeface="Arial" pitchFamily="34" charset="0"/>
              </a:rPr>
              <a:t>Phylum      : Chordata</a:t>
            </a:r>
          </a:p>
          <a:p>
            <a:r>
              <a:rPr lang="id-ID" sz="1600" dirty="0" smtClean="0">
                <a:latin typeface="Arial" pitchFamily="34" charset="0"/>
                <a:cs typeface="Arial" pitchFamily="34" charset="0"/>
              </a:rPr>
              <a:t>Kelas        : Pisces</a:t>
            </a:r>
          </a:p>
          <a:p>
            <a:r>
              <a:rPr lang="id-ID" sz="1600" dirty="0" smtClean="0">
                <a:latin typeface="Arial" pitchFamily="34" charset="0"/>
                <a:cs typeface="Arial" pitchFamily="34" charset="0"/>
              </a:rPr>
              <a:t>Subkelas   : Teleostei</a:t>
            </a:r>
          </a:p>
          <a:p>
            <a:r>
              <a:rPr lang="id-ID" sz="1600" dirty="0" smtClean="0">
                <a:latin typeface="Arial" pitchFamily="34" charset="0"/>
                <a:cs typeface="Arial" pitchFamily="34" charset="0"/>
              </a:rPr>
              <a:t>Ordo         : Ostareophyci</a:t>
            </a:r>
          </a:p>
          <a:p>
            <a:r>
              <a:rPr lang="id-ID" sz="1600" dirty="0" smtClean="0">
                <a:latin typeface="Arial" pitchFamily="34" charset="0"/>
                <a:cs typeface="Arial" pitchFamily="34" charset="0"/>
              </a:rPr>
              <a:t>Famili       : Claridae</a:t>
            </a:r>
          </a:p>
          <a:p>
            <a:r>
              <a:rPr lang="id-ID" sz="1600" dirty="0" smtClean="0">
                <a:latin typeface="Arial" pitchFamily="34" charset="0"/>
                <a:cs typeface="Arial" pitchFamily="34" charset="0"/>
              </a:rPr>
              <a:t>Genus       : Clarias</a:t>
            </a:r>
          </a:p>
          <a:p>
            <a:r>
              <a:rPr lang="id-ID" sz="1600" dirty="0" smtClean="0">
                <a:latin typeface="Arial" pitchFamily="34" charset="0"/>
                <a:cs typeface="Arial" pitchFamily="34" charset="0"/>
              </a:rPr>
              <a:t>Spesies     : Clarias sp.</a:t>
            </a:r>
          </a:p>
          <a:p>
            <a:endParaRPr lang="id-ID" sz="1600" dirty="0" smtClean="0">
              <a:latin typeface="Arial" pitchFamily="34" charset="0"/>
              <a:cs typeface="Arial" pitchFamily="34" charset="0"/>
            </a:endParaRPr>
          </a:p>
          <a:p>
            <a:r>
              <a:rPr lang="id-ID" sz="1600" b="1" dirty="0" smtClean="0">
                <a:latin typeface="Arial" pitchFamily="34" charset="0"/>
                <a:cs typeface="Arial" pitchFamily="34" charset="0"/>
              </a:rPr>
              <a:t>Sinonim</a:t>
            </a:r>
            <a:r>
              <a:rPr lang="id-ID" sz="1600" dirty="0" smtClean="0">
                <a:latin typeface="Arial" pitchFamily="34" charset="0"/>
                <a:cs typeface="Arial" pitchFamily="34" charset="0"/>
              </a:rPr>
              <a:t>: Chlarias (Scopoli, 1777). Macropteronotus (La Cepède, 1803). Clarias (Cuvier, 1816). Cossyphus (M’Clelland, 1844). Phagorus (M’Clelland, 1844). Dinotopteroides (Fowler, 1930). Prophagorus (Smith, 1939). Anguilloclarias (Teugels, 1982). Brevicephaloides (Teugels, 1982). Clarioides (Teugels, 1982). Platycephaloides (Teugels, 1982)</a:t>
            </a:r>
          </a:p>
          <a:p>
            <a:endParaRPr lang="id-ID" sz="1600" dirty="0" smtClean="0">
              <a:latin typeface="Arial" pitchFamily="34" charset="0"/>
              <a:cs typeface="Arial" pitchFamily="34" charset="0"/>
            </a:endParaRPr>
          </a:p>
          <a:p>
            <a:r>
              <a:rPr lang="id-ID" sz="1600" dirty="0" smtClean="0">
                <a:latin typeface="Arial" pitchFamily="34" charset="0"/>
                <a:cs typeface="Arial" pitchFamily="34" charset="0"/>
              </a:rPr>
              <a:t>Morfologi Ikan Lele</a:t>
            </a:r>
          </a:p>
          <a:p>
            <a:r>
              <a:rPr lang="id-ID" sz="1600" dirty="0" smtClean="0">
                <a:latin typeface="Arial" pitchFamily="34" charset="0"/>
                <a:cs typeface="Arial" pitchFamily="34" charset="0"/>
              </a:rPr>
              <a:t>Seluruh tubuh ikan lele tidak bersisik, warna dasar hitam, cokelat, dan kadang agak kehijauan. Tubuh ikan lele dibagi menjadi 3, yaitu kepala, badan, dan ekor. Ikan lele memiliki kepala yang besar dan keras dengan sepasang bola mata yang kecil. Ukuran mulut lebar, dilengkapi kumis. Hal inilah yang menyebabkan lele disebut juga catfish, karena memiliki kumis seperti kucing .</a:t>
            </a:r>
            <a:endParaRPr lang="id-ID" sz="1600" dirty="0">
              <a:latin typeface="Arial" pitchFamily="34" charset="0"/>
              <a:cs typeface="Arial" pitchFamily="34" charset="0"/>
            </a:endParaRPr>
          </a:p>
        </p:txBody>
      </p:sp>
      <p:sp>
        <p:nvSpPr>
          <p:cNvPr id="6" name="Title 1"/>
          <p:cNvSpPr txBox="1">
            <a:spLocks/>
          </p:cNvSpPr>
          <p:nvPr/>
        </p:nvSpPr>
        <p:spPr>
          <a:xfrm>
            <a:off x="1714480" y="214290"/>
            <a:ext cx="6143668" cy="928693"/>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1" i="0" u="none" strike="noStrike" kern="1200" cap="none" spc="0" normalizeH="0" baseline="0" noProof="0" dirty="0" smtClean="0">
                <a:ln w="11430"/>
                <a:solidFill>
                  <a:srgbClr val="FFFF00"/>
                </a:solidFill>
                <a:effectLst>
                  <a:outerShdw blurRad="50800" dist="38100" dir="5400000" algn="t" rotWithShape="0">
                    <a:prstClr val="black">
                      <a:alpha val="40000"/>
                    </a:prstClr>
                  </a:outerShdw>
                  <a:reflection blurRad="6350" stA="50000" endA="300" endPos="50000" dist="29997" dir="5400000" sy="-100000" algn="bl" rotWithShape="0"/>
                </a:effectLst>
                <a:uLnTx/>
                <a:uFillTx/>
                <a:latin typeface="+mj-lt"/>
                <a:ea typeface="+mj-ea"/>
                <a:cs typeface="+mj-cs"/>
              </a:rPr>
              <a:t>MORFOLOGI</a:t>
            </a:r>
            <a:r>
              <a:rPr kumimoji="0" lang="id-ID" sz="3200" b="1" i="0" u="none" strike="noStrike" kern="1200" cap="none" spc="0" normalizeH="0" noProof="0" dirty="0" smtClean="0">
                <a:ln w="11430"/>
                <a:solidFill>
                  <a:srgbClr val="FFFF00"/>
                </a:solidFill>
                <a:effectLst>
                  <a:outerShdw blurRad="50800" dist="38100" dir="5400000" algn="t" rotWithShape="0">
                    <a:prstClr val="black">
                      <a:alpha val="40000"/>
                    </a:prstClr>
                  </a:outerShdw>
                  <a:reflection blurRad="6350" stA="50000" endA="300" endPos="50000" dist="29997" dir="5400000" sy="-100000" algn="bl" rotWithShape="0"/>
                </a:effectLst>
                <a:uLnTx/>
                <a:uFillTx/>
                <a:latin typeface="+mj-lt"/>
                <a:ea typeface="+mj-ea"/>
                <a:cs typeface="+mj-cs"/>
              </a:rPr>
              <a:t> IKAN LELE</a:t>
            </a:r>
            <a:endParaRPr kumimoji="0" lang="id-ID" sz="3200" b="1" i="0" u="none" strike="noStrike" kern="1200" cap="none" spc="0" normalizeH="0" baseline="0" noProof="0" dirty="0">
              <a:ln w="11430"/>
              <a:solidFill>
                <a:srgbClr val="FFFF00"/>
              </a:solidFill>
              <a:effectLst>
                <a:outerShdw blurRad="50800" dist="38100" dir="5400000" algn="t" rotWithShape="0">
                  <a:prstClr val="black">
                    <a:alpha val="40000"/>
                  </a:prstClr>
                </a:outerShdw>
                <a:reflection blurRad="6350" stA="50000" endA="300" endPos="50000" dist="29997" dir="5400000" sy="-100000" algn="bl" rotWithShape="0"/>
              </a:effectLst>
              <a:uLnTx/>
              <a:uFillTx/>
              <a:latin typeface="+mj-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par>
                                <p:cTn id="14" presetID="53"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500" fill="hold"/>
                                        <p:tgtEl>
                                          <p:spTgt spid="1026"/>
                                        </p:tgtEl>
                                        <p:attrNameLst>
                                          <p:attrName>ppt_w</p:attrName>
                                        </p:attrNameLst>
                                      </p:cBhvr>
                                      <p:tavLst>
                                        <p:tav tm="0">
                                          <p:val>
                                            <p:fltVal val="0"/>
                                          </p:val>
                                        </p:tav>
                                        <p:tav tm="100000">
                                          <p:val>
                                            <p:strVal val="#ppt_w"/>
                                          </p:val>
                                        </p:tav>
                                      </p:tavLst>
                                    </p:anim>
                                    <p:anim calcmode="lin" valueType="num">
                                      <p:cBhvr>
                                        <p:cTn id="17" dur="500" fill="hold"/>
                                        <p:tgtEl>
                                          <p:spTgt spid="1026"/>
                                        </p:tgtEl>
                                        <p:attrNameLst>
                                          <p:attrName>ppt_h</p:attrName>
                                        </p:attrNameLst>
                                      </p:cBhvr>
                                      <p:tavLst>
                                        <p:tav tm="0">
                                          <p:val>
                                            <p:fltVal val="0"/>
                                          </p:val>
                                        </p:tav>
                                        <p:tav tm="100000">
                                          <p:val>
                                            <p:strVal val="#ppt_h"/>
                                          </p:val>
                                        </p:tav>
                                      </p:tavLst>
                                    </p:anim>
                                    <p:animEffect transition="in" filter="fade">
                                      <p:cBhvr>
                                        <p:cTn id="18" dur="500"/>
                                        <p:tgtEl>
                                          <p:spTgt spid="1026"/>
                                        </p:tgtEl>
                                      </p:cBhvr>
                                    </p:animEffect>
                                  </p:childTnLst>
                                </p:cTn>
                              </p:par>
                            </p:childTnLst>
                          </p:cTn>
                        </p:par>
                        <p:par>
                          <p:cTn id="19" fill="hold">
                            <p:stCondLst>
                              <p:cond delay="2000"/>
                            </p:stCondLst>
                            <p:childTnLst>
                              <p:par>
                                <p:cTn id="20" presetID="26"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3" name="Picture 2" descr="http://zaldibiaksambas.files.wordpress.com/2010/06/496475_ikanlele.jpg?w=300&amp;h=158">
            <a:hlinkClick r:id="rId2"/>
          </p:cNvPr>
          <p:cNvPicPr/>
          <p:nvPr/>
        </p:nvPicPr>
        <p:blipFill>
          <a:blip r:embed="rId3"/>
          <a:srcRect/>
          <a:stretch>
            <a:fillRect/>
          </a:stretch>
        </p:blipFill>
        <p:spPr bwMode="auto">
          <a:xfrm>
            <a:off x="642910" y="428604"/>
            <a:ext cx="2857500" cy="1504950"/>
          </a:xfrm>
          <a:prstGeom prst="rect">
            <a:avLst/>
          </a:prstGeom>
          <a:noFill/>
          <a:ln w="28575">
            <a:solidFill>
              <a:schemeClr val="tx1"/>
            </a:solidFill>
            <a:miter lim="800000"/>
            <a:headEnd/>
            <a:tailEnd/>
          </a:ln>
        </p:spPr>
      </p:pic>
      <p:sp>
        <p:nvSpPr>
          <p:cNvPr id="35841" name="Rectangle 1"/>
          <p:cNvSpPr>
            <a:spLocks noChangeArrowheads="1"/>
          </p:cNvSpPr>
          <p:nvPr/>
        </p:nvSpPr>
        <p:spPr bwMode="auto">
          <a:xfrm>
            <a:off x="428596" y="2071678"/>
            <a:ext cx="828680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Klasifikasi dan morfologi ikan lele yaitu, Kingdom :</a:t>
            </a:r>
            <a:r>
              <a:rPr kumimoji="0" lang="id-ID"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Animalia, </a:t>
            </a: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Sub-kingdom : </a:t>
            </a:r>
            <a:r>
              <a:rPr kumimoji="0" lang="id-ID"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Metazoa, </a:t>
            </a: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Phyllum : Chordata, Sub-phyllum : Vertebrata, Kelas : Pisces (ikan yang punya insang untuk bernapas), Sub-klas : Teleostei ( ikan bertulang keras ), Ordo : Ostariophysi ( ikan yang dirongga perutnya sebelah atas ada tulang sebagai alat keseimbangan / sebagai tulang weber ), Sub-ordo : Siluroidea (berkulit licin, tidak bersisik), Familia : Clariidae ( kepala gepeng dan mempunyai alat pernapasan tambahan), Genus : </a:t>
            </a:r>
            <a:r>
              <a:rPr kumimoji="0" lang="id-ID"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Clarias, Species : Clarias batrachus.</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428596" y="4826675"/>
            <a:ext cx="8215370" cy="1631216"/>
          </a:xfrm>
          <a:prstGeom prst="rect">
            <a:avLst/>
          </a:prstGeom>
        </p:spPr>
        <p:txBody>
          <a:bodyPr wrap="square">
            <a:spAutoFit/>
          </a:bodyPr>
          <a:lstStyle/>
          <a:p>
            <a:r>
              <a:rPr lang="id-ID" sz="2000" dirty="0" smtClean="0">
                <a:latin typeface="Arial" pitchFamily="34" charset="0"/>
                <a:ea typeface="Times New Roman" pitchFamily="18" charset="0"/>
                <a:cs typeface="Arial" pitchFamily="34" charset="0"/>
              </a:rPr>
              <a:t>T</a:t>
            </a:r>
            <a:r>
              <a:rPr lang="id-ID" sz="2000" i="1" dirty="0" smtClean="0">
                <a:latin typeface="Arial" pitchFamily="34" charset="0"/>
                <a:ea typeface="Times New Roman" pitchFamily="18" charset="0"/>
                <a:cs typeface="Arial" pitchFamily="34" charset="0"/>
              </a:rPr>
              <a:t>engah badannya mempunyai potongan membulat, dengan kepala pipih kebawah (depressed), sedangkan bagian belakang tubuhnya berbentuk pipih kesamping (compressed), jadi pada </a:t>
            </a:r>
            <a:r>
              <a:rPr lang="id-ID" sz="2000" dirty="0" smtClean="0">
                <a:latin typeface="Arial" pitchFamily="34" charset="0"/>
                <a:ea typeface="Times New Roman" pitchFamily="18" charset="0"/>
                <a:cs typeface="Arial" pitchFamily="34" charset="0"/>
              </a:rPr>
              <a:t>lele ditemukan tiga bentuk potongan melintang ( pipih kebawah, bulat dan pipih kesamping).</a:t>
            </a:r>
            <a:endParaRPr lang="id-ID"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14282" y="357166"/>
            <a:ext cx="857256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Kepala bagian atas dan bawah tertutup oleh pelat tulang. Pelat ini membentuk ruangan rongga diatas insang. Disinilah terdapat alat pernapasan tambahan yang tergabung dengan busur insang kedua dan keempat. Mulut berada diujung moncong (terminal), dengan dihiasi 4 pasang sungut. Lubang hidung yang depan merupakan tabung pendek berada dibelakang bibir atas, lubang hidung sebelah belakang merupakan celah yang kurang lebih bundar berada di belakang sungut nasal. Mata berbentuk kecil dengan tepi orbitalyang bebas. Sirip ekor membulat, tidak bergabung dengan sirip punggung maupun sirip anal. Sirip perut berbentuk membulat dan panjangnya mencapai sirip anal. Sirip dada dilengkapi sepasang duri tajam / patil yang memiliki panjang maksimum mencapai 400 mm. Patil ini beracun terutama pada ikan ikan remaja, sedangkan padaikan yang tua sudah agak berkurang racunya.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14282" y="4500570"/>
            <a:ext cx="8572560" cy="1631216"/>
          </a:xfrm>
          <a:prstGeom prst="rect">
            <a:avLst/>
          </a:prstGeom>
        </p:spPr>
        <p:txBody>
          <a:bodyPr wrap="square">
            <a:spAutoFit/>
          </a:bodyPr>
          <a:lstStyle/>
          <a:p>
            <a:r>
              <a:rPr lang="id-ID" sz="2000" dirty="0" smtClean="0">
                <a:latin typeface="Arial" pitchFamily="34" charset="0"/>
                <a:ea typeface="Times New Roman" pitchFamily="18" charset="0"/>
                <a:cs typeface="Arial" pitchFamily="34" charset="0"/>
              </a:rPr>
              <a:t>Ikan ini memiliki kulit berlendir dan tidak bersisik (mempunyai pigmen hitam yang berubah menjadi pucat bila terkena cahaya matahari, dua buah lubang penciuman yang terletak dibelakang bibir atas, sirip punggung dan dubur memanjang sampai ke pangkal ekor namun tidak menyatu dengan sirip ekor, panjang maksimum mencapai 400 mm.</a:t>
            </a:r>
            <a:endParaRPr lang="id-ID"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357158" y="428604"/>
            <a:ext cx="842968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Ikan lele memiliki alat pernapasan tambahan yang disebut Aborescen organ yang merupakan membran yang berlipat-lipat penuh dengan kapiler darah. Alat ini terletak didalam ruangan sebelah atas insang. Dalam sejarah hidupnya lele lele harus mengambil oksigen dari udara langsung, untuk itu ia akan menyembul kepermukaan air. Oleh karena itu jika pada kolam banyak terdapat eceng gondok ikan ini tidak berdaya.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Lele tidak pernah ditemukan di air payau atau air asin, kecuali ikan lele laut yang tergolong ke dalam marga dan suku yang berbeda. Habitatnya di sungai dengan arus air yang perlahan, rawa, telaga, waduk, sawah yang tergenang air. Bahkan ikan lele bisa hidup pada air yang tercemar, misalkan di got-got dan selokan pembuangan.</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285720" y="4133214"/>
            <a:ext cx="864399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Ikan lele bersifat nokturnal, yaitu aktif bergerak mencari makanan pada malam hari. Pada siang hari, ikan lele berdiam diri dan berlindung di tempat-tempat gelap. Di alam, ikan lele memijah pada musim penghujan. Ada sedikit perbedaan dikalangan ilmuwan dalam menggolongkan ikan lele ini. Ada yang memasukan ikan lele ini kedalam ikan pemakan daging (karnivora). Adalagi yang memasukanya kedalam omnivora.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285720" y="0"/>
            <a:ext cx="850112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SEKSUALITAS IKAN</a:t>
            </a:r>
            <a:endParaRPr kumimoji="0" lang="id-ID"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2" name="Picture 2" descr="http://zaldibiaksambas.files.wordpress.com/2010/06/sk5-thumbnail.jpg?w=640">
            <a:hlinkClick r:id="rId2"/>
          </p:cNvPr>
          <p:cNvPicPr>
            <a:picLocks noChangeAspect="1" noChangeArrowheads="1"/>
          </p:cNvPicPr>
          <p:nvPr/>
        </p:nvPicPr>
        <p:blipFill>
          <a:blip r:embed="rId3"/>
          <a:srcRect/>
          <a:stretch>
            <a:fillRect/>
          </a:stretch>
        </p:blipFill>
        <p:spPr bwMode="auto">
          <a:xfrm>
            <a:off x="5572132" y="285728"/>
            <a:ext cx="1219200" cy="904875"/>
          </a:xfrm>
          <a:prstGeom prst="rect">
            <a:avLst/>
          </a:prstGeom>
          <a:noFill/>
          <a:ln w="19050">
            <a:solidFill>
              <a:schemeClr val="tx1"/>
            </a:solidFill>
          </a:ln>
        </p:spPr>
      </p:pic>
      <p:sp>
        <p:nvSpPr>
          <p:cNvPr id="40964" name="Rectangle 4"/>
          <p:cNvSpPr>
            <a:spLocks noChangeArrowheads="1"/>
          </p:cNvSpPr>
          <p:nvPr/>
        </p:nvSpPr>
        <p:spPr bwMode="auto">
          <a:xfrm>
            <a:off x="285720" y="1362074"/>
            <a:ext cx="84296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Pada prinsipnya, seksualitas hewan terdiri dari dua jenis kelamin yaitu jantan dan betina. Begitu pula seksualitas pada ikan, yang dikatakan ikan jantan adalah ikan yang mempunyai organ penghasil sperma,sedangkan ikan betina adalah ikan yang mempunyai organ penghasil telur. Suatu populasi terdiri dari ikan-ikan yang berbeda seksualitasnya, maka populasi tersebut disebut populasi heteroseksual, bila populasi tersebut terdiri dari ikan-ikan betina saja maka disebut monoseksual. Sifat seksual primer pada ikan tandai dengan adanya organ yang secara langsung berhubungan dengan proses reproduksi, yaitu ovarium dan pembuluhnya pada ikan betina, dan testis dengan pembuluhnya pada ikan jantan. Sifat seksual sekunder ialah tanda-tanda luar yang dapat dipakai untuk membedakan ikan jantan dan ikan betina.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428596" y="357166"/>
            <a:ext cx="8215370" cy="5940088"/>
          </a:xfrm>
          <a:prstGeom prst="rect">
            <a:avLst/>
          </a:prstGeom>
        </p:spPr>
        <p:txBody>
          <a:bodyPr wrap="square">
            <a:spAutoFit/>
          </a:bodyPr>
          <a:lstStyle/>
          <a:p>
            <a:r>
              <a:rPr lang="id-ID" sz="2000" dirty="0" smtClean="0">
                <a:latin typeface="Arial" pitchFamily="34" charset="0"/>
                <a:cs typeface="Arial" pitchFamily="34" charset="0"/>
              </a:rPr>
              <a:t>Seksual dichromatisme adalah suatu cara untuk membedakan suatu individu ikan merupakan ikan jantan atau betina berdasarkan warna yang dimiliki tubuh dan organ pelengkap lainnya, pada umumnya ikan jantan mempunyai warna yang lebih cerah dan lebih menarik dari pada ikan betina. Sedangkan seksual dimorphisme adalah suatu cara untuk membedakan suatu ikan jantan atau betina berdasarkan morphometrik yang dimiliki seperti ukuran tubuh atau bentuk sirip punggung. Beberapa jenis ikan juga memiliki dua alat kelamin pada tubuhnya yang sering disebut dengan ikan hermafrodit. Ikan hermafrodit dibagi menjadi tiga bagian yaitu hermafrodit sinkroni, hermafrodit protandri, dan hermafrodit protogini. Hermafrodit sinkroni yaitu apabila di dalam gonad individu terdapat sel sex betina dan sel sex jantan yang dapat masak bersama-sama, misalnya pada ikan famili Serranidae. Hermafrodit protandri yaitu ikan yang dalam tubuhnya mempunyai gonad yang mengadakan proses diferensiasi dari fase jantan ke fase betina, misalnya pada ikan Kakap (Lates calcarifer). Sedangkan ikan hermafrodit protogini yaitu ikan yang dalam tubuhnya mempunyai gonad yang mengadakan proses diferensiasi dari fase betina ke fase jantan, misalnya pada ikan belut sawah (Monopterus albus).</a:t>
            </a:r>
            <a:endParaRPr lang="id-ID"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85720" y="285728"/>
            <a:ext cx="864399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Selain hermafroditisme, pada ikan juga terdapat Gonokhorisme, yaitu kondisi seksual berganda dimana pada ikan bertahap juvenile gonadnya tidak mempunyai jaringan yang jelas status jantan dan betinanya. Gonad tersebut akan berkembang sebagian menjadi ovarium dan sebagian lagi menjadi testes tapi tidak terjadi masa diferensiasi atau intersex yang spontan. Misalnya pada ikan Anguila anguila dan Salmo gairdneri irideus adalah gonokhoris yang tidak berdeferensiasi. Faktor yang mempengaruhi komponen reproduksi atau kematangan gonad diantaranya umur dan fisiologi induk ikan itu sendiri. Secara umum spesies ikan dari ukuran ,maksimum terkecil dan mempunyai siklus hidup yang pendek, mencapai kematangan gonad pada usia lebih muda dari pada spesies ikan maksimum besar. Pada proses reproduksi sebelum terjadi pemijahan sebagian besar hasil metabolisme tertuju untuk perkembangan gonad, gonad semakin bertambah berat diimbangi dengan bertambah ukurannya. Perkembangan gonad ikan secara garis besar dibagi atas dua tahap perkembangan utama yaitu pertumbuhan gonad sehingga ikan mencapai tingkat dewasa kelamin (sexually mature) dan tahap pematangan produk seksual/gamet.</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85720" y="285728"/>
            <a:ext cx="864399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Ciri-ciri induk lele jantan:</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Kepalanya lebih kecil dari induk ikan lele betina.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Warna kulit dada agak tua bila dibanding induk ikan lele betina.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Urogenital papilla (kelamin) agak menonjol, memanjang ke arah </a:t>
            </a:r>
          </a:p>
          <a:p>
            <a:pPr marL="0" marR="0" lvl="0" indent="0" algn="l" defTabSz="914400" rtl="0" eaLnBrk="0" fontAlgn="base" latinLnBrk="0" hangingPunct="0">
              <a:lnSpc>
                <a:spcPct val="100000"/>
              </a:lnSpc>
              <a:spcBef>
                <a:spcPct val="0"/>
              </a:spcBef>
              <a:spcAft>
                <a:spcPct val="0"/>
              </a:spcAft>
              <a:buClrTx/>
              <a:buSzTx/>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belakang, terletak di belakang anus, dan warna kemerahan.</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Gerakannya lincah, tulang kepala pendek dan agak gepeng(depress).</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Perutnya lebih langsing dan kenyal bila dibanding induk ikan lele betina.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Bila bagian perut di stripping secara manual dari perut ke arah ekor akan</a:t>
            </a:r>
          </a:p>
          <a:p>
            <a:pPr marL="0" marR="0" lvl="0" indent="0" algn="l" defTabSz="914400" rtl="0" eaLnBrk="0" fontAlgn="base" latinLnBrk="0" hangingPunct="0">
              <a:lnSpc>
                <a:spcPct val="100000"/>
              </a:lnSpc>
              <a:spcBef>
                <a:spcPct val="0"/>
              </a:spcBef>
              <a:spcAft>
                <a:spcPct val="0"/>
              </a:spcAft>
              <a:buClrTx/>
              <a:buSzTx/>
              <a:tabLst/>
            </a:pPr>
            <a:r>
              <a:rPr lang="id-ID" sz="2000" dirty="0" smtClean="0">
                <a:latin typeface="Arial" pitchFamily="34" charset="0"/>
                <a:ea typeface="Times New Roman" pitchFamily="18" charset="0"/>
                <a:cs typeface="Arial" pitchFamily="34" charset="0"/>
              </a:rPr>
              <a:t> </a:t>
            </a: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mengeluarkan cairan putih kental (spermatozoa-mani).</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Kulit lebih halus dibanding induk ikan lele betina.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214282" y="3571876"/>
            <a:ext cx="85725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Ciri-ciri induk lele betina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Kepalanya lebih besar dibanding induk lele jantan.</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Warna kulit dada agak terang.</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Urogenital papilla (kelamin) berbentuk oval (bulat daun), berwarna</a:t>
            </a:r>
          </a:p>
          <a:p>
            <a:pPr marL="0" marR="0" lvl="0" indent="0" algn="l" defTabSz="914400" rtl="0" eaLnBrk="0" fontAlgn="base" latinLnBrk="0" hangingPunct="0">
              <a:lnSpc>
                <a:spcPct val="100000"/>
              </a:lnSpc>
              <a:spcBef>
                <a:spcPct val="0"/>
              </a:spcBef>
              <a:spcAft>
                <a:spcPct val="0"/>
              </a:spcAft>
              <a:buClrTx/>
              <a:buSzTx/>
              <a:tabLst/>
            </a:pPr>
            <a:r>
              <a:rPr lang="id-ID" sz="2000" dirty="0" smtClean="0">
                <a:latin typeface="Arial" pitchFamily="34" charset="0"/>
                <a:ea typeface="Times New Roman" pitchFamily="18" charset="0"/>
                <a:cs typeface="Arial" pitchFamily="34" charset="0"/>
              </a:rPr>
              <a:t> </a:t>
            </a: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kemerahan, lubangnya agak lebar dan terletak di belakang anus.</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Gerakannya lambat, tulang kepala pendek dan agak cembung.</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Perutnya lebih gembung dan lunak.</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Bila bagian perut di stripping secara manual dari bagian perut ke arah</a:t>
            </a:r>
          </a:p>
          <a:p>
            <a:pPr marL="0" marR="0" lvl="0" indent="0" algn="l" defTabSz="914400" rtl="0" eaLnBrk="0" fontAlgn="base" latinLnBrk="0" hangingPunct="0">
              <a:lnSpc>
                <a:spcPct val="100000"/>
              </a:lnSpc>
              <a:spcBef>
                <a:spcPct val="0"/>
              </a:spcBef>
              <a:spcAft>
                <a:spcPct val="0"/>
              </a:spcAft>
              <a:buClrTx/>
              <a:buSzTx/>
              <a:tabLst/>
            </a:pPr>
            <a:r>
              <a:rPr kumimoji="0" lang="id-ID"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ekor akan mengeluarkan cairan kekuning-kuningan (</a:t>
            </a:r>
            <a:r>
              <a:rPr kumimoji="0" lang="id-ID"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ovum</a:t>
            </a: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/telur).</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85720" y="428604"/>
            <a:ext cx="864399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TINGKAT KEMATANGAN GONAD</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Gonad adalah organ reproduksi yang berfungsi menghasilkan sel kelamin (gamet). Gonad yang terdapat ditubuh ikan jantan disebut testis berfungsi menghasilkan spermatozoa, sedangkan gonad yang terdapat dalam ikan betina dinamakan ovari berfungi menghasilkan telur (ovum). Pengamatan tentang tahap-tahap kematangan gonad ikan dapat dilakukan secara morfologi dan secara histologi. Pengamatan secara morphologi dapat dilakukan di lapangan dan di laboratorium, sedangkan pengamatan secara histologi hanya dapat dilakukan di laboratorium dan sangat memerlukan peralatan yang canggih serta teliti dan memerlukan dana yang cukup besar. Bila pengamatan dilakukan pada testes maka yang diamati adalah bentuk testes dan kedua sisinya, ukuran (panjang dan diameter ) testes, perbandingan panjang testes dan rongga tubuh, warnanya serta pembuluh darah pada permukaan testes. Demikian juga halnya bila pengamatan dilakukan pada ovari tetapi yang perlu diamati lagi adalah diameter beberapa butir telur.</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85720" y="285728"/>
            <a:ext cx="8572560" cy="623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Saat pertama ikan mempunyai kemampuan bereproduksi (kematangan seksual ) dipengaruhi oleh beberapa faktor. Terdapat perbedaan antara masing-masing spesies pada umur dan ukuran yang sama. Secara umum dapat dikatakan bahwa ikan-ikan yang mempunyai ukuran maksimum kecil dan jangka waktu hidup yang pendek akan mencapai kedewasaan pada umur yang lebih muda daripada ikan yang mempunyai ukuran maksimum lebih besar.</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Dalam Biologi Perairan pencatatan perubahan atau tahap kematangan gonad diperlukan untuk mengetahui perbandingan ikan-ikan yang melakukan melakukan reproduksi atau tidak. Dari pengetahuan TKG akan didapatkan informasi, kapan satu jenis memijah, baru memijah atau sudah memijah. Tiap-tiap spesies ikan pada waktu pertama gonadnya menjadi masak tidak sama ukurannya. Demikian pula ikan yang sama spesiesnya, apalagi spesies tersebut tersebar tersebar pada pada lintang yang perbedaanya lebih dari 5 derajat.</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Tingkat kematangan gonad ialah tahapan perkembangan gonad sebelum dan sesudah ikan memijah. Semakin meningkat kematangan gonadnya, telur dan sperma ikan semakin berkembang. Selama proses reproduksi, sebagian energi dipakai untuk perkembangan gonad. Bobot gonad ikan akan mencapai maksimum sesaat ikan akan memijah kemudian akan menurun dengan cepat selama proses pemijahan berlangsung sampai selesai.</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28596" y="285728"/>
            <a:ext cx="8229600" cy="714372"/>
          </a:xfrm>
        </p:spPr>
        <p:txBody>
          <a:bodyPr>
            <a:normAutofit fontScale="90000"/>
          </a:bodyPr>
          <a:lstStyle/>
          <a:p>
            <a:r>
              <a:rPr lang="id-ID" b="1" dirty="0" smtClean="0">
                <a:latin typeface="Arial" pitchFamily="34" charset="0"/>
                <a:cs typeface="Arial" pitchFamily="34" charset="0"/>
              </a:rPr>
              <a:t>PENDAHULUAN</a:t>
            </a:r>
            <a:endParaRPr lang="id-ID" b="1" dirty="0">
              <a:latin typeface="Arial" pitchFamily="34" charset="0"/>
              <a:cs typeface="Arial" pitchFamily="34" charset="0"/>
            </a:endParaRPr>
          </a:p>
        </p:txBody>
      </p:sp>
      <p:sp>
        <p:nvSpPr>
          <p:cNvPr id="6" name="Rectangle 5"/>
          <p:cNvSpPr/>
          <p:nvPr/>
        </p:nvSpPr>
        <p:spPr>
          <a:xfrm>
            <a:off x="500034" y="1000108"/>
            <a:ext cx="8001056" cy="2554545"/>
          </a:xfrm>
          <a:prstGeom prst="rect">
            <a:avLst/>
          </a:prstGeom>
        </p:spPr>
        <p:txBody>
          <a:bodyPr wrap="square">
            <a:spAutoFit/>
          </a:bodyPr>
          <a:lstStyle/>
          <a:p>
            <a:r>
              <a:rPr lang="id-ID" sz="2000" dirty="0" smtClean="0">
                <a:latin typeface="Arial" pitchFamily="34" charset="0"/>
                <a:cs typeface="Arial" pitchFamily="34" charset="0"/>
              </a:rPr>
              <a:t>Ikan air tawar merupakan salah satu alternatif hasil perikanan untuk memenuhi kebutuhan protein hewani. Potensi produksi budidaya air tawar di perairan umum, kolam air tawar, saluran irigasi, dan mina-padi (nila, mas, gurame, lele, patin, bawal air tawar, dan lain-lain) seluas 13,7 juta ha diperkirakan sebesar 5,7 juta ton/tahun, dan baru diproduksi sebesar 0,3 juta ton (5,5 %) pada tahun 2003.Salah satu ikan air tawar yang saat ini diminati adalah ikan lele (Clarias batrachus). </a:t>
            </a:r>
          </a:p>
        </p:txBody>
      </p:sp>
      <p:sp>
        <p:nvSpPr>
          <p:cNvPr id="7" name="Rectangle 6"/>
          <p:cNvSpPr/>
          <p:nvPr/>
        </p:nvSpPr>
        <p:spPr>
          <a:xfrm>
            <a:off x="500034" y="3500438"/>
            <a:ext cx="8001056" cy="3170099"/>
          </a:xfrm>
          <a:prstGeom prst="rect">
            <a:avLst/>
          </a:prstGeom>
        </p:spPr>
        <p:txBody>
          <a:bodyPr wrap="square">
            <a:spAutoFit/>
          </a:bodyPr>
          <a:lstStyle/>
          <a:p>
            <a:r>
              <a:rPr lang="id-ID" sz="2000" dirty="0" smtClean="0">
                <a:latin typeface="Arial" pitchFamily="34" charset="0"/>
                <a:cs typeface="Arial" pitchFamily="34" charset="0"/>
              </a:rPr>
              <a:t>Lele adalah ikan yang hidup didasar kolam, kebiasaan makannya adalah bervariasi, mereka makan serangga, cacing, sejenis udang kecil, decomposing organic matter, juga tumbuh-tumbuhan dan masih bisa hidup jika lingkungan hidupnya sedikit tidak bersahabat suatu misal lingkungan yang kurang oksigen, dimana ikan lain sudah susah hidup tetapi lele masih. Ikan lele tumbuh dengan cepat dan resistant terhadap lingkungan. Pada masa mudanya para lele ini adalah pemakan plankton dan hewan air yang berukuran kecil, sedangkan pada masa muda dan dewasa beralih menjadi pemakan detritus.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85720" y="285728"/>
            <a:ext cx="8501122" cy="623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Kematangan gonad ikan pada umumnya adalah tahapan pada saat perkembangan gonad sebelum dan sesudah memijah. Selama proses reproduksi, sebagian energi dipakai untuk perkembangan gonad. Bobot gonad ikan akan mencapai maksimum sesaat ikan akan memijah kemudian akan menurun dengan cepat selama proses pemijahan berlangsung sampai selesai. Pertambahan bobot gonad ikan betina pada saat stadium matang gonad dapat mencapai 10 – 25 persen dari bobot tubuh dan pada ikan jantan 5 – 10 persen. Lebih lanjut dikemukakan bahwa semakin bertambahnya tingkat kematangan gonad, telur yang ada dalam gonad akan semakin besar. Pendapat ini diperkuat oleh Kuo</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et al</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(1979) bahwa kematangan gonad pada ikan dicirikan dengan perkembangan diameter rata-rata telur dan pola distribusi ukuran telurnya. Secara garis besar, perkembangan gonad ikan dapat dibagi menjadi dua tahap, yaitu tahap pertumbuhan gonad ikan sampai ikan menjadi dewasa kelamin dan selanjutnya adalah pematangan gamet. Tahap pertama berlangsung mulai ikan menetas hingga mencapai dewasa kelamin, dan tahap kedua dimulai setelah ikan mencapai dewasa, dan terus berkembang selama fungsi reproduksi masih tetap berjalan normal. Lebih lanjut dikatakan bahwa kematangan gonad pada ikan tertentu dipengaruhi oleh dua faktor yaitu faktor luar dan faktor dalam. Faktor luar antara lain dipengaruhi oleh suhu dan adanya lawan jenis, faktor dalam antara lain perbedaan spesies, umur serta sifat-sifat fisiologi lainnya.</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85720" y="357166"/>
            <a:ext cx="8429684"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Ukuran, berat gonad dan garis tengah telur bervariasi sesuai dengan kondisi tingkat kematangan gonad ikan betina. Terjadinya perbedaan awal mula suatu individu ikan mengalami matang gonad disebabkan oleh umur, ukuran dan faktor fisiologis ikan itu sendiri. Indeks Kematangan Gonad antara satu spesies ikan dengan spesies lainnya akan saling berbeda. Hal ini disebabkan karena indeks kematangan gonad suatu spesies ikan dipengaruhi oleh berat gonad dan berat tubuh ikan itu sendiri. Selanjutnya dia menambahkan pada ikan betina nilai Indeks kematangan gonad lebih besar dibandingkan dengan ikan jantan dan ikan dengan indeks kematangan gonad 19 % ada yang sanggup mengeluarkan telur. Pengukuran indeks kematangan gonad dihitung dengan cara membandingkan berat gonad terhadap berat tubuh ikan dengan rumus :</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IKG </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Bg </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Bt </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x 100 %</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 mana :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IKG </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Indeks kematangan gonad</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Bg </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Berat gonad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Bt </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Berat tubuh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Dasar yang dipakai untuk menentukan tingkat kematangan gonad dengan cara morfologi adalah bentuk, ukuran panjang dan berat, warna dan perkembangan isi gonad yang dapat dilihat. Kesteven membagi tingkat kematangan gonad dalam beberapa tahap yaitu:</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357158" y="285728"/>
            <a:ext cx="8429684" cy="623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Dara. </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Organ seksual sangat kecil berdekatan di bawah tulang punggung, testes dan ovarium transparan, dari tidak berwarna sampai abu-abu. Telur tidak terlihat dengan mata biasa.</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Dara Berkembang</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Testis dan ovarium jernih, abu-abu merah. Panjangnya setengah atau lebih sedikit dari panjang rongga bawah. Telur satu persatu dapat terlihat dengan kaca pembesar.</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Perkembangan I</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Testis dan ovarium bentuknya bulat telur, berwarna kemerah-merahan dengan pembuluh kapiler. Gonad mengisi kira-kira setengah ruang ke bagian bawah. Telur dapat terlihat seperti serbuk putih.</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Perkembangan II</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Testis berwarna putih kemerah-merahan, tidak ada sperma kalau bagian perut ditekan. Ovarium berwarna oranye kemerah-merahan. Telur dapat dibedakan dengan jelas, bentuknya bulat telur. Ovarium mengisis kira-kira dua pertiga ruang bawah.</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Bunting</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Organ seksual mengisi ruang bawah. Testis berwarna putih, keluar tetesan sperma kalau ditekan perutnya. Telur bentuknya bulat, beberapa dari telur ini jernih dan masak.</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Mijah. </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Telur dan sperma keluar dengan sedikit tekanan di perut. Kebanyakan telur berwarna jerinih dengan beberapa yang berbentuk bulat telur tinggal dalam ovarium.</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Mijah/Salin</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Gonad belum kosong sama sekali, tidak ada telur yang bulat telur.</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357158" y="285728"/>
            <a:ext cx="8501122"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Salin. </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Testis dan ovarium kosong dan berwarna merah. Beberapa telur sedang ada dalam keadaan dihisap kembali.</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Pulih Salin</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Testis dan ovarium berwarna jernih, abu-abu merah.</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Sedangkan pengamatan tingkat kematang gonad menurut Nikolsky (Bagenal &amp; Braum (1968)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dalam</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Effendie, 1997) yaitu :</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Tidak Masak</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Individu masih belum berhasrat mengadakan reproduksi. Ukuran gonad kecil.</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Masa Istirahat</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Produk seksual belum berkembang. Gonad berukurankecil, telur tidak dapat dibedakan oleh mata.</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Hampir Masak</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Telur dapat dibedakan oleh mata. Testes berubah dari transparan menjadi warna ros/kemerah-merahan.</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Masak. </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Produk seksual masak, mencapai berat maksimum tetapi produk tersebut belum keluar bila diberi sedikit tekanan pada perut.</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Reproduksi</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Produk seksual akan menonjol keluar dari lubang pelepasa bila perut sedikit ditekan. Berat gonad cepat menurun sejak permulaan berpijah sampai pemijahan selesai.</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Keadaan Salin</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Produl seksual telah dikeluarkan, lubang genitak berwarna kemerahan. Gonad mengempis, ovarium berisi beberapa telur sisa. Testis juga berisi sperma sisa.</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Masa Istirahat</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Produk seksual telah dikeluarkan, warna kemerah-merahan pada lubang genital telah pulih. Gonad kecil dan telur belum terlihat oleh mata.</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357158" y="285728"/>
            <a:ext cx="842968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Ikan lele (</a:t>
            </a:r>
            <a:r>
              <a:rPr kumimoji="0" lang="id-ID"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Clarias batrachus</a:t>
            </a: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pertama kali matang kelamin pada umur satu tahun dengan ukuran panjang tubuh sekitar 20 cm dan ukuran berat tubuh 100 sampai 200 gram. Gonad ikan lele jantan dapat dibedakan dari ciri-cirinya yang memiliki gerigi pada salah satu sisi gonadnya, warna lebih gelap, dan memiliki ukuran gonad lebih kecil dari pada betinanya. Sedangkan, gonad betina ikan lele berwarna lebih kuning, terlihat bintik-bintik telur yang terdapat di dalamnya, dan kedua bagian sisinya mulus tidak bergerigi. Sedangkan organ – organ lainya dari ikan lele itu sendiri terdiri dari jantung, empedu, labirin, gonad, hati, lambung dan anus.</a:t>
            </a: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Ciri induk ikan betina yang telah matang gonad dapat dilihat dari bentuk perut yang membesar sangat lembut, dapat juga dengan mengurut perut ikan tersebut. Bila telur yang keluar secara pengurutan berbentuk bulat utuh, berwarna agak kecoklatan atau hijau kekuningan maka induk dalam kondisi siap pijah. Pada gonad ikan jantan dapat dilihat dari papilla genitalnya yang terletak dibelakang dan mendekati sirip anus, berwarna merah, meruncing dan menyebar kearah pangkalan, makan ikan tersebut telah matang kelamin.</a:t>
            </a:r>
            <a:r>
              <a:rPr kumimoji="0" lang="id-ID"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357158" y="285728"/>
            <a:ext cx="8501122"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FEKUNDITAS JUMLAH TELUR</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Fekunditas merupakan salah satu fase yang memegang peranan penting untuk melangsungkan populasi dengan dinamikanya. Dari fekunditas kita dapat menaksir jumlah anak ikan yang akan dihasilkan dan akan menentukan jumlah ikan dalam kelas umur yang bersangkutan. Fekunditas adalah semua telur-telur yang kan dikeluarkan pada waktu pemijahan. Fekunditas sangat tergantung pada suplai makanan, terutama untuk mempertahankan musim pemijahan dan ukuran tubuh ikan betina. Selain itu, ikan-ikan yang hidup di sungai mempunyai hubungan dengan tinggi air. Apabila sampai pada tahun-tahun tertentu permukaan air sungai selalu tinggi, fekunditas ikan tinggi pula, bila dibandingkan dengan tahun lain yang permkaan airnya rendah. Kejadian yang sama dapat terjadi pula untuk ikan-ikan yang hidup di rawa, karena sering pula permukaan air rawa dari tahun ke tahun tidak sama sebagai akibat pemasukan air yang tidak tetap.</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Untuk mengetahui penyebaran diameter telur dilakukan pengukuran diameter telur dengan mengambil butiran pada bagian anterior, tengah, dan posterior pada ovarium sebelah kanan dan kiri. Serta perkembangan telur ditandai dengan ukuran diameter telurnya. Untuk menghitung telur ada beberapa metoda yang dapat digunakan. Setiap metoda memiliki kelebihan dan kekurangan, oleh karena itu sebelum memutuskan untuk memilih metoda dalam menghitung nilai fekunditas ikan harus dikenali dengan baik sifat dari setiap spesies ikan yang diteliti agar pada pelaksanaan menghitung nilai fekunditas ikan tidak terjadi kesalahan.</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85720" y="285728"/>
            <a:ext cx="8643998"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Macam-macam fekunditas</a:t>
            </a:r>
            <a:endPar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Definisi fekunditas telah banyak dikemukakan. Namun, spesies-spesies ikan yang ada itu bermacam-macam dengan sifatnya masing-masing, maka beberapa peneliti berdasarkan kepada definisi umum lebih mengembangkan lagi definisi fekunditas sehubungan dengan aspek-aspek yang ditelitinya. Semua telur-telur yang akan dikeluarkan pada waktu pemijahan itulah yang dimaksud dengan fekunditas. Menurut Nikolsky (1967), jumlah telur yang terdapat dalam ovarium ikan dinamakan fekunditas individu. Dalam hal ini ia memperhitungkan telur yang ukurannya berlain-lainan. Oleh karena itu dalam memperhitungkannya harus diikutsertakan semua ukuran telur dan masing-masing harus mendapatkan kesempatan yang sama. Bila ada telur yang jelas kelihatan ukurannya berlainan dalam daerah yang berlainan dengan perlakuan yang sama harus dihitung terpisah. Nikolsky selanjutnya menyatakan bahwa fekunditas individu adalah jumlah telur dari generasi tahun itu yang akan dikeluarkan tahun itu pula. Dalam ovari biasanya ada dua macam ukuran telur, yang besar dan yang kecil. Telur yang besar akan dikeluarkan pada tahun itu dan yang kecil akan dikeluarkan pada tahun berikutnya. Namun apabila kondisi baik, telur yang kecilpun akan dikeluarkan menyusul telur yang besar. </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57158" y="285728"/>
            <a:ext cx="8429684" cy="5940088"/>
          </a:xfrm>
          <a:prstGeom prst="rect">
            <a:avLst/>
          </a:prstGeom>
        </p:spPr>
        <p:txBody>
          <a:bodyPr wrap="square">
            <a:spAutoFit/>
          </a:bodyPr>
          <a:lstStyle/>
          <a:p>
            <a:r>
              <a:rPr lang="id-ID" sz="1900" dirty="0" smtClean="0">
                <a:latin typeface="Arial" pitchFamily="34" charset="0"/>
                <a:cs typeface="Arial" pitchFamily="34" charset="0"/>
              </a:rPr>
              <a:t>Sehubungan dengan hal ini maka perlu menentukan fekunditas ikan apabila ovari ikan itu sedang dalam tahap kematangan yang ke-IV(menrut Nikolsky 1969) dan yang paling baik sesaat sebelum terjadi pemijahan. Fekunditas individu akan sukar diterapkan untuk ikan-ikan yang mengadakan pemijahan beberapa kali dalam satu tahun, karena mengandung telur dari berbagai tingkat dan akan lebih sulit lagi menentukan telur yang benar-benar akan dikeluarkan pada tahun yang akan datang. Jadi fekunditas individu ini baik diterapkan pada ikan-ikan yang mengadakan pemijahan tahunan atau satu tahun sekali. Selanjutnya Royce (1972) menyatakan bahwa fekunditas total ialah jumlah telur yang dihasilkan ikan selama hidupnya. Fekunditas relatif adalah jumlah telur per satuan berat atau panjang. Fekunditas inipun sebenarnya mewakili fekunditas individu kalau tidak diperhatikan berat atau panjang ikan. Penggunaan fekunditas relatif dengan satuan berat lebih mendekati kepada kondisi ikan itu sendiri dari pada dengan panjang. Bahkan menurut Nikolsky (1969) lebih mencerminkan status ikan betina dan kualitas dari telur kalau berat yang dipakai tanpa berat alat-alat pencernaan makanannya. Ikan-ikan yang tua dan besar ukurannya mempunyai fekunditas relatif lebih kecil. Umumnya fekunditas relatif lebih tinggi dibanding dengan fekunditas individu. Fekunditas relatif akan menjadi maksimum pada golongan ikan yang masih muda (Nikolsky, 1969).</a:t>
            </a:r>
            <a:endParaRPr lang="id-ID" sz="19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214282" y="357166"/>
            <a:ext cx="864399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Ikan-ikan yang tua dan besar ukurannya mempunyai fekunditas relative yang lebih kecil. Umumnya fekunditas relative lebih tinggi dibandingkan dengan fekunditas individu. Fekunditas relative akan menjadi maksimum pada golongan ikan yang masih muda. Fekunditas merupakan salah satu fase yang memegang peranan penting untuk melangsungkan populasi dengan dinamikanya. Dari fekunditas kita dapat menaksir jumlah anak ikan yang dihasilkan dan akan menentukan jumlah ikan dalam kelas umur yang bersangkutan. Fekunditas adalah semua telur – telur yang akan dikeluarkan pada waktu pemijahan.</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285720" y="357166"/>
            <a:ext cx="8501122"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PEMIJAHAN</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Pemijahan merupakan bagian dari reproduksi ikan yang menjadi mata rantai daur hidup kelangsungan hidup spesies. Penambahan populasi ikan bergantung kepada berhasilnya pemijahan ini dan juga bergantung kepada kondisi dimana telur dan larva ikan diletakkan untuk tumbuh. Oleh karena itu sesungguhnya pemijahan menuntut suatu kepastian untuk keamanan kelangsungan hidup keturunannya dengan memilih tempat, waktu dan kondisi yang menguntungkan. Berdasarkan hal ini pemijahan tiap spesies ikan mempunyai kebiasaan yang berbeda tergantung kepada habitat pemijahan itu untuk melangsungkan prosesnya.</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Dalam keadaan normal ikan melangsungkan pemijahan minimum satu kali dalam satu daur hidupnya seperti yang terdapat pada ikan salmon dan sidat. Sesudah melakukan pemijahan, induk ikan tersebut mati karena kehabisan tenaga. Hampir semua ikan pemijahannya berdasarkan reproduksi seksual yaitu terjadinya persatuan sel produksi organ seksual yang berupa telur dari ikan betina dan spermatozoa dari ikan jantan. Dari persatuan kedua macam sel tersebut akan terbentuk individu baru yang akan menambah besarnya populasi. Persatuan kedua macam sel seks tadi ada yang terjadi di dalam tubuh (pembuahan di dalam atau fertilisasi internal) dan ada pula yang terjadi di luar tubuh (fertilisasi eksternal). Ikan yang mengadakan fertilisasi internal mempunyai perlengkapan tubuh untuk memastikan berhasilnya fertilisasi tadi dengan organ khusus (copulatory organ) untuk keperluan ini, organ tersebut biasanya terdapat pada ikan jantan saja.</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p:cNvSpPr/>
          <p:nvPr/>
        </p:nvSpPr>
        <p:spPr>
          <a:xfrm>
            <a:off x="500034" y="1142984"/>
            <a:ext cx="8143932" cy="1938992"/>
          </a:xfrm>
          <a:prstGeom prst="rect">
            <a:avLst/>
          </a:prstGeom>
        </p:spPr>
        <p:txBody>
          <a:bodyPr wrap="square">
            <a:spAutoFit/>
          </a:bodyPr>
          <a:lstStyle/>
          <a:p>
            <a:r>
              <a:rPr lang="id-ID" sz="2000" dirty="0" smtClean="0">
                <a:latin typeface="Arial" pitchFamily="34" charset="0"/>
                <a:cs typeface="Arial" pitchFamily="34" charset="0"/>
              </a:rPr>
              <a:t>Ikan lele dumbo (Clariasgariep nus) telah banyak dikenal orang sebagai ikan peliharaan yang baik, mudah dipelihara dalam kolam dan genangan air biasa. Ikan lele dumbo juga merupakan salah satu jenis ikan yang memiliki daging yang lezat, mudah dicerna dan bergizi. Selain itu lele dumbo dapat tumbuh dengan cepat dan mempunyai nilai ekonomis yang cukup tinggi. </a:t>
            </a:r>
          </a:p>
        </p:txBody>
      </p:sp>
      <p:sp>
        <p:nvSpPr>
          <p:cNvPr id="4" name="Title 4"/>
          <p:cNvSpPr>
            <a:spLocks noGrp="1"/>
          </p:cNvSpPr>
          <p:nvPr>
            <p:ph type="title"/>
          </p:nvPr>
        </p:nvSpPr>
        <p:spPr>
          <a:xfrm>
            <a:off x="457200" y="274638"/>
            <a:ext cx="8229600" cy="725470"/>
          </a:xfrm>
        </p:spPr>
        <p:txBody>
          <a:bodyPr>
            <a:normAutofit fontScale="90000"/>
          </a:bodyPr>
          <a:lstStyle/>
          <a:p>
            <a:r>
              <a:rPr lang="id-ID" b="1" dirty="0" smtClean="0">
                <a:latin typeface="Arial" pitchFamily="34" charset="0"/>
                <a:cs typeface="Arial" pitchFamily="34" charset="0"/>
              </a:rPr>
              <a:t>PENDAHULUAN</a:t>
            </a:r>
            <a:endParaRPr lang="id-ID" b="1" dirty="0">
              <a:latin typeface="Arial" pitchFamily="34" charset="0"/>
              <a:cs typeface="Arial" pitchFamily="34" charset="0"/>
            </a:endParaRPr>
          </a:p>
        </p:txBody>
      </p:sp>
      <p:sp>
        <p:nvSpPr>
          <p:cNvPr id="5" name="Rectangle 4"/>
          <p:cNvSpPr/>
          <p:nvPr/>
        </p:nvSpPr>
        <p:spPr>
          <a:xfrm>
            <a:off x="500034" y="3143248"/>
            <a:ext cx="8072494" cy="2554545"/>
          </a:xfrm>
          <a:prstGeom prst="rect">
            <a:avLst/>
          </a:prstGeom>
        </p:spPr>
        <p:txBody>
          <a:bodyPr wrap="square">
            <a:spAutoFit/>
          </a:bodyPr>
          <a:lstStyle/>
          <a:p>
            <a:r>
              <a:rPr lang="id-ID" sz="2000" dirty="0" smtClean="0">
                <a:latin typeface="Arial" pitchFamily="34" charset="0"/>
                <a:cs typeface="Arial" pitchFamily="34" charset="0"/>
              </a:rPr>
              <a:t>Lele dumbo untuk keperluan konsumsi biasanya dipelihara mulai dari ukuran 5-7 cm atau lebih besar, untuk hasil panen cepat bisa dilakukan dalam waktu 2 bulan dengan pemberian makanan yang ekstra dan optimal. Peluang usaha budi daya lele dumbo untuk konsumsi ini relatif lebih mudah karena ukuran lele yang besar lebih tahan terhadap penyakit, dan tingkat hidup lebih tinggi. Untuk mendapatkan ukuran lele dumbo yang lebih besar memerlukan waktu 3 sampai 4 bulan. </a:t>
            </a:r>
            <a:endParaRPr lang="id-ID"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357158" y="285728"/>
            <a:ext cx="842968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Ciri-ciri induk lele siap memijah adalah calon induk terlihat mulai berpasang-pasangan, kejar-kejaran antara yang jantan dan yang betina. Ikan lele yang sudah siap memijah menunjukkan tanda-tanda sebagai berikut :</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Induk jantan :</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Alat kelamin tampak jelas, meruncing</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Perutnya tetap ramping, jika perut diurut akan keluar sperma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Tulang kepala lebih mendatar disbanding betinanya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Jika warna dasar badannya hitam (gelap)</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Umur induk jantan di atas tujuh bulan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Induk betina :</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Alat kelamin bentuknya bulat dan kemerahan, lubangnya agak </a:t>
            </a:r>
          </a:p>
          <a:p>
            <a:pPr marL="0" marR="0" lvl="0" indent="0" algn="l" defTabSz="914400" rtl="0" eaLnBrk="0" fontAlgn="base" latinLnBrk="0" hangingPunct="0">
              <a:lnSpc>
                <a:spcPct val="100000"/>
              </a:lnSpc>
              <a:spcBef>
                <a:spcPct val="0"/>
              </a:spcBef>
              <a:spcAft>
                <a:spcPct val="0"/>
              </a:spcAft>
              <a:buClrTx/>
              <a:buSzTx/>
              <a:buFontTx/>
              <a:buNone/>
              <a:tabLst/>
            </a:pPr>
            <a:r>
              <a:rPr lang="id-ID" sz="2000" dirty="0" smtClean="0">
                <a:latin typeface="Arial" pitchFamily="34" charset="0"/>
                <a:ea typeface="Times New Roman" pitchFamily="18" charset="0"/>
                <a:cs typeface="Arial" pitchFamily="34" charset="0"/>
              </a:rPr>
              <a:t>  </a:t>
            </a: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membesar</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Tulang kepala agak cembung</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Geraknya lambat</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Warna badannya lebih cerah dari biasanya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Induk betina berumur satu tahun.</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285720" y="357166"/>
            <a:ext cx="857256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Ikan lele yang hidup di alam memijah pada musim penghujan dari bulan Mei sampai Oktober. Ikan lele juga dapat memijah sewaktu-waktu sepanjang tahun, apabila keadaan air kolam sering berganti. Pemijahan juga di pengaruhi oleh makanan yang diberikan. Makanan yang bermutu baik akan meningkatkan vitalitas ikan sehingga ikan lele lebih sering memijah.</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Apabila telah dewasa, lele betina akan membentuk telur di dalam indung telurnya. Sedangkan lele jantan membentuk sperma atau mani. Bila telur-telurnya telah berkembang maksimum yaitu mencapai tingkat yang matang untuk siap dibuahi maka secara alamiah ikan lele akan memijah atau kawin.</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Perkembangan telur dan sperma berlangsung di dalam tubuh lele dengan mekanisme pengaturan oleh zat yang disebut hormone kelamin gonadotropin atau gonade stimulating hormone (GSH). Bila lele mencapai tingkat dewasa, hormone gonadotropin secara alami akan terbentuk di dalam kelenjar hipofisa yang terletak di bawah otak kecil. Awalnya hormone gonadotropin yang terbentuk sedikit kemudian dialirkan melalui darah ke dalam indung telur, sehingga terbentuklah telur-telur yang semakin besar dan banyak jumlahnya di dalam indung telur.</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85720" y="285728"/>
            <a:ext cx="857256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Sampai suatu saat telur-telur menjadi matang untuk dibuahi oleh sperma (fertilisasi). Namun kematangan telur yang terjadi dalam indung telur belum tentu segera diikuti oleh kemauan induk untuk memijah sehingga diperlukan rangsangan yaitu dengan mengubah iklim atau sifat-sifat air yang dapat membei rangsangan bagi lele untuk membentuk hormone gonadotropin lebih banyak lagi.</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Perkembangan muakhir untuk merangsang pemijahan ikan lele saat ini dapat menggunakan hormone buatan atau hormone sintetis yang telah banyak diproduksi. Beberapa jenis hormone tersebut antara lain Ovaprim, HCG, LHRH. Persyaratan penggunaan hormone sintetis adalah induk lele hsrus sudah mengandung telur yang siap untuk memijah (matang gonad).</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85720" y="428604"/>
            <a:ext cx="8501122"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AWAL DAUR HIDUP</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Perkembangan awal daur hidup ikan merupakan suatu hal yang menarik karena berhubungan dengan stabilitas populasi ikan tersebut dalam suatu perairan. Untuk mempelajari kemampuan hidup suatu spesies ikan dan mengurangi tingkat mortalitas yang terjadi terutama pada awal perkembangan hidup ikan khusunya untuk pembudidayaan perlu adanya pengertian mengenai jenis-jenis telur ikan tersebut dan daur</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hidup ikan mulai dari awal fertilisasi hingga terdeferensiasi untuk menjadi ikan muda.       Perkembangan sel telur (oosit) diawali dari germ cell yang terdapat dalam lamela dan membentuk oogonia. Oogonia yang tersebar dalam ovarium menjalankan suksesi pembelahan mitosis dan ditahan pada “diploten” dari profase meiosis pertama. Pada stadia ini oogonia dinyatakan sebagai oosit primer. Oosit primer kemudian menjalankan masa tumbuh yang meliputi dua fase. Pertama adalah fase previtelogenesis, ketika ukuran oosit membesar akibat pertambahan volume sitoplasma (</a:t>
            </a:r>
            <a:r>
              <a:rPr kumimoji="0" lang="id-ID"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endogenous vitelogenesis</a:t>
            </a: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namun belum terjadi akumulasi kuning telur. Kedua adalah fase vitelogenesis, ketika terjadi akumulasi material kuning telur yang disintesis oleh hati, kemudian dibebaskan ke darah dan dibawa ke dalam oosit secara mikropinositosis.</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285720" y="666351"/>
            <a:ext cx="850112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Peningkatan ukuran indeks gonad somatik atau perkembangan ovarium disebabkan oleh perkembangan stadia oosit. Pada saat perkembangan oosit terjadi perubahan morfologis yang mencirikan stadianya. Stadium oosit dapat dicirikan berdasarkan volume sitoplasma, penampilan nukleus dan nukleolus, serta keberadaan butiran kuning telur. Berdasarkan kriteria ini, oosit dapat diklasifikasikan ke dalam beberapa kelas.</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Untuk </a:t>
            </a:r>
            <a:r>
              <a:rPr kumimoji="0" lang="id-ID"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Clarias sp</a:t>
            </a: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oosit terbagi dalam 6 kelas, dimana stadia nukleolus dan perinukleolus dikategorikan sebagai stadium pertama dan setiap stadium dicirikan sebagai berikut:</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Stadium 1 : Oogonia dikelilingi satu lapis set epitel dengan pewarnaan hematoksilin-eosin plasma berwarna merah jambu, dengan inti yang besar di tengah.</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Stadium 2 : Oosit berkembang ukurannya, sitoplasma bertambah besar, inti biru terang dengan pewarnaan, dan terletak masih di tengah sel. Oosit dilapisi oleh satu lapis epitel.</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Stadium 3 : Pada stadium ini berkembang sel folikel dan oosit membesar dan provitilin nukleoli mengelilingi inti.</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Stadium 4 : Euvitilin inti telah berkembang dan berada disekitar selaput inti. Stadium ini merupakan awal </a:t>
            </a:r>
            <a:r>
              <a:rPr kumimoji="0" lang="id-ID"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vitelogenesis </a:t>
            </a: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yang ditandai dengan adanya butiran kuning telur pada sitoplasma. Pada stadium ini, oosit dikelilingi oleh dua lapis sel dan lapisan zona radiate tampak jelas pada epitel folikular.</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  Stadium 5 : Stadia peningkatan ukuran oosit karena diisi oleh kuning telur. Butiran kuning telur bertambah besar dan memenuhi sitoplasma dan zona radiata terlihat jelas.</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d-ID"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  Stadium 6 : Inti mengecil dan selaput inti tidak terlihat, inti terletak di tepi. Zona radiata, sel folikel, dan sel teka terlihat jelas.</a:t>
            </a:r>
            <a:endParaRPr kumimoji="0" lang="id-ID"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57158" y="285728"/>
            <a:ext cx="850112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PENUTUP</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Lele jantan mempunyai ciri seksualitas yaitu, Kepalanya lebih kecil dan Warna kulit dada agak tua bila dibanding induk ikan lele betina; Urogenital papilla (kelamin) agak menonjol memanjang ke arah belakang yang terletak di belakang anus dengan warna kemerahan; Gerakannya lincah, tulang kepala pendek dan agak gepeng(depress); Perutnya lebih langsing dan kenyal bila dibanding induk ikan lele betina; Bila bagian perut di stripping secara manual dari perut ke arah ekor akan mengeluarkan cairan putih kental (spermatozoa-mani); Kulit lebih halus dibanding induk ikan lele betina. Sedangkan Ciri-ciri induk lele betina antara lain, Kepalanya lebih besar dibanding induk lele jantan; Warna kulit dada agak terang; Urogenital papilla (kelamin) berbentuk oval (bulat daun), berwarna kemerahan, lubangnya agak lebar dan terletak di belakang anus; Gerakannya lambat, tulang kepala pendek dan agak cembung; Perutnya lebih gembung dan lunak; Bila bagian perut di stripping secara manual dari bagian perut ke arah ekor akan mengeluarkan cairan kekuning-kuningan (</a:t>
            </a:r>
            <a:r>
              <a:rPr kumimoji="0" lang="id-ID"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ovum</a:t>
            </a: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/telur).</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357158" y="285728"/>
            <a:ext cx="8358246" cy="6232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Ikan lele (</a:t>
            </a:r>
            <a:r>
              <a:rPr kumimoji="0" lang="id-ID" sz="19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Clarias batrachus</a:t>
            </a: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pertama kali matang kelamin pada umur satu tahun dengan ukuran panjang tubuh sekitar 20 cm dan ukuran berat tubuh 100 sampai 200 gram. Ciri induk ikan betina yang telah matang gonad dapat dilihat dari bentuk perut yang membesar sangat lembut, dapat juga dengan mengurut perut ikan tersebut. Bila telur yang keluar secara pengurutan berbentuk bulat utuh, berwarna agak kecoklatan atau hijau kekuningan maka induk dalam kondisi siap pijah. Pada gonad ikan jantan dapat dilihat dari papilla genitalnya yang terletak dibelakang dan mendekati sirip anus, berwarna merah, meruncing dan menyebar kearah pangkalan, makan ikan tersebut telah matang kelamin.</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Fekunditas adalah semua telur-telur yang kan dikeluarkan pada waktu pemijahan. Fekunditas ikan lele sangat tergantung pada suplai makanan, terutama untuk mempertahankan musim pemijahan dan ukuran tubuh ikan betina. Selain itu, ikan-ikan yang hidup di sungai mempunyai hubungan dengan tinggi air, semakin tinggi permukaan air maka fekunditasnya ikut tinggi pula.</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d-ID" sz="1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Pemijahan merupakan bagian dari reproduksi ikan yang menjadi mata rantai daur hidup kelangsungan hidup spesies. Ciri-ciri induk lele siap memijah adalah calon induk terlihat mulai berpasang-pasangan, kejar-kejaran antara yang jantan dan yang betina. Ikan lele yang hidup di alam memijah pada musim penghujan dari bulan Mei sampai Oktober.</a:t>
            </a:r>
            <a:endParaRPr kumimoji="0" lang="id-ID" sz="1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85720" y="285728"/>
            <a:ext cx="857256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Daur hidup ikan mulai dari awal fertilisasi hingga terdeferensiasi untuk menjadi ikan muda. Perkembangan sel telur (oosit) diawali dari germ cell yang terdapat dalam lamela dan membentuk oogonia. Oogonia yang tersebar dalam ovarium menjalankan suksesi pembelahan mitosis dan ditahan pada “diploten” dari profase meiosis pertama. Pada stadia ini oogonia dinyatakan sebagai oosit primer. Oosit primer kemudian menjalankan masa tumbuh yang meliputi dua fase. Pertama adalah fase previtelogenesis, ketika ukuran oosit membesar akibat pertambahan volume sitoplasma (</a:t>
            </a:r>
            <a:r>
              <a:rPr kumimoji="0" lang="id-ID"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endogenous vitelogenesis</a:t>
            </a:r>
            <a:r>
              <a:rPr kumimoji="0" lang="id-ID"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namun belum terjadi akumulasi kuning telur. Kedua adalah fase vitelogenesis, ketika terjadi akumulasi material kuning telur yang disintesis oleh hati, kemudian dibebaskan ke darah dan dibawa ke dalam oosit secara mikropinositosis.</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3600" b="1" dirty="0" smtClean="0">
                <a:latin typeface="Arial" pitchFamily="34" charset="0"/>
                <a:cs typeface="Arial" pitchFamily="34" charset="0"/>
              </a:rPr>
              <a:t>LELE DUMBO SEBAGAI PILIHAN</a:t>
            </a:r>
            <a:endParaRPr lang="id-ID" sz="3600" b="1" dirty="0">
              <a:latin typeface="Arial" pitchFamily="34" charset="0"/>
              <a:cs typeface="Arial" pitchFamily="34" charset="0"/>
            </a:endParaRPr>
          </a:p>
        </p:txBody>
      </p:sp>
      <p:sp>
        <p:nvSpPr>
          <p:cNvPr id="3" name="Rectangle 2"/>
          <p:cNvSpPr/>
          <p:nvPr/>
        </p:nvSpPr>
        <p:spPr>
          <a:xfrm>
            <a:off x="642910" y="1285860"/>
            <a:ext cx="7786742" cy="1938992"/>
          </a:xfrm>
          <a:prstGeom prst="rect">
            <a:avLst/>
          </a:prstGeom>
        </p:spPr>
        <p:txBody>
          <a:bodyPr wrap="square">
            <a:spAutoFit/>
          </a:bodyPr>
          <a:lstStyle/>
          <a:p>
            <a:r>
              <a:rPr lang="id-ID" sz="2000" dirty="0" smtClean="0">
                <a:latin typeface="Arial" pitchFamily="34" charset="0"/>
                <a:cs typeface="Arial" pitchFamily="34" charset="0"/>
              </a:rPr>
              <a:t>Budi Daya Ikan Lele dumbo relatif lebih mudah dan sederhana jika dibandingkan dengan budi daya guramih. Pada dasarnya metode Budidaya ini adalah solusi untuk beberapa kondisi antara lain lahan yang sempit,  modal yang tidak terlalu besar dan solusi untuk daerah yang minim air. Lele Dumbo merupakan ikan yang memiliki beberapa keistimewaan dan banyak diminati orang.</a:t>
            </a:r>
            <a:endParaRPr lang="id-ID" sz="2000" dirty="0">
              <a:latin typeface="Arial" pitchFamily="34" charset="0"/>
              <a:cs typeface="Arial" pitchFamily="34" charset="0"/>
            </a:endParaRPr>
          </a:p>
        </p:txBody>
      </p:sp>
      <p:sp>
        <p:nvSpPr>
          <p:cNvPr id="4" name="Rectangle 3"/>
          <p:cNvSpPr/>
          <p:nvPr/>
        </p:nvSpPr>
        <p:spPr>
          <a:xfrm>
            <a:off x="642910" y="3330735"/>
            <a:ext cx="8001056" cy="3170099"/>
          </a:xfrm>
          <a:prstGeom prst="rect">
            <a:avLst/>
          </a:prstGeom>
        </p:spPr>
        <p:txBody>
          <a:bodyPr wrap="square">
            <a:spAutoFit/>
          </a:bodyPr>
          <a:lstStyle/>
          <a:p>
            <a:r>
              <a:rPr lang="id-ID" sz="2000" dirty="0" smtClean="0">
                <a:latin typeface="Arial" pitchFamily="34" charset="0"/>
                <a:cs typeface="Arial" pitchFamily="34" charset="0"/>
              </a:rPr>
              <a:t>Lele dumbo lebih mudah dipelihara dan cepat dalam pertumbuhannya. Dengan kondisi air yang “buruk” Lele dumbo bisa bertahan hidup dan berkembang dengan baik, dengan demikian solusi pemeliharaan lele dumbo dengan terpal menjadi alternatif yang perlu dicoba. Budidaya Ikan Lele dumbo dengan Kolam terpal mendatangkan peluang usaha yang cukup menjanjikan dan tidak memerlukan modal usaha yang besar. Analisis budidaya Lele Dumbo dapa dilakukan dalam berbagai model untuk konsumsi dan pembibitan.</a:t>
            </a:r>
            <a:br>
              <a:rPr lang="id-ID" sz="2000" dirty="0" smtClean="0">
                <a:latin typeface="Arial" pitchFamily="34" charset="0"/>
                <a:cs typeface="Arial" pitchFamily="34" charset="0"/>
              </a:rPr>
            </a:br>
            <a:endParaRPr lang="id-ID"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ORGAN UTAMA LELE</a:t>
            </a:r>
            <a:endParaRPr lang="id-ID" b="1" dirty="0"/>
          </a:p>
        </p:txBody>
      </p:sp>
      <p:pic>
        <p:nvPicPr>
          <p:cNvPr id="3" name="Picture 2" descr="http://3.bp.blogspot.com/-zONxZ0CF_xs/UB9KmGzAxeI/AAAAAAAAANw/MDQAz6dW_tg/s1600/detail+lele.gif"/>
          <p:cNvPicPr>
            <a:picLocks noChangeAspect="1" noChangeArrowheads="1"/>
          </p:cNvPicPr>
          <p:nvPr/>
        </p:nvPicPr>
        <p:blipFill>
          <a:blip r:embed="rId3"/>
          <a:srcRect/>
          <a:stretch>
            <a:fillRect/>
          </a:stretch>
        </p:blipFill>
        <p:spPr bwMode="auto">
          <a:xfrm>
            <a:off x="2928926" y="1643050"/>
            <a:ext cx="3571900" cy="435771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pPr lvl="0"/>
            <a:r>
              <a:rPr lang="id-ID" sz="3600" b="1" dirty="0" smtClean="0">
                <a:solidFill>
                  <a:srgbClr val="000000"/>
                </a:solidFill>
                <a:latin typeface="Arial" pitchFamily="34" charset="0"/>
                <a:ea typeface="Times New Roman" pitchFamily="18" charset="0"/>
                <a:cs typeface="Arial" pitchFamily="34" charset="0"/>
              </a:rPr>
              <a:t>Nama-nama Ikan Lele</a:t>
            </a:r>
            <a:endParaRPr lang="id-ID" sz="3600" b="1" dirty="0">
              <a:latin typeface="Arial" pitchFamily="34" charset="0"/>
              <a:cs typeface="Arial" pitchFamily="34" charset="0"/>
            </a:endParaRPr>
          </a:p>
        </p:txBody>
      </p:sp>
      <p:sp>
        <p:nvSpPr>
          <p:cNvPr id="1026" name="Rectangle 2"/>
          <p:cNvSpPr>
            <a:spLocks noChangeArrowheads="1"/>
          </p:cNvSpPr>
          <p:nvPr/>
        </p:nvSpPr>
        <p:spPr bwMode="auto">
          <a:xfrm>
            <a:off x="357158" y="1071546"/>
            <a:ext cx="835824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d-ID"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Lele, secara ilmiah, terdiri dari banyak spesies. Tidak mengherankan pula apabila Lele di Indonesia mempunyai banyak nama daerah. Antara lain (jika ada yang terlewat, silahkan sobat ikut </a:t>
            </a:r>
            <a:r>
              <a:rPr kumimoji="0" lang="id-ID" b="0" i="0" u="none" strike="noStrike" cap="none" normalizeH="0" baseline="0" smtClean="0">
                <a:ln>
                  <a:noFill/>
                </a:ln>
                <a:solidFill>
                  <a:srgbClr val="333333"/>
                </a:solidFill>
                <a:effectLst/>
                <a:latin typeface="Arial" pitchFamily="34" charset="0"/>
                <a:ea typeface="Times New Roman" pitchFamily="18" charset="0"/>
                <a:cs typeface="Arial" pitchFamily="34" charset="0"/>
              </a:rPr>
              <a:t>menambahkan</a:t>
            </a:r>
            <a:r>
              <a:rPr kumimoji="0" lang="id-ID" b="0" i="0" u="none" strike="noStrike" cap="none" normalizeH="0" baseline="0" smtClean="0">
                <a:ln>
                  <a:noFill/>
                </a:ln>
                <a:solidFill>
                  <a:srgbClr val="333333"/>
                </a:solidFill>
                <a:effectLst/>
                <a:latin typeface="Arial" pitchFamily="34" charset="0"/>
                <a:ea typeface="Times New Roman" pitchFamily="18" charset="0"/>
                <a:cs typeface="Arial" pitchFamily="34" charset="0"/>
              </a:rPr>
              <a:t>) :</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Ikan Kalang (Sumatra Barat)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Ikan Maut (Gayo dan Aceh)</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Ikan Kalang Putih (Padang)</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Ikan Duri (Sumatera Selatan)</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Ikan Sibakut (Karo)</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Ikan Pintet, ikan Kaleh (Kalimantan Selatan)</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Ikan Penang (Kalimantan Timur)</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Ikan Keling (Makassar)</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Ikan Cepi (Sulawesi Selatan)</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Ikan Lele, Wais, dan Lindi (Jawa Tengah)</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id-ID"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Ikan Wiru (Jawa Barat)</a:t>
            </a:r>
            <a:endParaRPr kumimoji="0" lang="id-ID"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id-ID"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Sedang di negara lain dikenal dengan nama Keli (Malaysia) Mali (Afrika), Plamond (Thailand), Gura Magura (Srilangka), Ca Tre Trang (Jepang). Dalam bahasa Inggris disebut pula Catfish, Siluroid, Mudfish dan Walking Catfish. Nama ilmiahnya, Clarias, berasal dari bahasa Yunani “chlaros”, yang berarti ‘lincah’, ‘kuat’, merujuk pada kemampuannya untuk tetap hidup dan bergerak di luar air.</a:t>
            </a:r>
            <a:endParaRPr kumimoji="0" lang="id-ID"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642910" y="5715016"/>
            <a:ext cx="8215370" cy="830997"/>
          </a:xfrm>
          <a:prstGeom prst="rect">
            <a:avLst/>
          </a:prstGeom>
        </p:spPr>
        <p:txBody>
          <a:bodyPr wrap="square">
            <a:spAutoFit/>
          </a:bodyPr>
          <a:lstStyle/>
          <a:p>
            <a:r>
              <a:rPr lang="id-ID" sz="1600" dirty="0" smtClean="0">
                <a:effectLst>
                  <a:outerShdw blurRad="38100" dist="38100" dir="2700000" algn="tl">
                    <a:srgbClr val="000000">
                      <a:alpha val="43137"/>
                    </a:srgbClr>
                  </a:outerShdw>
                </a:effectLst>
                <a:latin typeface="Cambria" pitchFamily="18" charset="0"/>
              </a:rPr>
              <a:t>Jenis jantan dan betina Lele Dumbo dapat dengan mudah dikenali sebagai laki-laki memiliki papila seksual berbeda yang terletak tepat di belakang anus. Papila ini seksual absen di betina </a:t>
            </a:r>
            <a:endParaRPr lang="id-ID" sz="1600" dirty="0">
              <a:effectLst>
                <a:outerShdw blurRad="38100" dist="38100" dir="2700000" algn="tl">
                  <a:srgbClr val="000000">
                    <a:alpha val="43137"/>
                  </a:srgbClr>
                </a:outerShdw>
              </a:effectLst>
              <a:latin typeface="Cambria" pitchFamily="18" charset="0"/>
            </a:endParaRPr>
          </a:p>
        </p:txBody>
      </p:sp>
      <p:pic>
        <p:nvPicPr>
          <p:cNvPr id="22530" name="Picture 2" descr="http://1.bp.blogspot.com/--VzKJZ6KYxg/UB9LBARtDjI/AAAAAAAAAN4/9io7-stw_vc/s640/Grafic+lele+2.gif"/>
          <p:cNvPicPr>
            <a:picLocks noChangeAspect="1" noChangeArrowheads="1"/>
          </p:cNvPicPr>
          <p:nvPr/>
        </p:nvPicPr>
        <p:blipFill>
          <a:blip r:embed="rId2"/>
          <a:srcRect/>
          <a:stretch>
            <a:fillRect/>
          </a:stretch>
        </p:blipFill>
        <p:spPr bwMode="auto">
          <a:xfrm>
            <a:off x="3214678" y="1071546"/>
            <a:ext cx="3333750" cy="4472008"/>
          </a:xfrm>
          <a:prstGeom prst="rect">
            <a:avLst/>
          </a:prstGeom>
          <a:noFill/>
        </p:spPr>
      </p:pic>
      <p:sp>
        <p:nvSpPr>
          <p:cNvPr id="5" name="Title 1"/>
          <p:cNvSpPr txBox="1">
            <a:spLocks/>
          </p:cNvSpPr>
          <p:nvPr/>
        </p:nvSpPr>
        <p:spPr>
          <a:xfrm>
            <a:off x="1357290" y="214290"/>
            <a:ext cx="7143800" cy="928693"/>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1" i="0" u="none" strike="noStrike" kern="1200" cap="none" spc="0" normalizeH="0" baseline="0" noProof="0" dirty="0" smtClean="0">
                <a:ln w="11430"/>
                <a:solidFill>
                  <a:srgbClr val="FFFF00"/>
                </a:solidFill>
                <a:effectLst>
                  <a:outerShdw blurRad="50800" dist="38100" dir="5400000" algn="t" rotWithShape="0">
                    <a:prstClr val="black">
                      <a:alpha val="40000"/>
                    </a:prstClr>
                  </a:outerShdw>
                  <a:reflection blurRad="6350" stA="50000" endA="300" endPos="50000" dist="29997" dir="5400000" sy="-100000" algn="bl" rotWithShape="0"/>
                </a:effectLst>
                <a:uLnTx/>
                <a:uFillTx/>
                <a:latin typeface="+mj-lt"/>
                <a:ea typeface="+mj-ea"/>
                <a:cs typeface="+mj-cs"/>
              </a:rPr>
              <a:t>KARAKTERISTIK SEKSUAL </a:t>
            </a:r>
            <a:r>
              <a:rPr kumimoji="0" lang="id-ID" sz="3200" b="1" i="0" u="none" strike="noStrike" kern="1200" cap="none" spc="0" normalizeH="0" noProof="0" dirty="0" smtClean="0">
                <a:ln w="11430"/>
                <a:solidFill>
                  <a:srgbClr val="FFFF00"/>
                </a:solidFill>
                <a:effectLst>
                  <a:outerShdw blurRad="50800" dist="38100" dir="5400000" algn="t" rotWithShape="0">
                    <a:prstClr val="black">
                      <a:alpha val="40000"/>
                    </a:prstClr>
                  </a:outerShdw>
                  <a:reflection blurRad="6350" stA="50000" endA="300" endPos="50000" dist="29997" dir="5400000" sy="-100000" algn="bl" rotWithShape="0"/>
                </a:effectLst>
                <a:uLnTx/>
                <a:uFillTx/>
                <a:latin typeface="+mj-lt"/>
                <a:ea typeface="+mj-ea"/>
                <a:cs typeface="+mj-cs"/>
              </a:rPr>
              <a:t>LELE DUMBO</a:t>
            </a:r>
            <a:endParaRPr kumimoji="0" lang="id-ID" sz="3200" b="1" i="0" u="none" strike="noStrike" kern="1200" cap="none" spc="0" normalizeH="0" baseline="0" noProof="0" dirty="0">
              <a:ln w="11430"/>
              <a:solidFill>
                <a:srgbClr val="FFFF00"/>
              </a:solidFill>
              <a:effectLst>
                <a:outerShdw blurRad="50800" dist="38100" dir="5400000" algn="t" rotWithShape="0">
                  <a:prstClr val="black">
                    <a:alpha val="40000"/>
                  </a:prstClr>
                </a:outerShdw>
                <a:reflection blurRad="6350" stA="50000" endA="300" endPos="50000" dist="29997" dir="5400000" sy="-100000" algn="bl" rotWithShape="0"/>
              </a:effectLst>
              <a:uLnTx/>
              <a:uFillTx/>
              <a:latin typeface="+mj-lt"/>
              <a:ea typeface="+mj-ea"/>
              <a:cs typeface="+mj-cs"/>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22530"/>
                                        </p:tgtEl>
                                        <p:attrNameLst>
                                          <p:attrName>style.visibility</p:attrName>
                                        </p:attrNameLst>
                                      </p:cBhvr>
                                      <p:to>
                                        <p:strVal val="visible"/>
                                      </p:to>
                                    </p:set>
                                    <p:anim calcmode="lin" valueType="num">
                                      <p:cBhvr>
                                        <p:cTn id="17" dur="1000" fill="hold"/>
                                        <p:tgtEl>
                                          <p:spTgt spid="22530"/>
                                        </p:tgtEl>
                                        <p:attrNameLst>
                                          <p:attrName>ppt_w</p:attrName>
                                        </p:attrNameLst>
                                      </p:cBhvr>
                                      <p:tavLst>
                                        <p:tav tm="0">
                                          <p:val>
                                            <p:fltVal val="0"/>
                                          </p:val>
                                        </p:tav>
                                        <p:tav tm="100000">
                                          <p:val>
                                            <p:strVal val="#ppt_w"/>
                                          </p:val>
                                        </p:tav>
                                      </p:tavLst>
                                    </p:anim>
                                    <p:anim calcmode="lin" valueType="num">
                                      <p:cBhvr>
                                        <p:cTn id="18" dur="1000" fill="hold"/>
                                        <p:tgtEl>
                                          <p:spTgt spid="22530"/>
                                        </p:tgtEl>
                                        <p:attrNameLst>
                                          <p:attrName>ppt_h</p:attrName>
                                        </p:attrNameLst>
                                      </p:cBhvr>
                                      <p:tavLst>
                                        <p:tav tm="0">
                                          <p:val>
                                            <p:fltVal val="0"/>
                                          </p:val>
                                        </p:tav>
                                        <p:tav tm="100000">
                                          <p:val>
                                            <p:strVal val="#ppt_h"/>
                                          </p:val>
                                        </p:tav>
                                      </p:tavLst>
                                    </p:anim>
                                    <p:animEffect transition="in" filter="fade">
                                      <p:cBhvr>
                                        <p:cTn id="19" dur="1000"/>
                                        <p:tgtEl>
                                          <p:spTgt spid="22530"/>
                                        </p:tgtEl>
                                      </p:cBhvr>
                                    </p:animEffect>
                                  </p:childTnLst>
                                </p:cTn>
                              </p:par>
                            </p:childTnLst>
                          </p:cTn>
                        </p:par>
                        <p:par>
                          <p:cTn id="20" fill="hold">
                            <p:stCondLst>
                              <p:cond delay="3000"/>
                            </p:stCondLst>
                            <p:childTnLst>
                              <p:par>
                                <p:cTn id="21" presetID="55"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strVal val="#ppt_w*0.70"/>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6628" name="Picture 4" descr="http://1.bp.blogspot.com/-X0B1T5BIsMw/T7YYP2lUViI/AAAAAAAAAMg/DsJEjNWK2Ks/s1600/2.png"/>
          <p:cNvPicPr>
            <a:picLocks noChangeAspect="1" noChangeArrowheads="1"/>
          </p:cNvPicPr>
          <p:nvPr/>
        </p:nvPicPr>
        <p:blipFill>
          <a:blip r:embed="rId2"/>
          <a:srcRect/>
          <a:stretch>
            <a:fillRect/>
          </a:stretch>
        </p:blipFill>
        <p:spPr bwMode="auto">
          <a:xfrm>
            <a:off x="214282" y="357166"/>
            <a:ext cx="5500725" cy="4714908"/>
          </a:xfrm>
          <a:prstGeom prst="rect">
            <a:avLst/>
          </a:prstGeom>
          <a:noFill/>
        </p:spPr>
      </p:pic>
      <p:pic>
        <p:nvPicPr>
          <p:cNvPr id="4" name="Picture 2" descr="D:\ABY FILE\NASKURU\Order\jeniskelaminlele (1).jpg"/>
          <p:cNvPicPr>
            <a:picLocks noChangeAspect="1" noChangeArrowheads="1"/>
          </p:cNvPicPr>
          <p:nvPr/>
        </p:nvPicPr>
        <p:blipFill>
          <a:blip r:embed="rId3"/>
          <a:srcRect/>
          <a:stretch>
            <a:fillRect/>
          </a:stretch>
        </p:blipFill>
        <p:spPr bwMode="auto">
          <a:xfrm rot="5400000">
            <a:off x="5286380" y="1071546"/>
            <a:ext cx="3429024" cy="2571768"/>
          </a:xfrm>
          <a:prstGeom prst="rect">
            <a:avLst/>
          </a:prstGeom>
          <a:noFill/>
        </p:spPr>
      </p:pic>
      <p:sp>
        <p:nvSpPr>
          <p:cNvPr id="5" name="Striped Right Arrow 4"/>
          <p:cNvSpPr/>
          <p:nvPr/>
        </p:nvSpPr>
        <p:spPr>
          <a:xfrm>
            <a:off x="4714876" y="1643050"/>
            <a:ext cx="785818" cy="642942"/>
          </a:xfrm>
          <a:prstGeom prst="stripedRightArrow">
            <a:avLst/>
          </a:prstGeom>
          <a:effectLst>
            <a:outerShdw blurRad="63500" sx="102000" sy="102000" algn="c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p>
        </p:txBody>
      </p:sp>
      <p:grpSp>
        <p:nvGrpSpPr>
          <p:cNvPr id="8" name="Group 7"/>
          <p:cNvGrpSpPr/>
          <p:nvPr/>
        </p:nvGrpSpPr>
        <p:grpSpPr>
          <a:xfrm>
            <a:off x="6215074" y="2357430"/>
            <a:ext cx="1214446" cy="428628"/>
            <a:chOff x="6215074" y="2357430"/>
            <a:chExt cx="1214446" cy="428628"/>
          </a:xfrm>
        </p:grpSpPr>
        <p:sp>
          <p:nvSpPr>
            <p:cNvPr id="6" name="Oval 5"/>
            <p:cNvSpPr/>
            <p:nvPr/>
          </p:nvSpPr>
          <p:spPr>
            <a:xfrm>
              <a:off x="6929454" y="2357430"/>
              <a:ext cx="500066" cy="428628"/>
            </a:xfrm>
            <a:prstGeom prst="ellipse">
              <a:avLst/>
            </a:prstGeom>
            <a:noFill/>
            <a:ln>
              <a:solidFill>
                <a:srgbClr val="FFFF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7" name="Oval 6"/>
            <p:cNvSpPr/>
            <p:nvPr/>
          </p:nvSpPr>
          <p:spPr>
            <a:xfrm>
              <a:off x="6215074" y="2357430"/>
              <a:ext cx="500066" cy="428628"/>
            </a:xfrm>
            <a:prstGeom prst="ellipse">
              <a:avLst/>
            </a:prstGeom>
            <a:noFill/>
            <a:ln>
              <a:solidFill>
                <a:srgbClr val="FFFF00"/>
              </a:solidFill>
            </a:ln>
            <a:effectLst>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2000" fill="hold"/>
                                        <p:tgtEl>
                                          <p:spTgt spid="26628"/>
                                        </p:tgtEl>
                                        <p:attrNameLst>
                                          <p:attrName>ppt_w</p:attrName>
                                        </p:attrNameLst>
                                      </p:cBhvr>
                                      <p:tavLst>
                                        <p:tav tm="0">
                                          <p:val>
                                            <p:fltVal val="0"/>
                                          </p:val>
                                        </p:tav>
                                        <p:tav tm="100000">
                                          <p:val>
                                            <p:strVal val="#ppt_w"/>
                                          </p:val>
                                        </p:tav>
                                      </p:tavLst>
                                    </p:anim>
                                    <p:anim calcmode="lin" valueType="num">
                                      <p:cBhvr>
                                        <p:cTn id="8" dur="2000" fill="hold"/>
                                        <p:tgtEl>
                                          <p:spTgt spid="26628"/>
                                        </p:tgtEl>
                                        <p:attrNameLst>
                                          <p:attrName>ppt_h</p:attrName>
                                        </p:attrNameLst>
                                      </p:cBhvr>
                                      <p:tavLst>
                                        <p:tav tm="0">
                                          <p:val>
                                            <p:fltVal val="0"/>
                                          </p:val>
                                        </p:tav>
                                        <p:tav tm="100000">
                                          <p:val>
                                            <p:strVal val="#ppt_h"/>
                                          </p:val>
                                        </p:tav>
                                      </p:tavLst>
                                    </p:anim>
                                    <p:animEffect transition="in" filter="fade">
                                      <p:cBhvr>
                                        <p:cTn id="9" dur="2000"/>
                                        <p:tgtEl>
                                          <p:spTgt spid="26628"/>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par>
                          <p:cTn id="14" fill="hold">
                            <p:stCondLst>
                              <p:cond delay="4000"/>
                            </p:stCondLst>
                            <p:childTnLst>
                              <p:par>
                                <p:cTn id="15" presetID="53"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ppt_w</p:attrName>
                                        </p:attrNameLst>
                                      </p:cBhvr>
                                      <p:tavLst>
                                        <p:tav tm="0">
                                          <p:val>
                                            <p:fltVal val="0"/>
                                          </p:val>
                                        </p:tav>
                                        <p:tav tm="100000">
                                          <p:val>
                                            <p:strVal val="#ppt_w"/>
                                          </p:val>
                                        </p:tav>
                                      </p:tavLst>
                                    </p:anim>
                                    <p:anim calcmode="lin" valueType="num">
                                      <p:cBhvr>
                                        <p:cTn id="18" dur="2000" fill="hold"/>
                                        <p:tgtEl>
                                          <p:spTgt spid="4"/>
                                        </p:tgtEl>
                                        <p:attrNameLst>
                                          <p:attrName>ppt_h</p:attrName>
                                        </p:attrNameLst>
                                      </p:cBhvr>
                                      <p:tavLst>
                                        <p:tav tm="0">
                                          <p:val>
                                            <p:fltVal val="0"/>
                                          </p:val>
                                        </p:tav>
                                        <p:tav tm="100000">
                                          <p:val>
                                            <p:strVal val="#ppt_h"/>
                                          </p:val>
                                        </p:tav>
                                      </p:tavLst>
                                    </p:anim>
                                    <p:animEffect transition="in" filter="fade">
                                      <p:cBhvr>
                                        <p:cTn id="19" dur="2000"/>
                                        <p:tgtEl>
                                          <p:spTgt spid="4"/>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6500"/>
                            </p:stCondLst>
                            <p:childTnLst>
                              <p:par>
                                <p:cTn id="25" presetID="26" presetClass="emph" presetSubtype="0" repeatCount="indefinite" fill="hold" nodeType="afterEffect">
                                  <p:stCondLst>
                                    <p:cond delay="0"/>
                                  </p:stCondLst>
                                  <p:childTnLst>
                                    <p:animEffect transition="out" filter="fade">
                                      <p:cBhvr>
                                        <p:cTn id="26" dur="1000" tmFilter="0, 0; .2, .5; .8, .5; 1, 0"/>
                                        <p:tgtEl>
                                          <p:spTgt spid="8"/>
                                        </p:tgtEl>
                                      </p:cBhvr>
                                    </p:animEffect>
                                    <p:animScale>
                                      <p:cBhvr>
                                        <p:cTn id="27"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285852" y="1357298"/>
            <a:ext cx="7143800" cy="928693"/>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5400" b="1" dirty="0" smtClean="0">
                <a:ln w="11430"/>
                <a:solidFill>
                  <a:srgbClr val="FFFF00"/>
                </a:solidFill>
                <a:effectLst>
                  <a:outerShdw blurRad="50800" dist="38100" dir="5400000" algn="t" rotWithShape="0">
                    <a:prstClr val="black">
                      <a:alpha val="40000"/>
                    </a:prstClr>
                  </a:outerShdw>
                  <a:reflection blurRad="6350" stA="50000" endA="300" endPos="50000" dist="29997" dir="5400000" sy="-100000" algn="bl" rotWithShape="0"/>
                </a:effectLst>
                <a:latin typeface="+mj-lt"/>
                <a:ea typeface="+mj-ea"/>
                <a:cs typeface="+mj-cs"/>
              </a:rPr>
              <a:t>TEKNIK BUDIDAYA LELE CEPAT PANEN</a:t>
            </a:r>
            <a:endParaRPr kumimoji="0" lang="id-ID" sz="5400" b="1" i="0" u="none" strike="noStrike" kern="1200" cap="none" spc="0" normalizeH="0" baseline="0" noProof="0" dirty="0">
              <a:ln w="11430"/>
              <a:solidFill>
                <a:srgbClr val="FFFF00"/>
              </a:solidFill>
              <a:effectLst>
                <a:outerShdw blurRad="50800" dist="38100" dir="5400000" algn="t" rotWithShape="0">
                  <a:prstClr val="black">
                    <a:alpha val="40000"/>
                  </a:prstClr>
                </a:outerShdw>
                <a:reflection blurRad="6350" stA="50000" endA="300" endPos="50000" dist="29997" dir="5400000" sy="-100000" algn="bl" rotWithShape="0"/>
              </a:effectLst>
              <a:uLnTx/>
              <a:uFillTx/>
              <a:latin typeface="+mj-lt"/>
              <a:ea typeface="+mj-ea"/>
              <a:cs typeface="+mj-cs"/>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357290" y="214290"/>
            <a:ext cx="5757874" cy="796908"/>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Bahan dan Peralatan </a:t>
            </a:r>
            <a:endParaRPr kumimoji="0" lang="id-ID" sz="4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sp>
        <p:nvSpPr>
          <p:cNvPr id="4" name="TextBox 3"/>
          <p:cNvSpPr txBox="1"/>
          <p:nvPr/>
        </p:nvSpPr>
        <p:spPr>
          <a:xfrm>
            <a:off x="214282" y="1142984"/>
            <a:ext cx="200026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id-ID"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Bahan </a:t>
            </a:r>
            <a:endParaRPr lang="id-ID"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Box 4"/>
          <p:cNvSpPr txBox="1"/>
          <p:nvPr/>
        </p:nvSpPr>
        <p:spPr>
          <a:xfrm>
            <a:off x="285720" y="1643050"/>
            <a:ext cx="4357718" cy="923330"/>
          </a:xfrm>
          <a:prstGeom prst="rect">
            <a:avLst/>
          </a:prstGeom>
          <a:noFill/>
        </p:spPr>
        <p:txBody>
          <a:bodyPr wrap="square" rtlCol="0">
            <a:spAutoFit/>
          </a:bodyPr>
          <a:lstStyle/>
          <a:p>
            <a:pPr marL="342900" indent="-342900">
              <a:buAutoNum type="arabicPeriod"/>
            </a:pPr>
            <a:r>
              <a:rPr lang="id-ID" dirty="0" smtClean="0">
                <a:effectLst>
                  <a:outerShdw blurRad="38100" dist="38100" dir="2700000" algn="tl">
                    <a:srgbClr val="000000">
                      <a:alpha val="43137"/>
                    </a:srgbClr>
                  </a:outerShdw>
                </a:effectLst>
                <a:latin typeface="Cambria" pitchFamily="18" charset="0"/>
              </a:rPr>
              <a:t>Kotoran Sapi</a:t>
            </a:r>
          </a:p>
          <a:p>
            <a:pPr marL="342900" indent="-342900">
              <a:buAutoNum type="arabicPeriod"/>
            </a:pPr>
            <a:r>
              <a:rPr lang="id-ID" dirty="0" smtClean="0">
                <a:effectLst>
                  <a:outerShdw blurRad="38100" dist="38100" dir="2700000" algn="tl">
                    <a:srgbClr val="000000">
                      <a:alpha val="43137"/>
                    </a:srgbClr>
                  </a:outerShdw>
                </a:effectLst>
                <a:latin typeface="Cambria" pitchFamily="18" charset="0"/>
              </a:rPr>
              <a:t>Naskuru</a:t>
            </a:r>
          </a:p>
          <a:p>
            <a:pPr marL="342900" indent="-342900">
              <a:buAutoNum type="arabicPeriod"/>
            </a:pPr>
            <a:r>
              <a:rPr lang="id-ID" dirty="0" smtClean="0">
                <a:effectLst>
                  <a:outerShdw blurRad="38100" dist="38100" dir="2700000" algn="tl">
                    <a:srgbClr val="000000">
                      <a:alpha val="43137"/>
                    </a:srgbClr>
                  </a:outerShdw>
                </a:effectLst>
                <a:latin typeface="Cambria" pitchFamily="18" charset="0"/>
              </a:rPr>
              <a:t>Benih ikan lele berukuran ± 5 - 7 cm</a:t>
            </a:r>
          </a:p>
        </p:txBody>
      </p:sp>
      <p:sp>
        <p:nvSpPr>
          <p:cNvPr id="6" name="TextBox 5"/>
          <p:cNvSpPr txBox="1"/>
          <p:nvPr/>
        </p:nvSpPr>
        <p:spPr>
          <a:xfrm>
            <a:off x="4286248" y="2857496"/>
            <a:ext cx="2000264"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id-ID"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Peralatan</a:t>
            </a:r>
            <a:endParaRPr lang="id-ID"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TextBox 6"/>
          <p:cNvSpPr txBox="1"/>
          <p:nvPr/>
        </p:nvSpPr>
        <p:spPr>
          <a:xfrm>
            <a:off x="4357686" y="3357562"/>
            <a:ext cx="4357718" cy="2862322"/>
          </a:xfrm>
          <a:prstGeom prst="rect">
            <a:avLst/>
          </a:prstGeom>
          <a:noFill/>
        </p:spPr>
        <p:txBody>
          <a:bodyPr wrap="square" rtlCol="0">
            <a:spAutoFit/>
          </a:bodyPr>
          <a:lstStyle/>
          <a:p>
            <a:pPr marL="342900" indent="-342900">
              <a:buAutoNum type="arabicPeriod"/>
            </a:pPr>
            <a:r>
              <a:rPr lang="id-ID" dirty="0" smtClean="0">
                <a:effectLst>
                  <a:outerShdw blurRad="38100" dist="38100" dir="2700000" algn="tl">
                    <a:srgbClr val="000000">
                      <a:alpha val="43137"/>
                    </a:srgbClr>
                  </a:outerShdw>
                </a:effectLst>
                <a:latin typeface="Cambria" pitchFamily="18" charset="0"/>
              </a:rPr>
              <a:t>Handsprayer</a:t>
            </a:r>
          </a:p>
          <a:p>
            <a:pPr marL="342900" indent="-342900">
              <a:buAutoNum type="arabicPeriod"/>
            </a:pPr>
            <a:r>
              <a:rPr lang="id-ID" dirty="0" smtClean="0">
                <a:effectLst>
                  <a:outerShdw blurRad="38100" dist="38100" dir="2700000" algn="tl">
                    <a:srgbClr val="000000">
                      <a:alpha val="43137"/>
                    </a:srgbClr>
                  </a:outerShdw>
                </a:effectLst>
                <a:latin typeface="Cambria" pitchFamily="18" charset="0"/>
              </a:rPr>
              <a:t>Kertas Lakmus (merah / biru)</a:t>
            </a:r>
          </a:p>
          <a:p>
            <a:pPr marL="342900" indent="-342900">
              <a:buAutoNum type="arabicPeriod"/>
            </a:pPr>
            <a:r>
              <a:rPr lang="id-ID" dirty="0" smtClean="0">
                <a:effectLst>
                  <a:outerShdw blurRad="38100" dist="38100" dir="2700000" algn="tl">
                    <a:srgbClr val="000000">
                      <a:alpha val="43137"/>
                    </a:srgbClr>
                  </a:outerShdw>
                </a:effectLst>
                <a:latin typeface="Cambria" pitchFamily="18" charset="0"/>
              </a:rPr>
              <a:t>Drum plastik 200 ltr sebanyak 10 buah</a:t>
            </a:r>
          </a:p>
          <a:p>
            <a:pPr marL="342900" indent="-342900">
              <a:buAutoNum type="arabicPeriod"/>
            </a:pPr>
            <a:r>
              <a:rPr lang="id-ID" dirty="0" smtClean="0">
                <a:effectLst>
                  <a:outerShdw blurRad="38100" dist="38100" dir="2700000" algn="tl">
                    <a:srgbClr val="000000">
                      <a:alpha val="43137"/>
                    </a:srgbClr>
                  </a:outerShdw>
                </a:effectLst>
                <a:latin typeface="Cambria" pitchFamily="18" charset="0"/>
              </a:rPr>
              <a:t>Sarung tangan</a:t>
            </a:r>
          </a:p>
          <a:p>
            <a:pPr marL="342900" indent="-342900">
              <a:buAutoNum type="arabicPeriod"/>
            </a:pPr>
            <a:r>
              <a:rPr lang="id-ID" dirty="0" smtClean="0">
                <a:effectLst>
                  <a:outerShdw blurRad="38100" dist="38100" dir="2700000" algn="tl">
                    <a:srgbClr val="000000">
                      <a:alpha val="43137"/>
                    </a:srgbClr>
                  </a:outerShdw>
                </a:effectLst>
                <a:latin typeface="Cambria" pitchFamily="18" charset="0"/>
              </a:rPr>
              <a:t>Cetok</a:t>
            </a:r>
          </a:p>
          <a:p>
            <a:pPr marL="342900" indent="-342900">
              <a:buAutoNum type="arabicPeriod"/>
            </a:pPr>
            <a:r>
              <a:rPr lang="id-ID" dirty="0" smtClean="0">
                <a:effectLst>
                  <a:outerShdw blurRad="38100" dist="38100" dir="2700000" algn="tl">
                    <a:srgbClr val="000000">
                      <a:alpha val="43137"/>
                    </a:srgbClr>
                  </a:outerShdw>
                </a:effectLst>
                <a:latin typeface="Cambria" pitchFamily="18" charset="0"/>
              </a:rPr>
              <a:t>Aerator</a:t>
            </a:r>
          </a:p>
          <a:p>
            <a:pPr marL="342900" indent="-342900">
              <a:buAutoNum type="arabicPeriod"/>
            </a:pPr>
            <a:r>
              <a:rPr lang="id-ID" dirty="0" smtClean="0">
                <a:effectLst>
                  <a:outerShdw blurRad="38100" dist="38100" dir="2700000" algn="tl">
                    <a:srgbClr val="000000">
                      <a:alpha val="43137"/>
                    </a:srgbClr>
                  </a:outerShdw>
                </a:effectLst>
                <a:latin typeface="Cambria" pitchFamily="18" charset="0"/>
              </a:rPr>
              <a:t>Ember plastik (tidak warna hitam) 3 buah</a:t>
            </a:r>
          </a:p>
          <a:p>
            <a:pPr marL="342900" indent="-342900">
              <a:buAutoNum type="arabicPeriod"/>
            </a:pPr>
            <a:r>
              <a:rPr lang="id-ID" dirty="0" smtClean="0">
                <a:effectLst>
                  <a:outerShdw blurRad="38100" dist="38100" dir="2700000" algn="tl">
                    <a:srgbClr val="000000">
                      <a:alpha val="43137"/>
                    </a:srgbClr>
                  </a:outerShdw>
                </a:effectLst>
                <a:latin typeface="Cambria" pitchFamily="18" charset="0"/>
              </a:rPr>
              <a:t>Sendok makan</a:t>
            </a:r>
          </a:p>
          <a:p>
            <a:pPr marL="342900" indent="-342900">
              <a:buAutoNum type="arabicPeriod"/>
            </a:pPr>
            <a:r>
              <a:rPr lang="id-ID" dirty="0" smtClean="0">
                <a:effectLst>
                  <a:outerShdw blurRad="38100" dist="38100" dir="2700000" algn="tl">
                    <a:srgbClr val="000000">
                      <a:alpha val="43137"/>
                    </a:srgbClr>
                  </a:outerShdw>
                </a:effectLst>
                <a:latin typeface="Cambria" pitchFamily="18" charset="0"/>
              </a:rPr>
              <a:t>Gayung air</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57290" y="214290"/>
            <a:ext cx="5757874" cy="79690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d-ID"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Cara Budidaya </a:t>
            </a:r>
            <a:endParaRPr lang="id-ID"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7" descr="download (4).jpg"/>
          <p:cNvPicPr>
            <a:picLocks noChangeAspect="1"/>
          </p:cNvPicPr>
          <p:nvPr/>
        </p:nvPicPr>
        <p:blipFill>
          <a:blip r:embed="rId3"/>
          <a:stretch>
            <a:fillRect/>
          </a:stretch>
        </p:blipFill>
        <p:spPr>
          <a:xfrm rot="19298450" flipH="1">
            <a:off x="2280390" y="1292625"/>
            <a:ext cx="552895" cy="864967"/>
          </a:xfrm>
          <a:prstGeom prst="rect">
            <a:avLst/>
          </a:prstGeom>
        </p:spPr>
      </p:pic>
      <p:grpSp>
        <p:nvGrpSpPr>
          <p:cNvPr id="32" name="Group 31"/>
          <p:cNvGrpSpPr/>
          <p:nvPr/>
        </p:nvGrpSpPr>
        <p:grpSpPr>
          <a:xfrm>
            <a:off x="1500166" y="1714489"/>
            <a:ext cx="572298" cy="643736"/>
            <a:chOff x="1500166" y="1714489"/>
            <a:chExt cx="572298" cy="643736"/>
          </a:xfrm>
        </p:grpSpPr>
        <p:cxnSp>
          <p:nvCxnSpPr>
            <p:cNvPr id="10" name="Straight Arrow Connector 9"/>
            <p:cNvCxnSpPr/>
            <p:nvPr/>
          </p:nvCxnSpPr>
          <p:spPr>
            <a:xfrm rot="10800000" flipV="1">
              <a:off x="1500166" y="1714489"/>
              <a:ext cx="571504" cy="285752"/>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1643042" y="1724013"/>
              <a:ext cx="438152" cy="419104"/>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714480" y="1857365"/>
              <a:ext cx="500066" cy="214314"/>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750199" y="2035960"/>
              <a:ext cx="642942" cy="1588"/>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28596" y="2214555"/>
            <a:ext cx="1764208" cy="857256"/>
            <a:chOff x="428596" y="2643182"/>
            <a:chExt cx="1764208" cy="857256"/>
          </a:xfrm>
        </p:grpSpPr>
        <p:sp>
          <p:nvSpPr>
            <p:cNvPr id="4" name="Cloud 3"/>
            <p:cNvSpPr/>
            <p:nvPr/>
          </p:nvSpPr>
          <p:spPr>
            <a:xfrm>
              <a:off x="571472" y="2786058"/>
              <a:ext cx="978390" cy="571504"/>
            </a:xfrm>
            <a:prstGeom prst="cloud">
              <a:avLst/>
            </a:prstGeom>
            <a:solidFill>
              <a:schemeClr val="accent3">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Cloud 4"/>
            <p:cNvSpPr/>
            <p:nvPr/>
          </p:nvSpPr>
          <p:spPr>
            <a:xfrm>
              <a:off x="1093280" y="2857496"/>
              <a:ext cx="978390" cy="571504"/>
            </a:xfrm>
            <a:prstGeom prst="cloud">
              <a:avLst/>
            </a:prstGeom>
            <a:solidFill>
              <a:schemeClr val="accent3">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Cloud 5"/>
            <p:cNvSpPr/>
            <p:nvPr/>
          </p:nvSpPr>
          <p:spPr>
            <a:xfrm>
              <a:off x="767150" y="2643182"/>
              <a:ext cx="978390" cy="571504"/>
            </a:xfrm>
            <a:prstGeom prst="cloud">
              <a:avLst/>
            </a:prstGeom>
            <a:solidFill>
              <a:schemeClr val="accent3">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Cloud 19"/>
            <p:cNvSpPr/>
            <p:nvPr/>
          </p:nvSpPr>
          <p:spPr>
            <a:xfrm>
              <a:off x="428596" y="2928934"/>
              <a:ext cx="978390" cy="571504"/>
            </a:xfrm>
            <a:prstGeom prst="cloud">
              <a:avLst/>
            </a:prstGeom>
            <a:solidFill>
              <a:schemeClr val="accent3">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Cloud 20"/>
            <p:cNvSpPr/>
            <p:nvPr/>
          </p:nvSpPr>
          <p:spPr>
            <a:xfrm>
              <a:off x="1214414" y="2928934"/>
              <a:ext cx="978390" cy="571504"/>
            </a:xfrm>
            <a:prstGeom prst="cloud">
              <a:avLst/>
            </a:prstGeom>
            <a:solidFill>
              <a:schemeClr val="accent3">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2" name="TextBox 21"/>
          <p:cNvSpPr txBox="1"/>
          <p:nvPr/>
        </p:nvSpPr>
        <p:spPr>
          <a:xfrm>
            <a:off x="642910" y="3071811"/>
            <a:ext cx="1571636" cy="369332"/>
          </a:xfrm>
          <a:prstGeom prst="rect">
            <a:avLst/>
          </a:prstGeom>
          <a:noFill/>
        </p:spPr>
        <p:txBody>
          <a:bodyPr wrap="square" rtlCol="0">
            <a:spAutoFit/>
          </a:bodyPr>
          <a:lstStyle/>
          <a:p>
            <a:r>
              <a:rPr lang="id-ID" dirty="0" smtClean="0">
                <a:effectLst>
                  <a:outerShdw blurRad="38100" dist="38100" dir="2700000" algn="tl">
                    <a:srgbClr val="000000">
                      <a:alpha val="43137"/>
                    </a:srgbClr>
                  </a:outerShdw>
                </a:effectLst>
                <a:latin typeface="Cambria" pitchFamily="18" charset="0"/>
              </a:rPr>
              <a:t>Kotoran Sapi</a:t>
            </a:r>
            <a:endParaRPr lang="id-ID" dirty="0">
              <a:effectLst>
                <a:outerShdw blurRad="38100" dist="38100" dir="2700000" algn="tl">
                  <a:srgbClr val="000000">
                    <a:alpha val="43137"/>
                  </a:srgbClr>
                </a:outerShdw>
              </a:effectLst>
              <a:latin typeface="Cambria" pitchFamily="18" charset="0"/>
            </a:endParaRPr>
          </a:p>
        </p:txBody>
      </p:sp>
      <p:sp>
        <p:nvSpPr>
          <p:cNvPr id="23" name="TextBox 22"/>
          <p:cNvSpPr txBox="1"/>
          <p:nvPr/>
        </p:nvSpPr>
        <p:spPr>
          <a:xfrm>
            <a:off x="3571868" y="1142984"/>
            <a:ext cx="2000264"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id-ID"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Tahap Pertama </a:t>
            </a:r>
            <a:endParaRPr lang="id-ID"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4" name="TextBox 23"/>
          <p:cNvSpPr txBox="1"/>
          <p:nvPr/>
        </p:nvSpPr>
        <p:spPr>
          <a:xfrm>
            <a:off x="3500430" y="1714488"/>
            <a:ext cx="4357718" cy="1077218"/>
          </a:xfrm>
          <a:prstGeom prst="rect">
            <a:avLst/>
          </a:prstGeom>
          <a:noFill/>
        </p:spPr>
        <p:txBody>
          <a:bodyPr wrap="square" rtlCol="0">
            <a:spAutoFit/>
          </a:bodyPr>
          <a:lstStyle/>
          <a:p>
            <a:pPr marL="342900" indent="-342900">
              <a:buAutoNum type="arabicPeriod"/>
            </a:pPr>
            <a:r>
              <a:rPr lang="id-ID" sz="1600" dirty="0" smtClean="0">
                <a:effectLst>
                  <a:outerShdw blurRad="38100" dist="38100" dir="2700000" algn="tl">
                    <a:srgbClr val="000000">
                      <a:alpha val="43137"/>
                    </a:srgbClr>
                  </a:outerShdw>
                </a:effectLst>
                <a:latin typeface="Cambria" pitchFamily="18" charset="0"/>
              </a:rPr>
              <a:t>Buat lah kompos dari kotoran sapi dengan proses enzimatis /naskuru kurang lebih 1 minggu</a:t>
            </a:r>
          </a:p>
          <a:p>
            <a:pPr marL="342900" indent="-342900">
              <a:buAutoNum type="arabicPeriod"/>
            </a:pPr>
            <a:r>
              <a:rPr lang="id-ID" sz="1600" dirty="0" smtClean="0">
                <a:effectLst>
                  <a:outerShdw blurRad="38100" dist="38100" dir="2700000" algn="tl">
                    <a:srgbClr val="000000">
                      <a:alpha val="43137"/>
                    </a:srgbClr>
                  </a:outerShdw>
                </a:effectLst>
                <a:latin typeface="Cambria" pitchFamily="18" charset="0"/>
              </a:rPr>
              <a:t>Siapkan benih ikan lele seukuran ± 5 – 7 cm</a:t>
            </a:r>
            <a:endParaRPr lang="id-ID" sz="1600" dirty="0">
              <a:effectLst>
                <a:outerShdw blurRad="38100" dist="38100" dir="2700000" algn="tl">
                  <a:srgbClr val="000000">
                    <a:alpha val="43137"/>
                  </a:srgbClr>
                </a:outerShdw>
              </a:effectLst>
              <a:latin typeface="Cambria" pitchFamily="18" charset="0"/>
            </a:endParaRPr>
          </a:p>
        </p:txBody>
      </p:sp>
      <p:sp>
        <p:nvSpPr>
          <p:cNvPr id="25" name="TextBox 24"/>
          <p:cNvSpPr txBox="1"/>
          <p:nvPr/>
        </p:nvSpPr>
        <p:spPr>
          <a:xfrm>
            <a:off x="3500430" y="3214686"/>
            <a:ext cx="2000264"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id-ID"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Tahap Kedua </a:t>
            </a:r>
            <a:endParaRPr lang="id-ID"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6" name="TextBox 25"/>
          <p:cNvSpPr txBox="1"/>
          <p:nvPr/>
        </p:nvSpPr>
        <p:spPr>
          <a:xfrm>
            <a:off x="3500430" y="3571876"/>
            <a:ext cx="4929222" cy="3046988"/>
          </a:xfrm>
          <a:prstGeom prst="rect">
            <a:avLst/>
          </a:prstGeom>
          <a:noFill/>
        </p:spPr>
        <p:txBody>
          <a:bodyPr wrap="square" rtlCol="0">
            <a:spAutoFit/>
          </a:bodyPr>
          <a:lstStyle/>
          <a:p>
            <a:pPr marL="342900" indent="-342900">
              <a:buAutoNum type="arabicPeriod"/>
            </a:pPr>
            <a:r>
              <a:rPr lang="id-ID" sz="1600" dirty="0" smtClean="0">
                <a:effectLst>
                  <a:outerShdw blurRad="38100" dist="38100" dir="2700000" algn="tl">
                    <a:srgbClr val="000000">
                      <a:alpha val="43137"/>
                    </a:srgbClr>
                  </a:outerShdw>
                </a:effectLst>
                <a:latin typeface="Cambria" pitchFamily="18" charset="0"/>
              </a:rPr>
              <a:t>Masukan kedalam drum kompos yang sudah jadi/matang sebanyak 10% dari ukuran volume air</a:t>
            </a:r>
          </a:p>
          <a:p>
            <a:pPr marL="342900" indent="-342900">
              <a:buAutoNum type="arabicPeriod"/>
            </a:pPr>
            <a:r>
              <a:rPr lang="id-ID" sz="1600" dirty="0" smtClean="0">
                <a:effectLst>
                  <a:outerShdw blurRad="38100" dist="38100" dir="2700000" algn="tl">
                    <a:srgbClr val="000000">
                      <a:alpha val="43137"/>
                    </a:srgbClr>
                  </a:outerShdw>
                </a:effectLst>
                <a:latin typeface="Cambria" pitchFamily="18" charset="0"/>
              </a:rPr>
              <a:t>Uji media air dengan menggunakan kertas lakmus (baik lakmus merah atupun biru), dan pastikan kertas lakmus tidak berubah menjadi merah (jika menunjukan warna merah berarti pH air masih asam)</a:t>
            </a:r>
          </a:p>
          <a:p>
            <a:pPr marL="342900" indent="-342900">
              <a:buAutoNum type="arabicPeriod"/>
            </a:pPr>
            <a:r>
              <a:rPr lang="id-ID" sz="1600" dirty="0" smtClean="0">
                <a:effectLst>
                  <a:outerShdw blurRad="38100" dist="38100" dir="2700000" algn="tl">
                    <a:srgbClr val="000000">
                      <a:alpha val="43137"/>
                    </a:srgbClr>
                  </a:outerShdw>
                </a:effectLst>
                <a:latin typeface="Cambria" pitchFamily="18" charset="0"/>
              </a:rPr>
              <a:t>Isi dengan air ± 150 lt, kemudian masukan benih ikan lele kedalamnya (setiap drum 150 ekor)</a:t>
            </a:r>
          </a:p>
          <a:p>
            <a:pPr marL="342900" indent="-342900">
              <a:buAutoNum type="arabicPeriod"/>
            </a:pPr>
            <a:r>
              <a:rPr lang="id-ID" sz="1600" dirty="0" smtClean="0">
                <a:effectLst>
                  <a:outerShdw blurRad="38100" dist="38100" dir="2700000" algn="tl">
                    <a:srgbClr val="000000">
                      <a:alpha val="43137"/>
                    </a:srgbClr>
                  </a:outerShdw>
                </a:effectLst>
                <a:latin typeface="Cambria" pitchFamily="18" charset="0"/>
              </a:rPr>
              <a:t> Tiga hari sebelum bibit lele dimasukkan, pembuatan kultur (plankton dimulai)</a:t>
            </a:r>
          </a:p>
        </p:txBody>
      </p:sp>
      <p:grpSp>
        <p:nvGrpSpPr>
          <p:cNvPr id="33" name="Group 32"/>
          <p:cNvGrpSpPr/>
          <p:nvPr/>
        </p:nvGrpSpPr>
        <p:grpSpPr>
          <a:xfrm>
            <a:off x="214282" y="4929198"/>
            <a:ext cx="1618488" cy="1665099"/>
            <a:chOff x="214282" y="4929198"/>
            <a:chExt cx="1618488" cy="1665099"/>
          </a:xfrm>
        </p:grpSpPr>
        <p:pic>
          <p:nvPicPr>
            <p:cNvPr id="3" name="Picture 2" descr="drum.tif"/>
            <p:cNvPicPr>
              <a:picLocks noChangeAspect="1"/>
            </p:cNvPicPr>
            <p:nvPr/>
          </p:nvPicPr>
          <p:blipFill>
            <a:blip r:embed="rId4"/>
            <a:stretch>
              <a:fillRect/>
            </a:stretch>
          </p:blipFill>
          <p:spPr>
            <a:xfrm>
              <a:off x="214282" y="4929198"/>
              <a:ext cx="1618488" cy="1249680"/>
            </a:xfrm>
            <a:prstGeom prst="rect">
              <a:avLst/>
            </a:prstGeom>
          </p:spPr>
        </p:pic>
        <p:sp>
          <p:nvSpPr>
            <p:cNvPr id="31" name="TextBox 30"/>
            <p:cNvSpPr txBox="1"/>
            <p:nvPr/>
          </p:nvSpPr>
          <p:spPr>
            <a:xfrm>
              <a:off x="500034" y="6286520"/>
              <a:ext cx="1214446" cy="307777"/>
            </a:xfrm>
            <a:prstGeom prst="rect">
              <a:avLst/>
            </a:prstGeom>
            <a:noFill/>
          </p:spPr>
          <p:txBody>
            <a:bodyPr wrap="square" rtlCol="0">
              <a:spAutoFit/>
            </a:bodyPr>
            <a:lstStyle/>
            <a:p>
              <a:r>
                <a:rPr lang="id-ID" sz="1400" dirty="0" smtClean="0">
                  <a:effectLst>
                    <a:outerShdw blurRad="38100" dist="38100" dir="2700000" algn="tl">
                      <a:srgbClr val="000000">
                        <a:alpha val="43137"/>
                      </a:srgbClr>
                    </a:outerShdw>
                  </a:effectLst>
                  <a:latin typeface="Cambria" pitchFamily="18" charset="0"/>
                </a:rPr>
                <a:t>Drum 200 lt</a:t>
              </a:r>
              <a:endParaRPr lang="id-ID" sz="1400" dirty="0">
                <a:effectLst>
                  <a:outerShdw blurRad="38100" dist="38100" dir="2700000" algn="tl">
                    <a:srgbClr val="000000">
                      <a:alpha val="43137"/>
                    </a:srgbClr>
                  </a:outerShdw>
                </a:effectLst>
                <a:latin typeface="Cambria" pitchFamily="18" charset="0"/>
              </a:endParaRPr>
            </a:p>
          </p:txBody>
        </p:sp>
      </p:grpSp>
      <p:sp>
        <p:nvSpPr>
          <p:cNvPr id="27" name="Cloud 26"/>
          <p:cNvSpPr/>
          <p:nvPr/>
        </p:nvSpPr>
        <p:spPr>
          <a:xfrm>
            <a:off x="2071670" y="5214950"/>
            <a:ext cx="785818" cy="428628"/>
          </a:xfrm>
          <a:prstGeom prst="cloud">
            <a:avLst/>
          </a:prstGeom>
          <a:solidFill>
            <a:schemeClr val="accent3">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7" name="Picture 3" descr="D:\ABY FILE\NASKURU\Order\benih lele 1.jpg"/>
          <p:cNvPicPr>
            <a:picLocks noChangeAspect="1" noChangeArrowheads="1"/>
          </p:cNvPicPr>
          <p:nvPr/>
        </p:nvPicPr>
        <p:blipFill>
          <a:blip r:embed="rId5" cstate="print"/>
          <a:srcRect/>
          <a:stretch>
            <a:fillRect/>
          </a:stretch>
        </p:blipFill>
        <p:spPr bwMode="auto">
          <a:xfrm>
            <a:off x="1928794" y="4286256"/>
            <a:ext cx="829210" cy="676267"/>
          </a:xfrm>
          <a:prstGeom prst="rect">
            <a:avLst/>
          </a:prstGeom>
          <a:noFill/>
        </p:spPr>
      </p:pic>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0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0"/>
                                        <p:tgtEl>
                                          <p:spTgt spid="22"/>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par>
                          <p:cTn id="26" fill="hold">
                            <p:stCondLst>
                              <p:cond delay="4500"/>
                            </p:stCondLst>
                            <p:childTnLst>
                              <p:par>
                                <p:cTn id="27" presetID="18" presetClass="entr" presetSubtype="12"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strips(downLeft)">
                                      <p:cBhvr>
                                        <p:cTn id="29" dur="500"/>
                                        <p:tgtEl>
                                          <p:spTgt spid="32"/>
                                        </p:tgtEl>
                                      </p:cBhvr>
                                    </p:animEffect>
                                  </p:childTnLst>
                                </p:cTn>
                              </p:par>
                            </p:childTnLst>
                          </p:cTn>
                        </p:par>
                        <p:par>
                          <p:cTn id="30" fill="hold">
                            <p:stCondLst>
                              <p:cond delay="5000"/>
                            </p:stCondLst>
                            <p:childTnLst>
                              <p:par>
                                <p:cTn id="31" presetID="35" presetClass="emph" presetSubtype="0" repeatCount="indefinite" fill="hold" nodeType="afterEffect">
                                  <p:stCondLst>
                                    <p:cond delay="0"/>
                                  </p:stCondLst>
                                  <p:childTnLst>
                                    <p:anim calcmode="discrete" valueType="str">
                                      <p:cBhvr>
                                        <p:cTn id="32" dur="1000" fill="hold"/>
                                        <p:tgtEl>
                                          <p:spTgt spid="32"/>
                                        </p:tgtEl>
                                        <p:attrNameLst>
                                          <p:attrName>style.visibility</p:attrName>
                                        </p:attrNameLst>
                                      </p:cBhvr>
                                      <p:tavLst>
                                        <p:tav tm="0">
                                          <p:val>
                                            <p:strVal val="hidden"/>
                                          </p:val>
                                        </p:tav>
                                        <p:tav tm="50000">
                                          <p:val>
                                            <p:strVal val="visible"/>
                                          </p:val>
                                        </p:tav>
                                      </p:tavLst>
                                    </p:anim>
                                  </p:childTnLst>
                                </p:cTn>
                              </p:par>
                            </p:childTnLst>
                          </p:cTn>
                        </p:par>
                        <p:par>
                          <p:cTn id="33" fill="hold">
                            <p:stCondLst>
                              <p:cond delay="6000"/>
                            </p:stCondLst>
                            <p:childTnLst>
                              <p:par>
                                <p:cTn id="34" presetID="53"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par>
                          <p:cTn id="39" fill="hold">
                            <p:stCondLst>
                              <p:cond delay="6500"/>
                            </p:stCondLst>
                            <p:childTnLst>
                              <p:par>
                                <p:cTn id="40" presetID="10" presetClass="entr" presetSubtype="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000"/>
                                        <p:tgtEl>
                                          <p:spTgt spid="33"/>
                                        </p:tgtEl>
                                      </p:cBhvr>
                                    </p:animEffect>
                                  </p:childTnLst>
                                </p:cTn>
                              </p:par>
                            </p:childTnLst>
                          </p:cTn>
                        </p:par>
                        <p:par>
                          <p:cTn id="43" fill="hold">
                            <p:stCondLst>
                              <p:cond delay="85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2000"/>
                                        <p:tgtEl>
                                          <p:spTgt spid="27"/>
                                        </p:tgtEl>
                                      </p:cBhvr>
                                    </p:animEffect>
                                  </p:childTnLst>
                                </p:cTn>
                              </p:par>
                            </p:childTnLst>
                          </p:cTn>
                        </p:par>
                        <p:par>
                          <p:cTn id="47" fill="hold">
                            <p:stCondLst>
                              <p:cond delay="10500"/>
                            </p:stCondLst>
                            <p:childTnLst>
                              <p:par>
                                <p:cTn id="48" presetID="0" presetClass="path" presetSubtype="0" accel="50000" decel="50000" fill="hold" grpId="1" nodeType="afterEffect">
                                  <p:stCondLst>
                                    <p:cond delay="0"/>
                                  </p:stCondLst>
                                  <p:childTnLst>
                                    <p:animMotion origin="layout" path="M 0.00087 -0.03076 C 0.01233 -0.0414 0.02396 -0.05181 0.01268 -0.06476 C 0.00139 -0.07771 -0.03732 -0.11286 -0.06631 -0.10847 C -0.09531 -0.10407 -0.14461 -0.05366 -0.1618 -0.03885 C -0.17899 -0.02405 -0.16805 -0.02151 -0.16927 -0.01897 " pathEditMode="relative" rAng="0" ptsTypes="aaaaA">
                                      <p:cBhvr>
                                        <p:cTn id="49" dur="2000" fill="hold"/>
                                        <p:tgtEl>
                                          <p:spTgt spid="27"/>
                                        </p:tgtEl>
                                        <p:attrNameLst>
                                          <p:attrName>ppt_x</p:attrName>
                                          <p:attrName>ppt_y</p:attrName>
                                        </p:attrNameLst>
                                      </p:cBhvr>
                                      <p:rCtr x="-7800" y="-3500"/>
                                    </p:animMotion>
                                  </p:childTnLst>
                                </p:cTn>
                              </p:par>
                            </p:childTnLst>
                          </p:cTn>
                        </p:par>
                        <p:par>
                          <p:cTn id="50" fill="hold">
                            <p:stCondLst>
                              <p:cond delay="12500"/>
                            </p:stCondLst>
                            <p:childTnLst>
                              <p:par>
                                <p:cTn id="51" presetID="10" presetClass="exit" presetSubtype="0" fill="hold" grpId="2" nodeType="afterEffect">
                                  <p:stCondLst>
                                    <p:cond delay="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par>
                          <p:cTn id="54" fill="hold">
                            <p:stCondLst>
                              <p:cond delay="13000"/>
                            </p:stCondLst>
                            <p:childTnLst>
                              <p:par>
                                <p:cTn id="55" presetID="10" presetClass="entr" presetSubtype="0" fill="hold" nodeType="afterEffect">
                                  <p:stCondLst>
                                    <p:cond delay="0"/>
                                  </p:stCondLst>
                                  <p:childTnLst>
                                    <p:set>
                                      <p:cBhvr>
                                        <p:cTn id="56" dur="1" fill="hold">
                                          <p:stCondLst>
                                            <p:cond delay="0"/>
                                          </p:stCondLst>
                                        </p:cTn>
                                        <p:tgtEl>
                                          <p:spTgt spid="1027"/>
                                        </p:tgtEl>
                                        <p:attrNameLst>
                                          <p:attrName>style.visibility</p:attrName>
                                        </p:attrNameLst>
                                      </p:cBhvr>
                                      <p:to>
                                        <p:strVal val="visible"/>
                                      </p:to>
                                    </p:set>
                                    <p:animEffect transition="in" filter="fade">
                                      <p:cBhvr>
                                        <p:cTn id="57" dur="2000"/>
                                        <p:tgtEl>
                                          <p:spTgt spid="1027"/>
                                        </p:tgtEl>
                                      </p:cBhvr>
                                    </p:animEffect>
                                  </p:childTnLst>
                                </p:cTn>
                              </p:par>
                            </p:childTnLst>
                          </p:cTn>
                        </p:par>
                        <p:par>
                          <p:cTn id="58" fill="hold">
                            <p:stCondLst>
                              <p:cond delay="15000"/>
                            </p:stCondLst>
                            <p:childTnLst>
                              <p:par>
                                <p:cTn id="59" presetID="0" presetClass="path" presetSubtype="0" accel="50000" decel="50000" fill="hold" nodeType="afterEffect">
                                  <p:stCondLst>
                                    <p:cond delay="0"/>
                                  </p:stCondLst>
                                  <p:childTnLst>
                                    <p:animMotion origin="layout" path="M -4.16667E-6 4.77336E-6 C -0.04757 -0.01018 -0.09496 -0.02035 -0.11805 4.77336E-6 C -0.14114 0.02035 -0.13541 0.10129 -0.13888 0.12141 " pathEditMode="relative" ptsTypes="aaA">
                                      <p:cBhvr>
                                        <p:cTn id="60" dur="2000" fill="hold"/>
                                        <p:tgtEl>
                                          <p:spTgt spid="1027"/>
                                        </p:tgtEl>
                                        <p:attrNameLst>
                                          <p:attrName>ppt_x</p:attrName>
                                          <p:attrName>ppt_y</p:attrName>
                                        </p:attrNameLst>
                                      </p:cBhvr>
                                    </p:animMotion>
                                  </p:childTnLst>
                                </p:cTn>
                              </p:par>
                            </p:childTnLst>
                          </p:cTn>
                        </p:par>
                        <p:par>
                          <p:cTn id="61" fill="hold">
                            <p:stCondLst>
                              <p:cond delay="17000"/>
                            </p:stCondLst>
                            <p:childTnLst>
                              <p:par>
                                <p:cTn id="62" presetID="10" presetClass="exit" presetSubtype="0" fill="hold" nodeType="afterEffect">
                                  <p:stCondLst>
                                    <p:cond delay="0"/>
                                  </p:stCondLst>
                                  <p:childTnLst>
                                    <p:animEffect transition="out" filter="fade">
                                      <p:cBhvr>
                                        <p:cTn id="63" dur="500"/>
                                        <p:tgtEl>
                                          <p:spTgt spid="1027"/>
                                        </p:tgtEl>
                                      </p:cBhvr>
                                    </p:animEffect>
                                    <p:set>
                                      <p:cBhvr>
                                        <p:cTn id="64"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5" grpId="0"/>
      <p:bldP spid="27" grpId="0" animBg="1"/>
      <p:bldP spid="27" grpId="1" animBg="1"/>
      <p:bldP spid="27" grpId="2"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4" name="Picture 3" descr="drum.tif"/>
          <p:cNvPicPr>
            <a:picLocks noChangeAspect="1"/>
          </p:cNvPicPr>
          <p:nvPr/>
        </p:nvPicPr>
        <p:blipFill>
          <a:blip r:embed="rId2"/>
          <a:stretch>
            <a:fillRect/>
          </a:stretch>
        </p:blipFill>
        <p:spPr>
          <a:xfrm>
            <a:off x="214282" y="714356"/>
            <a:ext cx="1618488" cy="1249680"/>
          </a:xfrm>
          <a:prstGeom prst="rect">
            <a:avLst/>
          </a:prstGeom>
        </p:spPr>
      </p:pic>
      <p:sp>
        <p:nvSpPr>
          <p:cNvPr id="5" name="TextBox 4"/>
          <p:cNvSpPr txBox="1"/>
          <p:nvPr/>
        </p:nvSpPr>
        <p:spPr>
          <a:xfrm>
            <a:off x="2571736" y="357166"/>
            <a:ext cx="2000264"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id-ID"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Tahap Ketiga </a:t>
            </a:r>
            <a:endParaRPr lang="id-ID"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TextBox 5"/>
          <p:cNvSpPr txBox="1"/>
          <p:nvPr/>
        </p:nvSpPr>
        <p:spPr>
          <a:xfrm>
            <a:off x="2500298" y="857232"/>
            <a:ext cx="6429420" cy="1569660"/>
          </a:xfrm>
          <a:prstGeom prst="rect">
            <a:avLst/>
          </a:prstGeom>
          <a:noFill/>
        </p:spPr>
        <p:txBody>
          <a:bodyPr wrap="square" rtlCol="0">
            <a:spAutoFit/>
          </a:bodyPr>
          <a:lstStyle/>
          <a:p>
            <a:pPr marL="342900" indent="-342900">
              <a:buAutoNum type="arabicPeriod"/>
            </a:pPr>
            <a:r>
              <a:rPr lang="id-ID" sz="1600" dirty="0" smtClean="0">
                <a:effectLst>
                  <a:outerShdw blurRad="38100" dist="38100" dir="2700000" algn="tl">
                    <a:srgbClr val="000000">
                      <a:alpha val="43137"/>
                    </a:srgbClr>
                  </a:outerShdw>
                </a:effectLst>
                <a:latin typeface="Cambria" pitchFamily="18" charset="0"/>
              </a:rPr>
              <a:t>Dalam masa pembesaran, pastikan pakan tetap dijaga dan setiap minggu air disemprot dengan Naskuru. Dimana untuk 10 drum </a:t>
            </a:r>
          </a:p>
          <a:p>
            <a:pPr marL="342900" indent="-342900"/>
            <a:r>
              <a:rPr lang="id-ID" sz="1600" dirty="0" smtClean="0">
                <a:effectLst>
                  <a:outerShdw blurRad="38100" dist="38100" dir="2700000" algn="tl">
                    <a:srgbClr val="000000">
                      <a:alpha val="43137"/>
                    </a:srgbClr>
                  </a:outerShdw>
                </a:effectLst>
                <a:latin typeface="Cambria" pitchFamily="18" charset="0"/>
              </a:rPr>
              <a:t>        = 40 cc Naskuru dilarutkan dalam 1 – 2 liter air</a:t>
            </a:r>
          </a:p>
          <a:p>
            <a:pPr marL="342900" indent="-342900">
              <a:buAutoNum type="arabicPeriod" startAt="2"/>
            </a:pPr>
            <a:r>
              <a:rPr lang="id-ID" sz="1600" dirty="0" smtClean="0">
                <a:effectLst>
                  <a:outerShdw blurRad="38100" dist="38100" dir="2700000" algn="tl">
                    <a:srgbClr val="000000">
                      <a:alpha val="43137"/>
                    </a:srgbClr>
                  </a:outerShdw>
                </a:effectLst>
                <a:latin typeface="Cambria" pitchFamily="18" charset="0"/>
              </a:rPr>
              <a:t>Pemberian pakan dengan plakton setiap harinya (pagi)</a:t>
            </a:r>
          </a:p>
          <a:p>
            <a:pPr marL="342900" indent="-342900">
              <a:buAutoNum type="arabicPeriod" startAt="2"/>
            </a:pPr>
            <a:r>
              <a:rPr lang="id-ID" sz="1600" dirty="0" smtClean="0">
                <a:effectLst>
                  <a:outerShdw blurRad="38100" dist="38100" dir="2700000" algn="tl">
                    <a:srgbClr val="000000">
                      <a:alpha val="43137"/>
                    </a:srgbClr>
                  </a:outerShdw>
                </a:effectLst>
                <a:latin typeface="Cambria" pitchFamily="18" charset="0"/>
              </a:rPr>
              <a:t>Pemberian  pakan tambahan berupa pelet (konsentrat), sehari sebanyak  10 – 15 % dari bobot ikan (pagi dan sore)</a:t>
            </a:r>
          </a:p>
        </p:txBody>
      </p:sp>
      <p:sp>
        <p:nvSpPr>
          <p:cNvPr id="7" name="TextBox 6"/>
          <p:cNvSpPr txBox="1"/>
          <p:nvPr/>
        </p:nvSpPr>
        <p:spPr>
          <a:xfrm>
            <a:off x="500034" y="2895008"/>
            <a:ext cx="2000264" cy="369332"/>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id-ID"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Tahap Panen </a:t>
            </a:r>
            <a:endParaRPr lang="id-ID"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TextBox 7"/>
          <p:cNvSpPr txBox="1"/>
          <p:nvPr/>
        </p:nvSpPr>
        <p:spPr>
          <a:xfrm>
            <a:off x="428596" y="3395074"/>
            <a:ext cx="7929618" cy="338554"/>
          </a:xfrm>
          <a:prstGeom prst="rect">
            <a:avLst/>
          </a:prstGeom>
          <a:noFill/>
        </p:spPr>
        <p:txBody>
          <a:bodyPr wrap="square" rtlCol="0">
            <a:spAutoFit/>
          </a:bodyPr>
          <a:lstStyle/>
          <a:p>
            <a:r>
              <a:rPr lang="id-ID" sz="1600" dirty="0" smtClean="0">
                <a:effectLst>
                  <a:outerShdw blurRad="38100" dist="38100" dir="2700000" algn="tl">
                    <a:srgbClr val="000000">
                      <a:alpha val="43137"/>
                    </a:srgbClr>
                  </a:outerShdw>
                </a:effectLst>
                <a:latin typeface="Cambria" pitchFamily="18" charset="0"/>
              </a:rPr>
              <a:t>Pemanenan dilakukan pada minggu ke 11. Dengan perkiraan 1 kg berisi 6 - 8 ekor lele. </a:t>
            </a:r>
          </a:p>
        </p:txBody>
      </p:sp>
      <p:pic>
        <p:nvPicPr>
          <p:cNvPr id="2050" name="Picture 2" descr="D:\ABY FILE\NASKURU\Order\panen.jpg"/>
          <p:cNvPicPr>
            <a:picLocks noChangeAspect="1" noChangeArrowheads="1"/>
          </p:cNvPicPr>
          <p:nvPr/>
        </p:nvPicPr>
        <p:blipFill>
          <a:blip r:embed="rId3"/>
          <a:srcRect/>
          <a:stretch>
            <a:fillRect/>
          </a:stretch>
        </p:blipFill>
        <p:spPr bwMode="auto">
          <a:xfrm>
            <a:off x="642910" y="3823702"/>
            <a:ext cx="1857388" cy="1391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download (4).jpg"/>
          <p:cNvPicPr>
            <a:picLocks noChangeAspect="1"/>
          </p:cNvPicPr>
          <p:nvPr/>
        </p:nvPicPr>
        <p:blipFill>
          <a:blip r:embed="rId4"/>
          <a:stretch>
            <a:fillRect/>
          </a:stretch>
        </p:blipFill>
        <p:spPr>
          <a:xfrm rot="19298450" flipH="1">
            <a:off x="1637446" y="78201"/>
            <a:ext cx="552895" cy="864967"/>
          </a:xfrm>
          <a:prstGeom prst="rect">
            <a:avLst/>
          </a:prstGeom>
        </p:spPr>
      </p:pic>
      <p:grpSp>
        <p:nvGrpSpPr>
          <p:cNvPr id="19" name="Group 18"/>
          <p:cNvGrpSpPr/>
          <p:nvPr/>
        </p:nvGrpSpPr>
        <p:grpSpPr>
          <a:xfrm>
            <a:off x="857222" y="500065"/>
            <a:ext cx="572298" cy="643736"/>
            <a:chOff x="857222" y="500065"/>
            <a:chExt cx="572298" cy="643736"/>
          </a:xfrm>
        </p:grpSpPr>
        <p:cxnSp>
          <p:nvCxnSpPr>
            <p:cNvPr id="15" name="Straight Arrow Connector 14"/>
            <p:cNvCxnSpPr/>
            <p:nvPr/>
          </p:nvCxnSpPr>
          <p:spPr>
            <a:xfrm rot="10800000" flipV="1">
              <a:off x="857222" y="500065"/>
              <a:ext cx="571504" cy="285752"/>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000098" y="509589"/>
              <a:ext cx="438152" cy="419104"/>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071536" y="642941"/>
              <a:ext cx="500066" cy="214314"/>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1107255" y="821536"/>
              <a:ext cx="642942" cy="1588"/>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p:stCondLst>
                              <p:cond delay="3000"/>
                            </p:stCondLst>
                            <p:childTnLst>
                              <p:par>
                                <p:cTn id="13" presetID="18" presetClass="entr" presetSubtype="12"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strips(downLeft)">
                                      <p:cBhvr>
                                        <p:cTn id="15" dur="500"/>
                                        <p:tgtEl>
                                          <p:spTgt spid="19"/>
                                        </p:tgtEl>
                                      </p:cBhvr>
                                    </p:animEffect>
                                  </p:childTnLst>
                                </p:cTn>
                              </p:par>
                            </p:childTnLst>
                          </p:cTn>
                        </p:par>
                        <p:par>
                          <p:cTn id="16" fill="hold">
                            <p:stCondLst>
                              <p:cond delay="3500"/>
                            </p:stCondLst>
                            <p:childTnLst>
                              <p:par>
                                <p:cTn id="17" presetID="35" presetClass="emph" presetSubtype="0" repeatCount="indefinite" fill="hold" nodeType="afterEffect">
                                  <p:stCondLst>
                                    <p:cond delay="0"/>
                                  </p:stCondLst>
                                  <p:childTnLst>
                                    <p:anim calcmode="discrete" valueType="str">
                                      <p:cBhvr>
                                        <p:cTn id="18" dur="1000" fill="hold"/>
                                        <p:tgtEl>
                                          <p:spTgt spid="19"/>
                                        </p:tgtEl>
                                        <p:attrNameLst>
                                          <p:attrName>style.visibility</p:attrName>
                                        </p:attrNameLst>
                                      </p:cBhvr>
                                      <p:tavLst>
                                        <p:tav tm="0">
                                          <p:val>
                                            <p:strVal val="hidden"/>
                                          </p:val>
                                        </p:tav>
                                        <p:tav tm="50000">
                                          <p:val>
                                            <p:strVal val="visible"/>
                                          </p:val>
                                        </p:tav>
                                      </p:tavLst>
                                    </p:anim>
                                  </p:childTnLst>
                                </p:cTn>
                              </p:par>
                            </p:childTnLst>
                          </p:cTn>
                        </p:par>
                        <p:par>
                          <p:cTn id="19" fill="hold">
                            <p:stCondLst>
                              <p:cond delay="4500"/>
                            </p:stCondLst>
                            <p:childTnLst>
                              <p:par>
                                <p:cTn id="20" presetID="5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70" decel="100000"/>
                                        <p:tgtEl>
                                          <p:spTgt spid="5"/>
                                        </p:tgtEl>
                                      </p:cBhvr>
                                    </p:animEffect>
                                    <p:animScale>
                                      <p:cBhvr>
                                        <p:cTn id="23" dur="770" decel="100000"/>
                                        <p:tgtEl>
                                          <p:spTgt spid="5"/>
                                        </p:tgtEl>
                                      </p:cBhvr>
                                      <p:from x="10000" y="10000"/>
                                      <p:to x="200000" y="450000"/>
                                    </p:animScale>
                                    <p:animScale>
                                      <p:cBhvr>
                                        <p:cTn id="24" dur="1230" accel="100000" fill="hold">
                                          <p:stCondLst>
                                            <p:cond delay="770"/>
                                          </p:stCondLst>
                                        </p:cTn>
                                        <p:tgtEl>
                                          <p:spTgt spid="5"/>
                                        </p:tgtEl>
                                      </p:cBhvr>
                                      <p:from x="200000" y="450000"/>
                                      <p:to x="100000" y="100000"/>
                                    </p:animScale>
                                    <p:set>
                                      <p:cBhvr>
                                        <p:cTn id="25" dur="770" fill="hold"/>
                                        <p:tgtEl>
                                          <p:spTgt spid="5"/>
                                        </p:tgtEl>
                                        <p:attrNameLst>
                                          <p:attrName>ppt_x</p:attrName>
                                        </p:attrNameLst>
                                      </p:cBhvr>
                                      <p:to>
                                        <p:strVal val="(0.5)"/>
                                      </p:to>
                                    </p:set>
                                    <p:anim from="(0.5)" to="(#ppt_x)" calcmode="lin" valueType="num">
                                      <p:cBhvr>
                                        <p:cTn id="26" dur="1230" accel="100000" fill="hold">
                                          <p:stCondLst>
                                            <p:cond delay="770"/>
                                          </p:stCondLst>
                                        </p:cTn>
                                        <p:tgtEl>
                                          <p:spTgt spid="5"/>
                                        </p:tgtEl>
                                        <p:attrNameLst>
                                          <p:attrName>ppt_x</p:attrName>
                                        </p:attrNameLst>
                                      </p:cBhvr>
                                    </p:anim>
                                    <p:set>
                                      <p:cBhvr>
                                        <p:cTn id="27" dur="770" fill="hold"/>
                                        <p:tgtEl>
                                          <p:spTgt spid="5"/>
                                        </p:tgtEl>
                                        <p:attrNameLst>
                                          <p:attrName>ppt_y</p:attrName>
                                        </p:attrNameLst>
                                      </p:cBhvr>
                                      <p:to>
                                        <p:strVal val="(#ppt_y+0.4)"/>
                                      </p:to>
                                    </p:set>
                                    <p:anim from="(#ppt_y+0.4)" to="(#ppt_y)" calcmode="lin" valueType="num">
                                      <p:cBhvr>
                                        <p:cTn id="28" dur="1230" accel="100000" fill="hold">
                                          <p:stCondLst>
                                            <p:cond delay="770"/>
                                          </p:stCondLst>
                                        </p:cTn>
                                        <p:tgtEl>
                                          <p:spTgt spid="5"/>
                                        </p:tgtEl>
                                        <p:attrNameLst>
                                          <p:attrName>ppt_y</p:attrName>
                                        </p:attrNameLst>
                                      </p:cBhvr>
                                    </p:anim>
                                  </p:childTnLst>
                                </p:cTn>
                              </p:par>
                            </p:childTnLst>
                          </p:cTn>
                        </p:par>
                        <p:par>
                          <p:cTn id="29" fill="hold">
                            <p:stCondLst>
                              <p:cond delay="6500"/>
                            </p:stCondLst>
                            <p:childTnLst>
                              <p:par>
                                <p:cTn id="30" presetID="53"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Effect transition="in" filter="fade">
                                      <p:cBhvr>
                                        <p:cTn id="34" dur="1000"/>
                                        <p:tgtEl>
                                          <p:spTgt spid="6"/>
                                        </p:tgtEl>
                                      </p:cBhvr>
                                    </p:animEffect>
                                  </p:childTnLst>
                                </p:cTn>
                              </p:par>
                            </p:childTnLst>
                          </p:cTn>
                        </p:par>
                        <p:par>
                          <p:cTn id="35" fill="hold">
                            <p:stCondLst>
                              <p:cond delay="7500"/>
                            </p:stCondLst>
                            <p:childTnLst>
                              <p:par>
                                <p:cTn id="36" presetID="53"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8000"/>
                            </p:stCondLst>
                            <p:childTnLst>
                              <p:par>
                                <p:cTn id="42" presetID="51"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770" decel="100000"/>
                                        <p:tgtEl>
                                          <p:spTgt spid="8"/>
                                        </p:tgtEl>
                                      </p:cBhvr>
                                    </p:animEffect>
                                    <p:animScale>
                                      <p:cBhvr>
                                        <p:cTn id="45" dur="770" decel="100000"/>
                                        <p:tgtEl>
                                          <p:spTgt spid="8"/>
                                        </p:tgtEl>
                                      </p:cBhvr>
                                      <p:from x="10000" y="10000"/>
                                      <p:to x="200000" y="450000"/>
                                    </p:animScale>
                                    <p:animScale>
                                      <p:cBhvr>
                                        <p:cTn id="46" dur="1230" accel="100000" fill="hold">
                                          <p:stCondLst>
                                            <p:cond delay="770"/>
                                          </p:stCondLst>
                                        </p:cTn>
                                        <p:tgtEl>
                                          <p:spTgt spid="8"/>
                                        </p:tgtEl>
                                      </p:cBhvr>
                                      <p:from x="200000" y="450000"/>
                                      <p:to x="100000" y="100000"/>
                                    </p:animScale>
                                    <p:set>
                                      <p:cBhvr>
                                        <p:cTn id="47" dur="770" fill="hold"/>
                                        <p:tgtEl>
                                          <p:spTgt spid="8"/>
                                        </p:tgtEl>
                                        <p:attrNameLst>
                                          <p:attrName>ppt_x</p:attrName>
                                        </p:attrNameLst>
                                      </p:cBhvr>
                                      <p:to>
                                        <p:strVal val="(0.5)"/>
                                      </p:to>
                                    </p:set>
                                    <p:anim from="(0.5)" to="(#ppt_x)" calcmode="lin" valueType="num">
                                      <p:cBhvr>
                                        <p:cTn id="48" dur="1230" accel="100000" fill="hold">
                                          <p:stCondLst>
                                            <p:cond delay="770"/>
                                          </p:stCondLst>
                                        </p:cTn>
                                        <p:tgtEl>
                                          <p:spTgt spid="8"/>
                                        </p:tgtEl>
                                        <p:attrNameLst>
                                          <p:attrName>ppt_x</p:attrName>
                                        </p:attrNameLst>
                                      </p:cBhvr>
                                    </p:anim>
                                    <p:set>
                                      <p:cBhvr>
                                        <p:cTn id="49" dur="770" fill="hold"/>
                                        <p:tgtEl>
                                          <p:spTgt spid="8"/>
                                        </p:tgtEl>
                                        <p:attrNameLst>
                                          <p:attrName>ppt_y</p:attrName>
                                        </p:attrNameLst>
                                      </p:cBhvr>
                                      <p:to>
                                        <p:strVal val="(#ppt_y+0.4)"/>
                                      </p:to>
                                    </p:set>
                                    <p:anim from="(#ppt_y+0.4)" to="(#ppt_y)" calcmode="lin" valueType="num">
                                      <p:cBhvr>
                                        <p:cTn id="50" dur="1230" accel="100000" fill="hold">
                                          <p:stCondLst>
                                            <p:cond delay="770"/>
                                          </p:stCondLst>
                                        </p:cTn>
                                        <p:tgtEl>
                                          <p:spTgt spid="8"/>
                                        </p:tgtEl>
                                        <p:attrNameLst>
                                          <p:attrName>ppt_y</p:attrName>
                                        </p:attrNameLst>
                                      </p:cBhvr>
                                    </p:anim>
                                  </p:childTnLst>
                                </p:cTn>
                              </p:par>
                            </p:childTnLst>
                          </p:cTn>
                        </p:par>
                        <p:par>
                          <p:cTn id="51" fill="hold">
                            <p:stCondLst>
                              <p:cond delay="10000"/>
                            </p:stCondLst>
                            <p:childTnLst>
                              <p:par>
                                <p:cTn id="52" presetID="53" presetClass="entr" presetSubtype="0" fill="hold" nodeType="afterEffect">
                                  <p:stCondLst>
                                    <p:cond delay="0"/>
                                  </p:stCondLst>
                                  <p:childTnLst>
                                    <p:set>
                                      <p:cBhvr>
                                        <p:cTn id="53" dur="1" fill="hold">
                                          <p:stCondLst>
                                            <p:cond delay="0"/>
                                          </p:stCondLst>
                                        </p:cTn>
                                        <p:tgtEl>
                                          <p:spTgt spid="2050"/>
                                        </p:tgtEl>
                                        <p:attrNameLst>
                                          <p:attrName>style.visibility</p:attrName>
                                        </p:attrNameLst>
                                      </p:cBhvr>
                                      <p:to>
                                        <p:strVal val="visible"/>
                                      </p:to>
                                    </p:set>
                                    <p:anim calcmode="lin" valueType="num">
                                      <p:cBhvr>
                                        <p:cTn id="54" dur="500" fill="hold"/>
                                        <p:tgtEl>
                                          <p:spTgt spid="2050"/>
                                        </p:tgtEl>
                                        <p:attrNameLst>
                                          <p:attrName>ppt_w</p:attrName>
                                        </p:attrNameLst>
                                      </p:cBhvr>
                                      <p:tavLst>
                                        <p:tav tm="0">
                                          <p:val>
                                            <p:fltVal val="0"/>
                                          </p:val>
                                        </p:tav>
                                        <p:tav tm="100000">
                                          <p:val>
                                            <p:strVal val="#ppt_w"/>
                                          </p:val>
                                        </p:tav>
                                      </p:tavLst>
                                    </p:anim>
                                    <p:anim calcmode="lin" valueType="num">
                                      <p:cBhvr>
                                        <p:cTn id="55" dur="500" fill="hold"/>
                                        <p:tgtEl>
                                          <p:spTgt spid="2050"/>
                                        </p:tgtEl>
                                        <p:attrNameLst>
                                          <p:attrName>ppt_h</p:attrName>
                                        </p:attrNameLst>
                                      </p:cBhvr>
                                      <p:tavLst>
                                        <p:tav tm="0">
                                          <p:val>
                                            <p:fltVal val="0"/>
                                          </p:val>
                                        </p:tav>
                                        <p:tav tm="100000">
                                          <p:val>
                                            <p:strVal val="#ppt_h"/>
                                          </p:val>
                                        </p:tav>
                                      </p:tavLst>
                                    </p:anim>
                                    <p:animEffect transition="in" filter="fade">
                                      <p:cBhvr>
                                        <p:cTn id="5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2" name="Group 164"/>
          <p:cNvGrpSpPr>
            <a:grpSpLocks/>
          </p:cNvGrpSpPr>
          <p:nvPr/>
        </p:nvGrpSpPr>
        <p:grpSpPr bwMode="auto">
          <a:xfrm>
            <a:off x="369888" y="836613"/>
            <a:ext cx="8305800" cy="5292725"/>
            <a:chOff x="233" y="527"/>
            <a:chExt cx="5232" cy="3334"/>
          </a:xfrm>
        </p:grpSpPr>
        <p:sp>
          <p:nvSpPr>
            <p:cNvPr id="5122" name="AutoShape 2"/>
            <p:cNvSpPr>
              <a:spLocks noChangeArrowheads="1"/>
            </p:cNvSpPr>
            <p:nvPr/>
          </p:nvSpPr>
          <p:spPr bwMode="auto">
            <a:xfrm>
              <a:off x="1329" y="2131"/>
              <a:ext cx="742" cy="1730"/>
            </a:xfrm>
            <a:prstGeom prst="can">
              <a:avLst>
                <a:gd name="adj" fmla="val 58288"/>
              </a:avLst>
            </a:prstGeom>
            <a:noFill/>
            <a:ln w="28575">
              <a:solidFill>
                <a:schemeClr val="tx1"/>
              </a:solidFill>
              <a:round/>
              <a:headEnd/>
              <a:tailEnd/>
            </a:ln>
            <a:effectLst/>
          </p:spPr>
          <p:txBody>
            <a:bodyPr wrap="none" anchor="ctr"/>
            <a:lstStyle/>
            <a:p>
              <a:endParaRPr lang="en-US"/>
            </a:p>
          </p:txBody>
        </p:sp>
        <p:sp>
          <p:nvSpPr>
            <p:cNvPr id="5123" name="AutoShape 3"/>
            <p:cNvSpPr>
              <a:spLocks noChangeArrowheads="1"/>
            </p:cNvSpPr>
            <p:nvPr/>
          </p:nvSpPr>
          <p:spPr bwMode="auto">
            <a:xfrm>
              <a:off x="1337" y="2681"/>
              <a:ext cx="742" cy="1178"/>
            </a:xfrm>
            <a:prstGeom prst="flowChartMagneticDisk">
              <a:avLst/>
            </a:prstGeom>
            <a:solidFill>
              <a:schemeClr val="accent1"/>
            </a:solidFill>
            <a:ln w="28575">
              <a:solidFill>
                <a:schemeClr val="tx1"/>
              </a:solidFill>
              <a:round/>
              <a:headEnd/>
              <a:tailEnd/>
            </a:ln>
            <a:effectLst/>
          </p:spPr>
          <p:txBody>
            <a:bodyPr wrap="none" anchor="ctr"/>
            <a:lstStyle/>
            <a:p>
              <a:endParaRPr lang="en-US"/>
            </a:p>
          </p:txBody>
        </p:sp>
        <p:grpSp>
          <p:nvGrpSpPr>
            <p:cNvPr id="3" name="Group 159"/>
            <p:cNvGrpSpPr>
              <a:grpSpLocks/>
            </p:cNvGrpSpPr>
            <p:nvPr/>
          </p:nvGrpSpPr>
          <p:grpSpPr bwMode="auto">
            <a:xfrm>
              <a:off x="1749" y="1585"/>
              <a:ext cx="1314" cy="972"/>
              <a:chOff x="1708" y="1710"/>
              <a:chExt cx="1314" cy="972"/>
            </a:xfrm>
          </p:grpSpPr>
          <p:sp>
            <p:nvSpPr>
              <p:cNvPr id="5153" name="AutoShape 33"/>
              <p:cNvSpPr>
                <a:spLocks noChangeArrowheads="1"/>
              </p:cNvSpPr>
              <p:nvPr/>
            </p:nvSpPr>
            <p:spPr bwMode="auto">
              <a:xfrm rot="10800000" flipV="1">
                <a:off x="1708" y="1710"/>
                <a:ext cx="968" cy="816"/>
              </a:xfrm>
              <a:prstGeom prst="curvedDownArrow">
                <a:avLst>
                  <a:gd name="adj1" fmla="val 23725"/>
                  <a:gd name="adj2" fmla="val 47451"/>
                  <a:gd name="adj3" fmla="val 33333"/>
                </a:avLst>
              </a:prstGeom>
              <a:solidFill>
                <a:srgbClr val="CCFFCC"/>
              </a:solidFill>
              <a:ln w="9525">
                <a:solidFill>
                  <a:schemeClr val="tx1"/>
                </a:solidFill>
                <a:miter lim="800000"/>
                <a:headEnd/>
                <a:tailEnd/>
              </a:ln>
              <a:effectLst/>
            </p:spPr>
            <p:txBody>
              <a:bodyPr wrap="none" anchor="ctr"/>
              <a:lstStyle/>
              <a:p>
                <a:endParaRPr lang="en-US"/>
              </a:p>
            </p:txBody>
          </p:sp>
          <p:sp>
            <p:nvSpPr>
              <p:cNvPr id="5154" name="Oval 34"/>
              <p:cNvSpPr>
                <a:spLocks noChangeArrowheads="1"/>
              </p:cNvSpPr>
              <p:nvPr/>
            </p:nvSpPr>
            <p:spPr bwMode="auto">
              <a:xfrm>
                <a:off x="2092" y="2112"/>
                <a:ext cx="930" cy="570"/>
              </a:xfrm>
              <a:prstGeom prst="ellipse">
                <a:avLst/>
              </a:prstGeom>
              <a:solidFill>
                <a:srgbClr val="CCFFCC"/>
              </a:solidFill>
              <a:ln w="12700">
                <a:round/>
                <a:headEnd/>
                <a:tailEnd/>
              </a:ln>
              <a:effectLst/>
              <a:scene3d>
                <a:camera prst="legacyPerspectiveBottom"/>
                <a:lightRig rig="legacyFlat3" dir="t"/>
              </a:scene3d>
              <a:sp3d extrusionH="887400" prstMaterial="legacyMatte">
                <a:bevelT w="13500" h="13500" prst="angle"/>
                <a:bevelB w="13500" h="13500" prst="angle"/>
                <a:extrusionClr>
                  <a:srgbClr val="CCFFCC"/>
                </a:extrusionClr>
              </a:sp3d>
            </p:spPr>
            <p:txBody>
              <a:bodyPr wrap="none" anchor="ctr">
                <a:flatTx/>
              </a:bodyPr>
              <a:lstStyle/>
              <a:p>
                <a:pPr algn="ctr" eaLnBrk="0" hangingPunct="0"/>
                <a:r>
                  <a:rPr lang="id-ID" sz="1400" b="1" dirty="0" smtClean="0">
                    <a:solidFill>
                      <a:srgbClr val="FF0000"/>
                    </a:solidFill>
                    <a:effectLst>
                      <a:outerShdw blurRad="38100" dist="38100" dir="2700000" algn="tl">
                        <a:srgbClr val="000000"/>
                      </a:outerShdw>
                    </a:effectLst>
                    <a:latin typeface="Times New Roman" pitchFamily="18" charset="0"/>
                  </a:rPr>
                  <a:t>NASKURU IKAN</a:t>
                </a:r>
                <a:endParaRPr lang="en-US" sz="1400" b="1" dirty="0">
                  <a:solidFill>
                    <a:srgbClr val="FF0000"/>
                  </a:solidFill>
                  <a:effectLst>
                    <a:outerShdw blurRad="38100" dist="38100" dir="2700000" algn="tl">
                      <a:srgbClr val="000000"/>
                    </a:outerShdw>
                  </a:effectLst>
                  <a:latin typeface="Times New Roman" pitchFamily="18" charset="0"/>
                </a:endParaRPr>
              </a:p>
              <a:p>
                <a:pPr algn="ctr" eaLnBrk="0" hangingPunct="0"/>
                <a:r>
                  <a:rPr lang="id-ID" sz="1400" b="1" dirty="0" smtClean="0">
                    <a:solidFill>
                      <a:srgbClr val="FF0000"/>
                    </a:solidFill>
                    <a:effectLst>
                      <a:outerShdw blurRad="38100" dist="38100" dir="2700000" algn="tl">
                        <a:srgbClr val="000000"/>
                      </a:outerShdw>
                    </a:effectLst>
                    <a:latin typeface="Times New Roman" pitchFamily="18" charset="0"/>
                  </a:rPr>
                  <a:t>3</a:t>
                </a:r>
                <a:r>
                  <a:rPr lang="en-US" sz="1400" b="1" dirty="0" smtClean="0">
                    <a:solidFill>
                      <a:srgbClr val="FF0000"/>
                    </a:solidFill>
                    <a:effectLst>
                      <a:outerShdw blurRad="38100" dist="38100" dir="2700000" algn="tl">
                        <a:srgbClr val="000000"/>
                      </a:outerShdw>
                    </a:effectLst>
                    <a:latin typeface="Times New Roman" pitchFamily="18" charset="0"/>
                  </a:rPr>
                  <a:t>0 </a:t>
                </a:r>
                <a:r>
                  <a:rPr lang="en-US" sz="1400" b="1" dirty="0">
                    <a:solidFill>
                      <a:srgbClr val="FF0000"/>
                    </a:solidFill>
                    <a:effectLst>
                      <a:outerShdw blurRad="38100" dist="38100" dir="2700000" algn="tl">
                        <a:srgbClr val="000000"/>
                      </a:outerShdw>
                    </a:effectLst>
                    <a:latin typeface="Times New Roman" pitchFamily="18" charset="0"/>
                  </a:rPr>
                  <a:t>cc</a:t>
                </a:r>
                <a:endParaRPr lang="en-US" sz="1800" b="1" dirty="0">
                  <a:solidFill>
                    <a:srgbClr val="FF0000"/>
                  </a:solidFill>
                  <a:effectLst>
                    <a:outerShdw blurRad="38100" dist="38100" dir="2700000" algn="tl">
                      <a:srgbClr val="000000"/>
                    </a:outerShdw>
                  </a:effectLst>
                  <a:latin typeface="Times New Roman" pitchFamily="18" charset="0"/>
                </a:endParaRPr>
              </a:p>
            </p:txBody>
          </p:sp>
        </p:grpSp>
        <p:grpSp>
          <p:nvGrpSpPr>
            <p:cNvPr id="4" name="Group 158"/>
            <p:cNvGrpSpPr>
              <a:grpSpLocks/>
            </p:cNvGrpSpPr>
            <p:nvPr/>
          </p:nvGrpSpPr>
          <p:grpSpPr bwMode="auto">
            <a:xfrm>
              <a:off x="364" y="1585"/>
              <a:ext cx="1289" cy="996"/>
              <a:chOff x="323" y="1710"/>
              <a:chExt cx="1289" cy="996"/>
            </a:xfrm>
          </p:grpSpPr>
          <p:sp>
            <p:nvSpPr>
              <p:cNvPr id="5152" name="AutoShape 32"/>
              <p:cNvSpPr>
                <a:spLocks noChangeArrowheads="1"/>
              </p:cNvSpPr>
              <p:nvPr/>
            </p:nvSpPr>
            <p:spPr bwMode="auto">
              <a:xfrm>
                <a:off x="644" y="1710"/>
                <a:ext cx="968" cy="816"/>
              </a:xfrm>
              <a:prstGeom prst="curvedDownArrow">
                <a:avLst>
                  <a:gd name="adj1" fmla="val 23725"/>
                  <a:gd name="adj2" fmla="val 47451"/>
                  <a:gd name="adj3" fmla="val 33333"/>
                </a:avLst>
              </a:prstGeom>
              <a:solidFill>
                <a:srgbClr val="CCFFFF"/>
              </a:solidFill>
              <a:ln w="9525">
                <a:solidFill>
                  <a:schemeClr val="tx1"/>
                </a:solidFill>
                <a:miter lim="800000"/>
                <a:headEnd/>
                <a:tailEnd/>
              </a:ln>
              <a:effectLst/>
            </p:spPr>
            <p:txBody>
              <a:bodyPr wrap="none" anchor="ctr"/>
              <a:lstStyle/>
              <a:p>
                <a:endParaRPr lang="en-US"/>
              </a:p>
            </p:txBody>
          </p:sp>
          <p:sp>
            <p:nvSpPr>
              <p:cNvPr id="5156" name="Oval 36"/>
              <p:cNvSpPr>
                <a:spLocks noChangeArrowheads="1"/>
              </p:cNvSpPr>
              <p:nvPr/>
            </p:nvSpPr>
            <p:spPr bwMode="auto">
              <a:xfrm>
                <a:off x="323" y="2253"/>
                <a:ext cx="742" cy="453"/>
              </a:xfrm>
              <a:prstGeom prst="ellipse">
                <a:avLst/>
              </a:prstGeom>
              <a:solidFill>
                <a:srgbClr val="CCFFFF"/>
              </a:solidFill>
              <a:ln w="12700">
                <a:round/>
                <a:headEnd/>
                <a:tailEnd/>
              </a:ln>
              <a:effectLst/>
              <a:scene3d>
                <a:camera prst="legacyPerspectiveBottom"/>
                <a:lightRig rig="legacyFlat3" dir="t"/>
              </a:scene3d>
              <a:sp3d extrusionH="887400" prstMaterial="legacyMatte">
                <a:bevelT w="13500" h="13500" prst="angle"/>
                <a:bevelB w="13500" h="13500" prst="angle"/>
                <a:extrusionClr>
                  <a:srgbClr val="CCFFFF"/>
                </a:extrusionClr>
              </a:sp3d>
            </p:spPr>
            <p:txBody>
              <a:bodyPr wrap="none" anchor="ctr">
                <a:flatTx/>
              </a:bodyPr>
              <a:lstStyle/>
              <a:p>
                <a:pPr algn="ctr" eaLnBrk="0" hangingPunct="0"/>
                <a:r>
                  <a:rPr lang="en-US" sz="1400" b="1" dirty="0">
                    <a:solidFill>
                      <a:schemeClr val="accent2"/>
                    </a:solidFill>
                    <a:effectLst>
                      <a:outerShdw blurRad="38100" dist="38100" dir="2700000" algn="tl">
                        <a:srgbClr val="000000"/>
                      </a:outerShdw>
                    </a:effectLst>
                    <a:latin typeface="Times New Roman" pitchFamily="18" charset="0"/>
                  </a:rPr>
                  <a:t>AIR </a:t>
                </a:r>
                <a:r>
                  <a:rPr lang="en-US" sz="1400" b="1" dirty="0" smtClean="0">
                    <a:solidFill>
                      <a:schemeClr val="accent2"/>
                    </a:solidFill>
                    <a:effectLst>
                      <a:outerShdw blurRad="38100" dist="38100" dir="2700000" algn="tl">
                        <a:srgbClr val="000000"/>
                      </a:outerShdw>
                    </a:effectLst>
                    <a:latin typeface="Times New Roman" pitchFamily="18" charset="0"/>
                  </a:rPr>
                  <a:t> SUMUR</a:t>
                </a:r>
                <a:endParaRPr lang="en-US" sz="1400" b="1" dirty="0">
                  <a:solidFill>
                    <a:schemeClr val="accent2"/>
                  </a:solidFill>
                  <a:effectLst>
                    <a:outerShdw blurRad="38100" dist="38100" dir="2700000" algn="tl">
                      <a:srgbClr val="000000"/>
                    </a:outerShdw>
                  </a:effectLst>
                  <a:latin typeface="Times New Roman" pitchFamily="18" charset="0"/>
                </a:endParaRPr>
              </a:p>
              <a:p>
                <a:pPr algn="ctr" eaLnBrk="0" hangingPunct="0"/>
                <a:r>
                  <a:rPr lang="en-US" sz="1400" b="1" dirty="0">
                    <a:solidFill>
                      <a:schemeClr val="accent2"/>
                    </a:solidFill>
                    <a:effectLst>
                      <a:outerShdw blurRad="38100" dist="38100" dir="2700000" algn="tl">
                        <a:srgbClr val="000000"/>
                      </a:outerShdw>
                    </a:effectLst>
                    <a:latin typeface="Times New Roman" pitchFamily="18" charset="0"/>
                  </a:rPr>
                  <a:t>5 Liter</a:t>
                </a:r>
                <a:r>
                  <a:rPr lang="en-US" sz="1400" dirty="0">
                    <a:latin typeface="Times New Roman" pitchFamily="18" charset="0"/>
                  </a:rPr>
                  <a:t> </a:t>
                </a:r>
              </a:p>
            </p:txBody>
          </p:sp>
        </p:grpSp>
        <p:sp>
          <p:nvSpPr>
            <p:cNvPr id="5158" name="Text Box 38"/>
            <p:cNvSpPr txBox="1">
              <a:spLocks noChangeArrowheads="1"/>
            </p:cNvSpPr>
            <p:nvPr/>
          </p:nvSpPr>
          <p:spPr bwMode="auto">
            <a:xfrm>
              <a:off x="233" y="2871"/>
              <a:ext cx="1035" cy="460"/>
            </a:xfrm>
            <a:prstGeom prst="rect">
              <a:avLst/>
            </a:prstGeom>
            <a:noFill/>
            <a:ln w="9525">
              <a:noFill/>
              <a:miter lim="800000"/>
              <a:headEnd/>
              <a:tailEnd/>
            </a:ln>
            <a:effectLst/>
          </p:spPr>
          <p:txBody>
            <a:bodyPr wrap="none">
              <a:spAutoFit/>
            </a:bodyPr>
            <a:lstStyle/>
            <a:p>
              <a:pPr algn="ctr" eaLnBrk="0" hangingPunct="0"/>
              <a:r>
                <a:rPr lang="en-US" sz="1400" b="1">
                  <a:solidFill>
                    <a:schemeClr val="accent2"/>
                  </a:solidFill>
                  <a:effectLst>
                    <a:outerShdw blurRad="38100" dist="38100" dir="2700000" algn="tl">
                      <a:srgbClr val="C0C0C0"/>
                    </a:outerShdw>
                  </a:effectLst>
                  <a:latin typeface="Times New Roman" pitchFamily="18" charset="0"/>
                </a:rPr>
                <a:t>BEBAS KAPORIT</a:t>
              </a:r>
            </a:p>
            <a:p>
              <a:pPr algn="ctr" eaLnBrk="0" hangingPunct="0"/>
              <a:r>
                <a:rPr lang="en-US" sz="1400" b="1">
                  <a:solidFill>
                    <a:schemeClr val="accent2"/>
                  </a:solidFill>
                  <a:effectLst>
                    <a:outerShdw blurRad="38100" dist="38100" dir="2700000" algn="tl">
                      <a:srgbClr val="C0C0C0"/>
                    </a:outerShdw>
                  </a:effectLst>
                  <a:latin typeface="Times New Roman" pitchFamily="18" charset="0"/>
                </a:rPr>
                <a:t>ATAU</a:t>
              </a:r>
            </a:p>
            <a:p>
              <a:pPr algn="ctr" eaLnBrk="0" hangingPunct="0"/>
              <a:r>
                <a:rPr lang="en-US" sz="1400" b="1">
                  <a:solidFill>
                    <a:schemeClr val="accent2"/>
                  </a:solidFill>
                  <a:effectLst>
                    <a:outerShdw blurRad="38100" dist="38100" dir="2700000" algn="tl">
                      <a:srgbClr val="C0C0C0"/>
                    </a:outerShdw>
                  </a:effectLst>
                  <a:latin typeface="Times New Roman" pitchFamily="18" charset="0"/>
                </a:rPr>
                <a:t>ANTISEPTIK</a:t>
              </a:r>
              <a:endParaRPr lang="en-US" sz="1600" b="1">
                <a:solidFill>
                  <a:schemeClr val="accent2"/>
                </a:solidFill>
                <a:effectLst>
                  <a:outerShdw blurRad="38100" dist="38100" dir="2700000" algn="tl">
                    <a:srgbClr val="C0C0C0"/>
                  </a:outerShdw>
                </a:effectLst>
                <a:latin typeface="Times New Roman" pitchFamily="18" charset="0"/>
              </a:endParaRPr>
            </a:p>
          </p:txBody>
        </p:sp>
        <p:grpSp>
          <p:nvGrpSpPr>
            <p:cNvPr id="5" name="Group 161"/>
            <p:cNvGrpSpPr>
              <a:grpSpLocks/>
            </p:cNvGrpSpPr>
            <p:nvPr/>
          </p:nvGrpSpPr>
          <p:grpSpPr bwMode="auto">
            <a:xfrm>
              <a:off x="1325" y="691"/>
              <a:ext cx="751" cy="2978"/>
              <a:chOff x="1284" y="816"/>
              <a:chExt cx="751" cy="2978"/>
            </a:xfrm>
          </p:grpSpPr>
          <p:grpSp>
            <p:nvGrpSpPr>
              <p:cNvPr id="6" name="Group 157"/>
              <p:cNvGrpSpPr>
                <a:grpSpLocks/>
              </p:cNvGrpSpPr>
              <p:nvPr/>
            </p:nvGrpSpPr>
            <p:grpSpPr bwMode="auto">
              <a:xfrm>
                <a:off x="1353" y="1056"/>
                <a:ext cx="612" cy="2738"/>
                <a:chOff x="1353" y="1056"/>
                <a:chExt cx="612" cy="2738"/>
              </a:xfrm>
            </p:grpSpPr>
            <p:sp>
              <p:nvSpPr>
                <p:cNvPr id="5127" name="Rectangle 7"/>
                <p:cNvSpPr>
                  <a:spLocks noChangeArrowheads="1"/>
                </p:cNvSpPr>
                <p:nvPr/>
              </p:nvSpPr>
              <p:spPr bwMode="auto">
                <a:xfrm>
                  <a:off x="1584" y="1056"/>
                  <a:ext cx="193" cy="408"/>
                </a:xfrm>
                <a:prstGeom prst="rect">
                  <a:avLst/>
                </a:prstGeom>
                <a:solidFill>
                  <a:schemeClr val="folHlink"/>
                </a:solidFill>
                <a:ln w="9525">
                  <a:miter lim="800000"/>
                  <a:headEnd/>
                  <a:tailEnd/>
                </a:ln>
                <a:effectLst/>
                <a:scene3d>
                  <a:camera prst="legacyObliqueTopLeft"/>
                  <a:lightRig rig="legacyFlat3" dir="t"/>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5128" name="Freeform 8"/>
                <p:cNvSpPr>
                  <a:spLocks/>
                </p:cNvSpPr>
                <p:nvPr/>
              </p:nvSpPr>
              <p:spPr bwMode="auto">
                <a:xfrm>
                  <a:off x="1616" y="1469"/>
                  <a:ext cx="200" cy="2269"/>
                </a:xfrm>
                <a:custGeom>
                  <a:avLst/>
                  <a:gdLst/>
                  <a:ahLst/>
                  <a:cxnLst>
                    <a:cxn ang="0">
                      <a:pos x="40" y="0"/>
                    </a:cxn>
                    <a:cxn ang="0">
                      <a:pos x="96" y="136"/>
                    </a:cxn>
                    <a:cxn ang="0">
                      <a:pos x="176" y="176"/>
                    </a:cxn>
                    <a:cxn ang="0">
                      <a:pos x="240" y="272"/>
                    </a:cxn>
                    <a:cxn ang="0">
                      <a:pos x="152" y="512"/>
                    </a:cxn>
                    <a:cxn ang="0">
                      <a:pos x="88" y="648"/>
                    </a:cxn>
                    <a:cxn ang="0">
                      <a:pos x="184" y="920"/>
                    </a:cxn>
                    <a:cxn ang="0">
                      <a:pos x="248" y="1032"/>
                    </a:cxn>
                    <a:cxn ang="0">
                      <a:pos x="272" y="1120"/>
                    </a:cxn>
                    <a:cxn ang="0">
                      <a:pos x="192" y="1424"/>
                    </a:cxn>
                    <a:cxn ang="0">
                      <a:pos x="168" y="1520"/>
                    </a:cxn>
                    <a:cxn ang="0">
                      <a:pos x="240" y="1776"/>
                    </a:cxn>
                    <a:cxn ang="0">
                      <a:pos x="232" y="2184"/>
                    </a:cxn>
                    <a:cxn ang="0">
                      <a:pos x="128" y="2304"/>
                    </a:cxn>
                    <a:cxn ang="0">
                      <a:pos x="48" y="2352"/>
                    </a:cxn>
                    <a:cxn ang="0">
                      <a:pos x="0" y="2400"/>
                    </a:cxn>
                  </a:cxnLst>
                  <a:rect l="0" t="0" r="r" b="b"/>
                  <a:pathLst>
                    <a:path w="297" h="2404">
                      <a:moveTo>
                        <a:pt x="40" y="0"/>
                      </a:moveTo>
                      <a:cubicBezTo>
                        <a:pt x="52" y="28"/>
                        <a:pt x="80" y="110"/>
                        <a:pt x="96" y="136"/>
                      </a:cubicBezTo>
                      <a:cubicBezTo>
                        <a:pt x="112" y="161"/>
                        <a:pt x="149" y="164"/>
                        <a:pt x="176" y="176"/>
                      </a:cubicBezTo>
                      <a:cubicBezTo>
                        <a:pt x="205" y="205"/>
                        <a:pt x="227" y="234"/>
                        <a:pt x="240" y="272"/>
                      </a:cubicBezTo>
                      <a:cubicBezTo>
                        <a:pt x="230" y="352"/>
                        <a:pt x="211" y="453"/>
                        <a:pt x="152" y="512"/>
                      </a:cubicBezTo>
                      <a:cubicBezTo>
                        <a:pt x="135" y="562"/>
                        <a:pt x="101" y="596"/>
                        <a:pt x="88" y="648"/>
                      </a:cubicBezTo>
                      <a:cubicBezTo>
                        <a:pt x="95" y="744"/>
                        <a:pt x="95" y="861"/>
                        <a:pt x="184" y="920"/>
                      </a:cubicBezTo>
                      <a:cubicBezTo>
                        <a:pt x="198" y="961"/>
                        <a:pt x="230" y="992"/>
                        <a:pt x="248" y="1032"/>
                      </a:cubicBezTo>
                      <a:cubicBezTo>
                        <a:pt x="263" y="1065"/>
                        <a:pt x="265" y="1086"/>
                        <a:pt x="272" y="1120"/>
                      </a:cubicBezTo>
                      <a:cubicBezTo>
                        <a:pt x="266" y="1219"/>
                        <a:pt x="288" y="1360"/>
                        <a:pt x="192" y="1424"/>
                      </a:cubicBezTo>
                      <a:cubicBezTo>
                        <a:pt x="181" y="1456"/>
                        <a:pt x="175" y="1487"/>
                        <a:pt x="168" y="1520"/>
                      </a:cubicBezTo>
                      <a:cubicBezTo>
                        <a:pt x="176" y="1597"/>
                        <a:pt x="195" y="1708"/>
                        <a:pt x="240" y="1776"/>
                      </a:cubicBezTo>
                      <a:cubicBezTo>
                        <a:pt x="270" y="1897"/>
                        <a:pt x="297" y="2086"/>
                        <a:pt x="232" y="2184"/>
                      </a:cubicBezTo>
                      <a:cubicBezTo>
                        <a:pt x="201" y="2230"/>
                        <a:pt x="177" y="2276"/>
                        <a:pt x="128" y="2304"/>
                      </a:cubicBezTo>
                      <a:cubicBezTo>
                        <a:pt x="101" y="2319"/>
                        <a:pt x="48" y="2352"/>
                        <a:pt x="48" y="2352"/>
                      </a:cubicBezTo>
                      <a:cubicBezTo>
                        <a:pt x="13" y="2404"/>
                        <a:pt x="35" y="2400"/>
                        <a:pt x="0" y="2400"/>
                      </a:cubicBezTo>
                    </a:path>
                  </a:pathLst>
                </a:custGeom>
                <a:noFill/>
                <a:ln w="9525">
                  <a:solidFill>
                    <a:schemeClr val="tx1"/>
                  </a:solidFill>
                  <a:round/>
                  <a:headEnd/>
                  <a:tailEnd/>
                </a:ln>
                <a:effectLst/>
              </p:spPr>
              <p:txBody>
                <a:bodyPr wrap="none" anchor="ctr"/>
                <a:lstStyle/>
                <a:p>
                  <a:endParaRPr lang="en-US"/>
                </a:p>
              </p:txBody>
            </p:sp>
            <p:sp>
              <p:nvSpPr>
                <p:cNvPr id="5129" name="Freeform 9"/>
                <p:cNvSpPr>
                  <a:spLocks/>
                </p:cNvSpPr>
                <p:nvPr/>
              </p:nvSpPr>
              <p:spPr bwMode="auto">
                <a:xfrm>
                  <a:off x="1643" y="1484"/>
                  <a:ext cx="199" cy="2269"/>
                </a:xfrm>
                <a:custGeom>
                  <a:avLst/>
                  <a:gdLst/>
                  <a:ahLst/>
                  <a:cxnLst>
                    <a:cxn ang="0">
                      <a:pos x="40" y="0"/>
                    </a:cxn>
                    <a:cxn ang="0">
                      <a:pos x="96" y="136"/>
                    </a:cxn>
                    <a:cxn ang="0">
                      <a:pos x="176" y="176"/>
                    </a:cxn>
                    <a:cxn ang="0">
                      <a:pos x="240" y="272"/>
                    </a:cxn>
                    <a:cxn ang="0">
                      <a:pos x="152" y="512"/>
                    </a:cxn>
                    <a:cxn ang="0">
                      <a:pos x="88" y="648"/>
                    </a:cxn>
                    <a:cxn ang="0">
                      <a:pos x="184" y="920"/>
                    </a:cxn>
                    <a:cxn ang="0">
                      <a:pos x="248" y="1032"/>
                    </a:cxn>
                    <a:cxn ang="0">
                      <a:pos x="272" y="1120"/>
                    </a:cxn>
                    <a:cxn ang="0">
                      <a:pos x="192" y="1424"/>
                    </a:cxn>
                    <a:cxn ang="0">
                      <a:pos x="168" y="1520"/>
                    </a:cxn>
                    <a:cxn ang="0">
                      <a:pos x="240" y="1776"/>
                    </a:cxn>
                    <a:cxn ang="0">
                      <a:pos x="232" y="2184"/>
                    </a:cxn>
                    <a:cxn ang="0">
                      <a:pos x="128" y="2304"/>
                    </a:cxn>
                    <a:cxn ang="0">
                      <a:pos x="48" y="2352"/>
                    </a:cxn>
                    <a:cxn ang="0">
                      <a:pos x="0" y="2400"/>
                    </a:cxn>
                  </a:cxnLst>
                  <a:rect l="0" t="0" r="r" b="b"/>
                  <a:pathLst>
                    <a:path w="297" h="2404">
                      <a:moveTo>
                        <a:pt x="40" y="0"/>
                      </a:moveTo>
                      <a:cubicBezTo>
                        <a:pt x="52" y="28"/>
                        <a:pt x="80" y="110"/>
                        <a:pt x="96" y="136"/>
                      </a:cubicBezTo>
                      <a:cubicBezTo>
                        <a:pt x="112" y="161"/>
                        <a:pt x="149" y="164"/>
                        <a:pt x="176" y="176"/>
                      </a:cubicBezTo>
                      <a:cubicBezTo>
                        <a:pt x="205" y="205"/>
                        <a:pt x="227" y="234"/>
                        <a:pt x="240" y="272"/>
                      </a:cubicBezTo>
                      <a:cubicBezTo>
                        <a:pt x="230" y="352"/>
                        <a:pt x="211" y="453"/>
                        <a:pt x="152" y="512"/>
                      </a:cubicBezTo>
                      <a:cubicBezTo>
                        <a:pt x="135" y="562"/>
                        <a:pt x="101" y="596"/>
                        <a:pt x="88" y="648"/>
                      </a:cubicBezTo>
                      <a:cubicBezTo>
                        <a:pt x="95" y="744"/>
                        <a:pt x="95" y="861"/>
                        <a:pt x="184" y="920"/>
                      </a:cubicBezTo>
                      <a:cubicBezTo>
                        <a:pt x="198" y="961"/>
                        <a:pt x="230" y="992"/>
                        <a:pt x="248" y="1032"/>
                      </a:cubicBezTo>
                      <a:cubicBezTo>
                        <a:pt x="263" y="1065"/>
                        <a:pt x="265" y="1086"/>
                        <a:pt x="272" y="1120"/>
                      </a:cubicBezTo>
                      <a:cubicBezTo>
                        <a:pt x="266" y="1219"/>
                        <a:pt x="288" y="1360"/>
                        <a:pt x="192" y="1424"/>
                      </a:cubicBezTo>
                      <a:cubicBezTo>
                        <a:pt x="181" y="1456"/>
                        <a:pt x="175" y="1487"/>
                        <a:pt x="168" y="1520"/>
                      </a:cubicBezTo>
                      <a:cubicBezTo>
                        <a:pt x="176" y="1597"/>
                        <a:pt x="195" y="1708"/>
                        <a:pt x="240" y="1776"/>
                      </a:cubicBezTo>
                      <a:cubicBezTo>
                        <a:pt x="270" y="1897"/>
                        <a:pt x="297" y="2086"/>
                        <a:pt x="232" y="2184"/>
                      </a:cubicBezTo>
                      <a:cubicBezTo>
                        <a:pt x="201" y="2230"/>
                        <a:pt x="177" y="2276"/>
                        <a:pt x="128" y="2304"/>
                      </a:cubicBezTo>
                      <a:cubicBezTo>
                        <a:pt x="101" y="2319"/>
                        <a:pt x="48" y="2352"/>
                        <a:pt x="48" y="2352"/>
                      </a:cubicBezTo>
                      <a:cubicBezTo>
                        <a:pt x="13" y="2404"/>
                        <a:pt x="35" y="2400"/>
                        <a:pt x="0" y="2400"/>
                      </a:cubicBezTo>
                    </a:path>
                  </a:pathLst>
                </a:custGeom>
                <a:noFill/>
                <a:ln w="9525">
                  <a:solidFill>
                    <a:schemeClr val="tx1"/>
                  </a:solidFill>
                  <a:round/>
                  <a:headEnd/>
                  <a:tailEnd/>
                </a:ln>
                <a:effectLst/>
              </p:spPr>
              <p:txBody>
                <a:bodyPr wrap="none" anchor="ctr"/>
                <a:lstStyle/>
                <a:p>
                  <a:endParaRPr lang="en-US"/>
                </a:p>
              </p:txBody>
            </p:sp>
            <p:sp>
              <p:nvSpPr>
                <p:cNvPr id="5130" name="Rectangle 10"/>
                <p:cNvSpPr>
                  <a:spLocks noChangeArrowheads="1"/>
                </p:cNvSpPr>
                <p:nvPr/>
              </p:nvSpPr>
              <p:spPr bwMode="auto">
                <a:xfrm>
                  <a:off x="1611" y="3613"/>
                  <a:ext cx="129" cy="91"/>
                </a:xfrm>
                <a:prstGeom prst="rect">
                  <a:avLst/>
                </a:prstGeom>
                <a:solidFill>
                  <a:schemeClr val="accent1"/>
                </a:solidFill>
                <a:ln w="9525">
                  <a:miter lim="800000"/>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5131" name="Oval 11"/>
                <p:cNvSpPr>
                  <a:spLocks noChangeArrowheads="1"/>
                </p:cNvSpPr>
                <p:nvPr/>
              </p:nvSpPr>
              <p:spPr bwMode="auto">
                <a:xfrm>
                  <a:off x="1514" y="3658"/>
                  <a:ext cx="32" cy="4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32" name="Oval 12"/>
                <p:cNvSpPr>
                  <a:spLocks noChangeArrowheads="1"/>
                </p:cNvSpPr>
                <p:nvPr/>
              </p:nvSpPr>
              <p:spPr bwMode="auto">
                <a:xfrm>
                  <a:off x="1578" y="3749"/>
                  <a:ext cx="33" cy="45"/>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33" name="Oval 13"/>
                <p:cNvSpPr>
                  <a:spLocks noChangeArrowheads="1"/>
                </p:cNvSpPr>
                <p:nvPr/>
              </p:nvSpPr>
              <p:spPr bwMode="auto">
                <a:xfrm>
                  <a:off x="1514" y="3749"/>
                  <a:ext cx="32" cy="45"/>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34" name="Oval 14"/>
                <p:cNvSpPr>
                  <a:spLocks noChangeArrowheads="1"/>
                </p:cNvSpPr>
                <p:nvPr/>
              </p:nvSpPr>
              <p:spPr bwMode="auto">
                <a:xfrm>
                  <a:off x="1578" y="3658"/>
                  <a:ext cx="33" cy="4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35" name="Oval 15"/>
                <p:cNvSpPr>
                  <a:spLocks noChangeArrowheads="1"/>
                </p:cNvSpPr>
                <p:nvPr/>
              </p:nvSpPr>
              <p:spPr bwMode="auto">
                <a:xfrm>
                  <a:off x="1643" y="3568"/>
                  <a:ext cx="32" cy="45"/>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36" name="Oval 16"/>
                <p:cNvSpPr>
                  <a:spLocks noChangeArrowheads="1"/>
                </p:cNvSpPr>
                <p:nvPr/>
              </p:nvSpPr>
              <p:spPr bwMode="auto">
                <a:xfrm>
                  <a:off x="1707" y="3477"/>
                  <a:ext cx="33" cy="45"/>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37" name="Oval 17"/>
                <p:cNvSpPr>
                  <a:spLocks noChangeArrowheads="1"/>
                </p:cNvSpPr>
                <p:nvPr/>
              </p:nvSpPr>
              <p:spPr bwMode="auto">
                <a:xfrm>
                  <a:off x="1643" y="3658"/>
                  <a:ext cx="32" cy="4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38" name="Oval 18"/>
                <p:cNvSpPr>
                  <a:spLocks noChangeArrowheads="1"/>
                </p:cNvSpPr>
                <p:nvPr/>
              </p:nvSpPr>
              <p:spPr bwMode="auto">
                <a:xfrm>
                  <a:off x="1643" y="3749"/>
                  <a:ext cx="32" cy="45"/>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39" name="Oval 19"/>
                <p:cNvSpPr>
                  <a:spLocks noChangeArrowheads="1"/>
                </p:cNvSpPr>
                <p:nvPr/>
              </p:nvSpPr>
              <p:spPr bwMode="auto">
                <a:xfrm>
                  <a:off x="1707" y="3658"/>
                  <a:ext cx="33" cy="4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40" name="Oval 20"/>
                <p:cNvSpPr>
                  <a:spLocks noChangeArrowheads="1"/>
                </p:cNvSpPr>
                <p:nvPr/>
              </p:nvSpPr>
              <p:spPr bwMode="auto">
                <a:xfrm>
                  <a:off x="1772" y="3568"/>
                  <a:ext cx="32" cy="45"/>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41" name="Oval 21"/>
                <p:cNvSpPr>
                  <a:spLocks noChangeArrowheads="1"/>
                </p:cNvSpPr>
                <p:nvPr/>
              </p:nvSpPr>
              <p:spPr bwMode="auto">
                <a:xfrm>
                  <a:off x="1417" y="3522"/>
                  <a:ext cx="32" cy="4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42" name="Oval 22"/>
                <p:cNvSpPr>
                  <a:spLocks noChangeArrowheads="1"/>
                </p:cNvSpPr>
                <p:nvPr/>
              </p:nvSpPr>
              <p:spPr bwMode="auto">
                <a:xfrm>
                  <a:off x="1385" y="3251"/>
                  <a:ext cx="32" cy="45"/>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43" name="Oval 23"/>
                <p:cNvSpPr>
                  <a:spLocks noChangeArrowheads="1"/>
                </p:cNvSpPr>
                <p:nvPr/>
              </p:nvSpPr>
              <p:spPr bwMode="auto">
                <a:xfrm>
                  <a:off x="1353" y="2979"/>
                  <a:ext cx="32" cy="45"/>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44" name="Oval 24"/>
                <p:cNvSpPr>
                  <a:spLocks noChangeArrowheads="1"/>
                </p:cNvSpPr>
                <p:nvPr/>
              </p:nvSpPr>
              <p:spPr bwMode="auto">
                <a:xfrm>
                  <a:off x="1482" y="2888"/>
                  <a:ext cx="32" cy="45"/>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45" name="Oval 25"/>
                <p:cNvSpPr>
                  <a:spLocks noChangeArrowheads="1"/>
                </p:cNvSpPr>
                <p:nvPr/>
              </p:nvSpPr>
              <p:spPr bwMode="auto">
                <a:xfrm>
                  <a:off x="1611" y="3251"/>
                  <a:ext cx="32" cy="45"/>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46" name="Oval 26"/>
                <p:cNvSpPr>
                  <a:spLocks noChangeArrowheads="1"/>
                </p:cNvSpPr>
                <p:nvPr/>
              </p:nvSpPr>
              <p:spPr bwMode="auto">
                <a:xfrm>
                  <a:off x="1869" y="3387"/>
                  <a:ext cx="32" cy="45"/>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47" name="Oval 27"/>
                <p:cNvSpPr>
                  <a:spLocks noChangeArrowheads="1"/>
                </p:cNvSpPr>
                <p:nvPr/>
              </p:nvSpPr>
              <p:spPr bwMode="auto">
                <a:xfrm>
                  <a:off x="1933" y="3115"/>
                  <a:ext cx="32" cy="45"/>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48" name="Oval 28"/>
                <p:cNvSpPr>
                  <a:spLocks noChangeArrowheads="1"/>
                </p:cNvSpPr>
                <p:nvPr/>
              </p:nvSpPr>
              <p:spPr bwMode="auto">
                <a:xfrm>
                  <a:off x="1869" y="2933"/>
                  <a:ext cx="32" cy="46"/>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49" name="Oval 29"/>
                <p:cNvSpPr>
                  <a:spLocks noChangeArrowheads="1"/>
                </p:cNvSpPr>
                <p:nvPr/>
              </p:nvSpPr>
              <p:spPr bwMode="auto">
                <a:xfrm>
                  <a:off x="1611" y="3024"/>
                  <a:ext cx="32" cy="45"/>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5150" name="Oval 30"/>
                <p:cNvSpPr>
                  <a:spLocks noChangeArrowheads="1"/>
                </p:cNvSpPr>
                <p:nvPr/>
              </p:nvSpPr>
              <p:spPr bwMode="auto">
                <a:xfrm>
                  <a:off x="1546" y="3387"/>
                  <a:ext cx="32" cy="45"/>
                </a:xfrm>
                <a:prstGeom prst="ellipse">
                  <a:avLst/>
                </a:prstGeom>
                <a:solidFill>
                  <a:schemeClr val="bg1"/>
                </a:solidFill>
                <a:ln w="9525">
                  <a:solidFill>
                    <a:schemeClr val="bg1"/>
                  </a:solidFill>
                  <a:round/>
                  <a:headEnd/>
                  <a:tailEnd/>
                </a:ln>
                <a:effectLst/>
              </p:spPr>
              <p:txBody>
                <a:bodyPr wrap="none" anchor="ctr"/>
                <a:lstStyle/>
                <a:p>
                  <a:endParaRPr lang="en-US"/>
                </a:p>
              </p:txBody>
            </p:sp>
          </p:grpSp>
          <p:sp>
            <p:nvSpPr>
              <p:cNvPr id="5160" name="WordArt 40"/>
              <p:cNvSpPr>
                <a:spLocks noChangeArrowheads="1" noChangeShapeType="1" noTextEdit="1"/>
              </p:cNvSpPr>
              <p:nvPr/>
            </p:nvSpPr>
            <p:spPr bwMode="auto">
              <a:xfrm>
                <a:off x="1284" y="816"/>
                <a:ext cx="751" cy="182"/>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chemeClr val="folHlink"/>
                    </a:solidFill>
                    <a:latin typeface="Arial Black"/>
                  </a:rPr>
                  <a:t>AERATOR</a:t>
                </a:r>
              </a:p>
            </p:txBody>
          </p:sp>
        </p:grpSp>
        <p:grpSp>
          <p:nvGrpSpPr>
            <p:cNvPr id="7" name="Group 162"/>
            <p:cNvGrpSpPr>
              <a:grpSpLocks/>
            </p:cNvGrpSpPr>
            <p:nvPr/>
          </p:nvGrpSpPr>
          <p:grpSpPr bwMode="auto">
            <a:xfrm>
              <a:off x="3209" y="2515"/>
              <a:ext cx="2256" cy="1200"/>
              <a:chOff x="3168" y="2640"/>
              <a:chExt cx="2256" cy="1200"/>
            </a:xfrm>
          </p:grpSpPr>
          <p:sp>
            <p:nvSpPr>
              <p:cNvPr id="5208" name="Rectangle 88"/>
              <p:cNvSpPr>
                <a:spLocks noChangeArrowheads="1"/>
              </p:cNvSpPr>
              <p:nvPr/>
            </p:nvSpPr>
            <p:spPr bwMode="auto">
              <a:xfrm>
                <a:off x="3168" y="2640"/>
                <a:ext cx="2256" cy="1200"/>
              </a:xfrm>
              <a:prstGeom prst="rect">
                <a:avLst/>
              </a:prstGeom>
              <a:gradFill rotWithShape="0">
                <a:gsLst>
                  <a:gs pos="0">
                    <a:srgbClr val="FF99FF"/>
                  </a:gs>
                  <a:gs pos="50000">
                    <a:srgbClr val="FFFFFF"/>
                  </a:gs>
                  <a:gs pos="100000">
                    <a:srgbClr val="FF99FF"/>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99FF"/>
                </a:extrusionClr>
              </a:sp3d>
            </p:spPr>
            <p:txBody>
              <a:bodyPr wrap="none" anchor="ctr">
                <a:flatTx/>
              </a:bodyPr>
              <a:lstStyle/>
              <a:p>
                <a:endParaRPr lang="en-US"/>
              </a:p>
            </p:txBody>
          </p:sp>
          <p:sp>
            <p:nvSpPr>
              <p:cNvPr id="5201" name="WordArt 81"/>
              <p:cNvSpPr>
                <a:spLocks noChangeArrowheads="1" noChangeShapeType="1" noTextEdit="1"/>
              </p:cNvSpPr>
              <p:nvPr/>
            </p:nvSpPr>
            <p:spPr bwMode="auto">
              <a:xfrm>
                <a:off x="3360" y="2736"/>
                <a:ext cx="1872" cy="960"/>
              </a:xfrm>
              <a:prstGeom prst="rect">
                <a:avLst/>
              </a:prstGeom>
            </p:spPr>
            <p:txBody>
              <a:bodyPr wrap="none" fromWordArt="1">
                <a:prstTxWarp prst="textPlain">
                  <a:avLst>
                    <a:gd name="adj" fmla="val 50000"/>
                  </a:avLst>
                </a:prstTxWarp>
                <a:scene3d>
                  <a:camera prst="legacyObliqueTopRight">
                    <a:rot lat="21299999" lon="20999999" rev="0"/>
                  </a:camera>
                  <a:lightRig rig="legacyFlat2" dir="t"/>
                </a:scene3d>
                <a:sp3d extrusionH="112700" prstMaterial="legacyPlastic">
                  <a:extrusionClr>
                    <a:srgbClr val="CC6600"/>
                  </a:extrusionClr>
                </a:sp3d>
              </a:bodyPr>
              <a:lstStyle/>
              <a:p>
                <a:pPr algn="ctr"/>
                <a:r>
                  <a:rPr lang="en-US" sz="3600" b="1" i="1" kern="10">
                    <a:ln w="9525">
                      <a:round/>
                      <a:headEnd/>
                      <a:tailEnd/>
                    </a:ln>
                    <a:solidFill>
                      <a:srgbClr val="CC6600"/>
                    </a:solidFill>
                    <a:latin typeface="Arial Black"/>
                  </a:rPr>
                  <a:t>BUAT TIGA BUAH</a:t>
                </a:r>
              </a:p>
              <a:p>
                <a:pPr algn="ctr"/>
                <a:r>
                  <a:rPr lang="en-US" sz="3600" b="1" i="1" kern="10">
                    <a:ln w="9525">
                      <a:round/>
                      <a:headEnd/>
                      <a:tailEnd/>
                    </a:ln>
                    <a:solidFill>
                      <a:srgbClr val="CC6600"/>
                    </a:solidFill>
                    <a:latin typeface="Arial Black"/>
                  </a:rPr>
                  <a:t>HARI KE 1 DIPAKAI HARI KE  4</a:t>
                </a:r>
              </a:p>
            </p:txBody>
          </p:sp>
        </p:grpSp>
        <p:sp>
          <p:nvSpPr>
            <p:cNvPr id="5203" name="WordArt 83" descr="White marble"/>
            <p:cNvSpPr>
              <a:spLocks noChangeArrowheads="1" noChangeShapeType="1" noTextEdit="1"/>
            </p:cNvSpPr>
            <p:nvPr/>
          </p:nvSpPr>
          <p:spPr bwMode="auto">
            <a:xfrm>
              <a:off x="2195" y="527"/>
              <a:ext cx="3222" cy="76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blipFill dpi="0" rotWithShape="0">
                    <a:blip r:embed="rId2"/>
                    <a:srcRect/>
                    <a:tile tx="0" ty="0" sx="100000" sy="100000" flip="none" algn="tl"/>
                  </a:blipFill>
                  <a:latin typeface="Arial Black"/>
                </a:rPr>
                <a:t>CARA PEMBUATAN</a:t>
              </a:r>
            </a:p>
            <a:p>
              <a:pPr algn="ctr"/>
              <a:r>
                <a:rPr lang="en-US" sz="3600" kern="10">
                  <a:ln w="9525">
                    <a:round/>
                    <a:headEnd/>
                    <a:tailEnd/>
                  </a:ln>
                  <a:blipFill dpi="0" rotWithShape="0">
                    <a:blip r:embed="rId2"/>
                    <a:srcRect/>
                    <a:tile tx="0" ty="0" sx="100000" sy="100000" flip="none" algn="tl"/>
                  </a:blipFill>
                  <a:latin typeface="Arial Black"/>
                </a:rPr>
                <a:t>KULTUR</a:t>
              </a:r>
            </a:p>
          </p:txBody>
        </p:sp>
        <p:grpSp>
          <p:nvGrpSpPr>
            <p:cNvPr id="8" name="Group 160"/>
            <p:cNvGrpSpPr>
              <a:grpSpLocks/>
            </p:cNvGrpSpPr>
            <p:nvPr/>
          </p:nvGrpSpPr>
          <p:grpSpPr bwMode="auto">
            <a:xfrm>
              <a:off x="281" y="883"/>
              <a:ext cx="1200" cy="960"/>
              <a:chOff x="240" y="1008"/>
              <a:chExt cx="1200" cy="960"/>
            </a:xfrm>
          </p:grpSpPr>
          <p:sp>
            <p:nvSpPr>
              <p:cNvPr id="5205" name="AutoShape 85"/>
              <p:cNvSpPr>
                <a:spLocks noChangeArrowheads="1"/>
              </p:cNvSpPr>
              <p:nvPr/>
            </p:nvSpPr>
            <p:spPr bwMode="auto">
              <a:xfrm>
                <a:off x="472" y="1008"/>
                <a:ext cx="968" cy="816"/>
              </a:xfrm>
              <a:prstGeom prst="curvedDownArrow">
                <a:avLst>
                  <a:gd name="adj1" fmla="val 23725"/>
                  <a:gd name="adj2" fmla="val 47451"/>
                  <a:gd name="adj3" fmla="val 33333"/>
                </a:avLst>
              </a:prstGeom>
              <a:solidFill>
                <a:srgbClr val="FFFF00"/>
              </a:solidFill>
              <a:ln w="9525">
                <a:solidFill>
                  <a:schemeClr val="tx1"/>
                </a:solidFill>
                <a:miter lim="800000"/>
                <a:headEnd/>
                <a:tailEnd/>
              </a:ln>
              <a:effectLst/>
            </p:spPr>
            <p:txBody>
              <a:bodyPr wrap="none" anchor="ctr"/>
              <a:lstStyle/>
              <a:p>
                <a:endParaRPr lang="en-US"/>
              </a:p>
            </p:txBody>
          </p:sp>
          <p:sp>
            <p:nvSpPr>
              <p:cNvPr id="5206" name="Oval 86"/>
              <p:cNvSpPr>
                <a:spLocks noChangeArrowheads="1"/>
              </p:cNvSpPr>
              <p:nvPr/>
            </p:nvSpPr>
            <p:spPr bwMode="auto">
              <a:xfrm>
                <a:off x="240" y="1104"/>
                <a:ext cx="576" cy="864"/>
              </a:xfrm>
              <a:prstGeom prst="ellipse">
                <a:avLst/>
              </a:prstGeom>
              <a:solidFill>
                <a:srgbClr val="FFFF00"/>
              </a:solidFill>
              <a:ln w="9525">
                <a:round/>
                <a:headEnd/>
                <a:tailEnd/>
              </a:ln>
              <a:effectLst/>
              <a:scene3d>
                <a:camera prst="legacyPerspectiveBottom"/>
                <a:lightRig rig="legacyFlat3" dir="t"/>
              </a:scene3d>
              <a:sp3d extrusionH="887400" prstMaterial="legacyMatte">
                <a:bevelT w="13500" h="13500" prst="angle"/>
                <a:bevelB w="13500" h="13500" prst="angle"/>
                <a:extrusionClr>
                  <a:srgbClr val="FFFF00"/>
                </a:extrusionClr>
              </a:sp3d>
            </p:spPr>
            <p:txBody>
              <a:bodyPr wrap="none" anchor="ctr">
                <a:flatTx/>
              </a:bodyPr>
              <a:lstStyle/>
              <a:p>
                <a:pPr algn="ctr" eaLnBrk="0" hangingPunct="0"/>
                <a:r>
                  <a:rPr lang="en-US" sz="2000" dirty="0">
                    <a:latin typeface="Times New Roman" pitchFamily="18" charset="0"/>
                  </a:rPr>
                  <a:t>Plus</a:t>
                </a:r>
              </a:p>
              <a:p>
                <a:pPr algn="ctr" eaLnBrk="0" hangingPunct="0"/>
                <a:r>
                  <a:rPr lang="en-US" sz="2000" dirty="0" err="1">
                    <a:latin typeface="Times New Roman" pitchFamily="18" charset="0"/>
                  </a:rPr>
                  <a:t>dedak</a:t>
                </a:r>
                <a:endParaRPr lang="en-US" sz="2000" dirty="0">
                  <a:latin typeface="Times New Roman" pitchFamily="18" charset="0"/>
                </a:endParaRPr>
              </a:p>
              <a:p>
                <a:pPr algn="ctr" eaLnBrk="0" hangingPunct="0"/>
                <a:r>
                  <a:rPr lang="en-US" sz="2000" dirty="0" err="1" smtClean="0">
                    <a:latin typeface="Times New Roman" pitchFamily="18" charset="0"/>
                  </a:rPr>
                  <a:t>Sedikit</a:t>
                </a:r>
                <a:r>
                  <a:rPr lang="en-US" sz="2000" dirty="0" smtClean="0">
                    <a:latin typeface="Times New Roman" pitchFamily="18" charset="0"/>
                  </a:rPr>
                  <a:t>,</a:t>
                </a:r>
              </a:p>
              <a:p>
                <a:pPr algn="ctr" eaLnBrk="0" hangingPunct="0"/>
                <a:r>
                  <a:rPr lang="en-US" sz="1400" dirty="0" smtClean="0">
                    <a:latin typeface="Times New Roman" pitchFamily="18" charset="0"/>
                  </a:rPr>
                  <a:t>1 SENDOK TEH</a:t>
                </a:r>
                <a:endParaRPr lang="en-US" sz="1400" dirty="0">
                  <a:latin typeface="Times New Roman" pitchFamily="18" charset="0"/>
                </a:endParaRPr>
              </a:p>
            </p:txBody>
          </p:sp>
        </p:grpSp>
        <p:grpSp>
          <p:nvGrpSpPr>
            <p:cNvPr id="9" name="Group 156"/>
            <p:cNvGrpSpPr>
              <a:grpSpLocks/>
            </p:cNvGrpSpPr>
            <p:nvPr/>
          </p:nvGrpSpPr>
          <p:grpSpPr bwMode="auto">
            <a:xfrm>
              <a:off x="4120" y="1275"/>
              <a:ext cx="1250" cy="1144"/>
              <a:chOff x="4079" y="1257"/>
              <a:chExt cx="1250" cy="1144"/>
            </a:xfrm>
          </p:grpSpPr>
          <p:grpSp>
            <p:nvGrpSpPr>
              <p:cNvPr id="10" name="Group 92"/>
              <p:cNvGrpSpPr>
                <a:grpSpLocks/>
              </p:cNvGrpSpPr>
              <p:nvPr/>
            </p:nvGrpSpPr>
            <p:grpSpPr bwMode="auto">
              <a:xfrm>
                <a:off x="4079" y="1257"/>
                <a:ext cx="1250" cy="1144"/>
                <a:chOff x="4079" y="1257"/>
                <a:chExt cx="1250" cy="1144"/>
              </a:xfrm>
            </p:grpSpPr>
            <p:sp>
              <p:nvSpPr>
                <p:cNvPr id="5210" name="Oval 90"/>
                <p:cNvSpPr>
                  <a:spLocks noChangeArrowheads="1"/>
                </p:cNvSpPr>
                <p:nvPr/>
              </p:nvSpPr>
              <p:spPr bwMode="auto">
                <a:xfrm>
                  <a:off x="4079" y="1257"/>
                  <a:ext cx="1250" cy="1144"/>
                </a:xfrm>
                <a:prstGeom prst="ellipse">
                  <a:avLst/>
                </a:prstGeom>
                <a:solidFill>
                  <a:srgbClr val="FF0000"/>
                </a:solidFill>
                <a:ln w="9525">
                  <a:noFill/>
                  <a:round/>
                  <a:headEnd/>
                  <a:tailEnd/>
                </a:ln>
              </p:spPr>
              <p:txBody>
                <a:bodyPr/>
                <a:lstStyle/>
                <a:p>
                  <a:endParaRPr lang="en-US"/>
                </a:p>
              </p:txBody>
            </p:sp>
            <p:sp>
              <p:nvSpPr>
                <p:cNvPr id="5211" name="Oval 91"/>
                <p:cNvSpPr>
                  <a:spLocks noChangeArrowheads="1"/>
                </p:cNvSpPr>
                <p:nvPr/>
              </p:nvSpPr>
              <p:spPr bwMode="auto">
                <a:xfrm>
                  <a:off x="4212" y="1373"/>
                  <a:ext cx="983" cy="908"/>
                </a:xfrm>
                <a:prstGeom prst="ellipse">
                  <a:avLst/>
                </a:prstGeom>
                <a:solidFill>
                  <a:srgbClr val="FFFFFF"/>
                </a:solidFill>
                <a:ln w="9525">
                  <a:noFill/>
                  <a:round/>
                  <a:headEnd/>
                  <a:tailEnd/>
                </a:ln>
              </p:spPr>
              <p:txBody>
                <a:bodyPr/>
                <a:lstStyle/>
                <a:p>
                  <a:endParaRPr lang="en-US"/>
                </a:p>
              </p:txBody>
            </p:sp>
          </p:grpSp>
          <p:sp>
            <p:nvSpPr>
              <p:cNvPr id="5213" name="Oval 93"/>
              <p:cNvSpPr>
                <a:spLocks noChangeArrowheads="1"/>
              </p:cNvSpPr>
              <p:nvPr/>
            </p:nvSpPr>
            <p:spPr bwMode="auto">
              <a:xfrm>
                <a:off x="4345" y="1496"/>
                <a:ext cx="717" cy="662"/>
              </a:xfrm>
              <a:prstGeom prst="ellipse">
                <a:avLst/>
              </a:prstGeom>
              <a:solidFill>
                <a:srgbClr val="0000FF"/>
              </a:solidFill>
              <a:ln w="9525">
                <a:noFill/>
                <a:round/>
                <a:headEnd/>
                <a:tailEnd/>
              </a:ln>
            </p:spPr>
            <p:txBody>
              <a:bodyPr/>
              <a:lstStyle/>
              <a:p>
                <a:endParaRPr lang="en-US"/>
              </a:p>
            </p:txBody>
          </p:sp>
          <p:sp>
            <p:nvSpPr>
              <p:cNvPr id="5215" name="Oval 95"/>
              <p:cNvSpPr>
                <a:spLocks noChangeArrowheads="1"/>
              </p:cNvSpPr>
              <p:nvPr/>
            </p:nvSpPr>
            <p:spPr bwMode="auto">
              <a:xfrm>
                <a:off x="4475" y="1617"/>
                <a:ext cx="457" cy="420"/>
              </a:xfrm>
              <a:prstGeom prst="ellipse">
                <a:avLst/>
              </a:prstGeom>
              <a:solidFill>
                <a:srgbClr val="FFFFFF"/>
              </a:solidFill>
              <a:ln w="9525">
                <a:noFill/>
                <a:round/>
                <a:headEnd/>
                <a:tailEnd/>
              </a:ln>
            </p:spPr>
            <p:txBody>
              <a:bodyPr/>
              <a:lstStyle/>
              <a:p>
                <a:endParaRPr lang="en-US"/>
              </a:p>
            </p:txBody>
          </p:sp>
          <p:sp>
            <p:nvSpPr>
              <p:cNvPr id="5217" name="Oval 97"/>
              <p:cNvSpPr>
                <a:spLocks noChangeArrowheads="1"/>
              </p:cNvSpPr>
              <p:nvPr/>
            </p:nvSpPr>
            <p:spPr bwMode="auto">
              <a:xfrm>
                <a:off x="4608" y="1738"/>
                <a:ext cx="191" cy="178"/>
              </a:xfrm>
              <a:prstGeom prst="ellipse">
                <a:avLst/>
              </a:prstGeom>
              <a:solidFill>
                <a:srgbClr val="FF0000"/>
              </a:solidFill>
              <a:ln w="9525">
                <a:noFill/>
                <a:round/>
                <a:headEnd/>
                <a:tailEnd/>
              </a:ln>
            </p:spPr>
            <p:txBody>
              <a:bodyPr/>
              <a:lstStyle/>
              <a:p>
                <a:endParaRPr lang="en-US"/>
              </a:p>
            </p:txBody>
          </p:sp>
          <p:grpSp>
            <p:nvGrpSpPr>
              <p:cNvPr id="11" name="Group 150"/>
              <p:cNvGrpSpPr>
                <a:grpSpLocks/>
              </p:cNvGrpSpPr>
              <p:nvPr/>
            </p:nvGrpSpPr>
            <p:grpSpPr bwMode="auto">
              <a:xfrm>
                <a:off x="4665" y="1361"/>
                <a:ext cx="595" cy="521"/>
                <a:chOff x="4665" y="1361"/>
                <a:chExt cx="595" cy="521"/>
              </a:xfrm>
            </p:grpSpPr>
            <p:grpSp>
              <p:nvGrpSpPr>
                <p:cNvPr id="12" name="Group 114"/>
                <p:cNvGrpSpPr>
                  <a:grpSpLocks/>
                </p:cNvGrpSpPr>
                <p:nvPr/>
              </p:nvGrpSpPr>
              <p:grpSpPr bwMode="auto">
                <a:xfrm>
                  <a:off x="4714" y="1462"/>
                  <a:ext cx="519" cy="369"/>
                  <a:chOff x="4714" y="1462"/>
                  <a:chExt cx="519" cy="369"/>
                </a:xfrm>
              </p:grpSpPr>
              <p:sp>
                <p:nvSpPr>
                  <p:cNvPr id="5219" name="Freeform 99"/>
                  <p:cNvSpPr>
                    <a:spLocks/>
                  </p:cNvSpPr>
                  <p:nvPr/>
                </p:nvSpPr>
                <p:spPr bwMode="auto">
                  <a:xfrm>
                    <a:off x="4719" y="1806"/>
                    <a:ext cx="39" cy="25"/>
                  </a:xfrm>
                  <a:custGeom>
                    <a:avLst/>
                    <a:gdLst/>
                    <a:ahLst/>
                    <a:cxnLst>
                      <a:cxn ang="0">
                        <a:pos x="0" y="23"/>
                      </a:cxn>
                      <a:cxn ang="0">
                        <a:pos x="35" y="0"/>
                      </a:cxn>
                      <a:cxn ang="0">
                        <a:pos x="77" y="49"/>
                      </a:cxn>
                      <a:cxn ang="0">
                        <a:pos x="13" y="41"/>
                      </a:cxn>
                      <a:cxn ang="0">
                        <a:pos x="0" y="23"/>
                      </a:cxn>
                    </a:cxnLst>
                    <a:rect l="0" t="0" r="r" b="b"/>
                    <a:pathLst>
                      <a:path w="77" h="49">
                        <a:moveTo>
                          <a:pt x="0" y="23"/>
                        </a:moveTo>
                        <a:lnTo>
                          <a:pt x="35" y="0"/>
                        </a:lnTo>
                        <a:lnTo>
                          <a:pt x="77" y="49"/>
                        </a:lnTo>
                        <a:lnTo>
                          <a:pt x="13" y="41"/>
                        </a:lnTo>
                        <a:lnTo>
                          <a:pt x="0" y="23"/>
                        </a:lnTo>
                        <a:close/>
                      </a:path>
                    </a:pathLst>
                  </a:custGeom>
                  <a:solidFill>
                    <a:srgbClr val="3F3F3F"/>
                  </a:solidFill>
                  <a:ln w="9525">
                    <a:noFill/>
                    <a:round/>
                    <a:headEnd/>
                    <a:tailEnd/>
                  </a:ln>
                </p:spPr>
                <p:txBody>
                  <a:bodyPr/>
                  <a:lstStyle/>
                  <a:p>
                    <a:endParaRPr lang="en-US"/>
                  </a:p>
                </p:txBody>
              </p:sp>
              <p:sp>
                <p:nvSpPr>
                  <p:cNvPr id="5220" name="Freeform 100"/>
                  <p:cNvSpPr>
                    <a:spLocks/>
                  </p:cNvSpPr>
                  <p:nvPr/>
                </p:nvSpPr>
                <p:spPr bwMode="auto">
                  <a:xfrm>
                    <a:off x="4714" y="1769"/>
                    <a:ext cx="23" cy="49"/>
                  </a:xfrm>
                  <a:custGeom>
                    <a:avLst/>
                    <a:gdLst/>
                    <a:ahLst/>
                    <a:cxnLst>
                      <a:cxn ang="0">
                        <a:pos x="28" y="0"/>
                      </a:cxn>
                      <a:cxn ang="0">
                        <a:pos x="44" y="73"/>
                      </a:cxn>
                      <a:cxn ang="0">
                        <a:pos x="10" y="96"/>
                      </a:cxn>
                      <a:cxn ang="0">
                        <a:pos x="0" y="74"/>
                      </a:cxn>
                      <a:cxn ang="0">
                        <a:pos x="28" y="0"/>
                      </a:cxn>
                    </a:cxnLst>
                    <a:rect l="0" t="0" r="r" b="b"/>
                    <a:pathLst>
                      <a:path w="44" h="96">
                        <a:moveTo>
                          <a:pt x="28" y="0"/>
                        </a:moveTo>
                        <a:lnTo>
                          <a:pt x="44" y="73"/>
                        </a:lnTo>
                        <a:lnTo>
                          <a:pt x="10" y="96"/>
                        </a:lnTo>
                        <a:lnTo>
                          <a:pt x="0" y="74"/>
                        </a:lnTo>
                        <a:lnTo>
                          <a:pt x="28" y="0"/>
                        </a:lnTo>
                        <a:close/>
                      </a:path>
                    </a:pathLst>
                  </a:custGeom>
                  <a:solidFill>
                    <a:srgbClr val="5F5F5F"/>
                  </a:solidFill>
                  <a:ln w="9525">
                    <a:noFill/>
                    <a:round/>
                    <a:headEnd/>
                    <a:tailEnd/>
                  </a:ln>
                </p:spPr>
                <p:txBody>
                  <a:bodyPr/>
                  <a:lstStyle/>
                  <a:p>
                    <a:endParaRPr lang="en-US"/>
                  </a:p>
                </p:txBody>
              </p:sp>
              <p:sp>
                <p:nvSpPr>
                  <p:cNvPr id="5221" name="Freeform 101"/>
                  <p:cNvSpPr>
                    <a:spLocks/>
                  </p:cNvSpPr>
                  <p:nvPr/>
                </p:nvSpPr>
                <p:spPr bwMode="auto">
                  <a:xfrm>
                    <a:off x="4729" y="1769"/>
                    <a:ext cx="30" cy="62"/>
                  </a:xfrm>
                  <a:custGeom>
                    <a:avLst/>
                    <a:gdLst/>
                    <a:ahLst/>
                    <a:cxnLst>
                      <a:cxn ang="0">
                        <a:pos x="0" y="0"/>
                      </a:cxn>
                      <a:cxn ang="0">
                        <a:pos x="15" y="76"/>
                      </a:cxn>
                      <a:cxn ang="0">
                        <a:pos x="60" y="124"/>
                      </a:cxn>
                      <a:cxn ang="0">
                        <a:pos x="40" y="65"/>
                      </a:cxn>
                      <a:cxn ang="0">
                        <a:pos x="0" y="0"/>
                      </a:cxn>
                    </a:cxnLst>
                    <a:rect l="0" t="0" r="r" b="b"/>
                    <a:pathLst>
                      <a:path w="60" h="124">
                        <a:moveTo>
                          <a:pt x="0" y="0"/>
                        </a:moveTo>
                        <a:lnTo>
                          <a:pt x="15" y="76"/>
                        </a:lnTo>
                        <a:lnTo>
                          <a:pt x="60" y="124"/>
                        </a:lnTo>
                        <a:lnTo>
                          <a:pt x="40" y="65"/>
                        </a:lnTo>
                        <a:lnTo>
                          <a:pt x="0" y="0"/>
                        </a:lnTo>
                        <a:close/>
                      </a:path>
                    </a:pathLst>
                  </a:custGeom>
                  <a:solidFill>
                    <a:srgbClr val="9F9F9F"/>
                  </a:solidFill>
                  <a:ln w="9525">
                    <a:noFill/>
                    <a:round/>
                    <a:headEnd/>
                    <a:tailEnd/>
                  </a:ln>
                </p:spPr>
                <p:txBody>
                  <a:bodyPr/>
                  <a:lstStyle/>
                  <a:p>
                    <a:endParaRPr lang="en-US"/>
                  </a:p>
                </p:txBody>
              </p:sp>
              <p:grpSp>
                <p:nvGrpSpPr>
                  <p:cNvPr id="13" name="Group 113"/>
                  <p:cNvGrpSpPr>
                    <a:grpSpLocks/>
                  </p:cNvGrpSpPr>
                  <p:nvPr/>
                </p:nvGrpSpPr>
                <p:grpSpPr bwMode="auto">
                  <a:xfrm>
                    <a:off x="4733" y="1462"/>
                    <a:ext cx="500" cy="351"/>
                    <a:chOff x="4733" y="1462"/>
                    <a:chExt cx="500" cy="351"/>
                  </a:xfrm>
                </p:grpSpPr>
                <p:sp>
                  <p:nvSpPr>
                    <p:cNvPr id="5222" name="Freeform 102"/>
                    <p:cNvSpPr>
                      <a:spLocks/>
                    </p:cNvSpPr>
                    <p:nvPr/>
                  </p:nvSpPr>
                  <p:spPr bwMode="auto">
                    <a:xfrm>
                      <a:off x="4733" y="1561"/>
                      <a:ext cx="431" cy="252"/>
                    </a:xfrm>
                    <a:custGeom>
                      <a:avLst/>
                      <a:gdLst/>
                      <a:ahLst/>
                      <a:cxnLst>
                        <a:cxn ang="0">
                          <a:pos x="697" y="0"/>
                        </a:cxn>
                        <a:cxn ang="0">
                          <a:pos x="18" y="462"/>
                        </a:cxn>
                        <a:cxn ang="0">
                          <a:pos x="10" y="467"/>
                        </a:cxn>
                        <a:cxn ang="0">
                          <a:pos x="4" y="476"/>
                        </a:cxn>
                        <a:cxn ang="0">
                          <a:pos x="0" y="488"/>
                        </a:cxn>
                        <a:cxn ang="0">
                          <a:pos x="5" y="498"/>
                        </a:cxn>
                        <a:cxn ang="0">
                          <a:pos x="14" y="504"/>
                        </a:cxn>
                        <a:cxn ang="0">
                          <a:pos x="23" y="506"/>
                        </a:cxn>
                        <a:cxn ang="0">
                          <a:pos x="36" y="502"/>
                        </a:cxn>
                        <a:cxn ang="0">
                          <a:pos x="863" y="151"/>
                        </a:cxn>
                        <a:cxn ang="0">
                          <a:pos x="697" y="0"/>
                        </a:cxn>
                      </a:cxnLst>
                      <a:rect l="0" t="0" r="r" b="b"/>
                      <a:pathLst>
                        <a:path w="863" h="506">
                          <a:moveTo>
                            <a:pt x="697" y="0"/>
                          </a:moveTo>
                          <a:lnTo>
                            <a:pt x="18" y="462"/>
                          </a:lnTo>
                          <a:lnTo>
                            <a:pt x="10" y="467"/>
                          </a:lnTo>
                          <a:lnTo>
                            <a:pt x="4" y="476"/>
                          </a:lnTo>
                          <a:lnTo>
                            <a:pt x="0" y="488"/>
                          </a:lnTo>
                          <a:lnTo>
                            <a:pt x="5" y="498"/>
                          </a:lnTo>
                          <a:lnTo>
                            <a:pt x="14" y="504"/>
                          </a:lnTo>
                          <a:lnTo>
                            <a:pt x="23" y="506"/>
                          </a:lnTo>
                          <a:lnTo>
                            <a:pt x="36" y="502"/>
                          </a:lnTo>
                          <a:lnTo>
                            <a:pt x="863" y="151"/>
                          </a:lnTo>
                          <a:lnTo>
                            <a:pt x="697" y="0"/>
                          </a:lnTo>
                          <a:close/>
                        </a:path>
                      </a:pathLst>
                    </a:custGeom>
                    <a:solidFill>
                      <a:srgbClr val="808080"/>
                    </a:solidFill>
                    <a:ln w="9525">
                      <a:noFill/>
                      <a:round/>
                      <a:headEnd/>
                      <a:tailEnd/>
                    </a:ln>
                  </p:spPr>
                  <p:txBody>
                    <a:bodyPr/>
                    <a:lstStyle/>
                    <a:p>
                      <a:endParaRPr lang="en-US"/>
                    </a:p>
                  </p:txBody>
                </p:sp>
                <p:sp>
                  <p:nvSpPr>
                    <p:cNvPr id="5223" name="Freeform 103"/>
                    <p:cNvSpPr>
                      <a:spLocks/>
                    </p:cNvSpPr>
                    <p:nvPr/>
                  </p:nvSpPr>
                  <p:spPr bwMode="auto">
                    <a:xfrm>
                      <a:off x="5049" y="1547"/>
                      <a:ext cx="144" cy="61"/>
                    </a:xfrm>
                    <a:custGeom>
                      <a:avLst/>
                      <a:gdLst/>
                      <a:ahLst/>
                      <a:cxnLst>
                        <a:cxn ang="0">
                          <a:pos x="15" y="65"/>
                        </a:cxn>
                        <a:cxn ang="0">
                          <a:pos x="123" y="0"/>
                        </a:cxn>
                        <a:cxn ang="0">
                          <a:pos x="288" y="111"/>
                        </a:cxn>
                        <a:cxn ang="0">
                          <a:pos x="264" y="121"/>
                        </a:cxn>
                        <a:cxn ang="0">
                          <a:pos x="113" y="37"/>
                        </a:cxn>
                        <a:cxn ang="0">
                          <a:pos x="0" y="94"/>
                        </a:cxn>
                        <a:cxn ang="0">
                          <a:pos x="15" y="65"/>
                        </a:cxn>
                      </a:cxnLst>
                      <a:rect l="0" t="0" r="r" b="b"/>
                      <a:pathLst>
                        <a:path w="288" h="121">
                          <a:moveTo>
                            <a:pt x="15" y="65"/>
                          </a:moveTo>
                          <a:lnTo>
                            <a:pt x="123" y="0"/>
                          </a:lnTo>
                          <a:lnTo>
                            <a:pt x="288" y="111"/>
                          </a:lnTo>
                          <a:lnTo>
                            <a:pt x="264" y="121"/>
                          </a:lnTo>
                          <a:lnTo>
                            <a:pt x="113" y="37"/>
                          </a:lnTo>
                          <a:lnTo>
                            <a:pt x="0" y="94"/>
                          </a:lnTo>
                          <a:lnTo>
                            <a:pt x="15" y="65"/>
                          </a:lnTo>
                          <a:close/>
                        </a:path>
                      </a:pathLst>
                    </a:custGeom>
                    <a:solidFill>
                      <a:srgbClr val="808080"/>
                    </a:solidFill>
                    <a:ln w="9525">
                      <a:noFill/>
                      <a:round/>
                      <a:headEnd/>
                      <a:tailEnd/>
                    </a:ln>
                  </p:spPr>
                  <p:txBody>
                    <a:bodyPr/>
                    <a:lstStyle/>
                    <a:p>
                      <a:endParaRPr lang="en-US"/>
                    </a:p>
                  </p:txBody>
                </p:sp>
                <p:sp>
                  <p:nvSpPr>
                    <p:cNvPr id="5224" name="Freeform 104"/>
                    <p:cNvSpPr>
                      <a:spLocks/>
                    </p:cNvSpPr>
                    <p:nvPr/>
                  </p:nvSpPr>
                  <p:spPr bwMode="auto">
                    <a:xfrm>
                      <a:off x="5047" y="1537"/>
                      <a:ext cx="137" cy="121"/>
                    </a:xfrm>
                    <a:custGeom>
                      <a:avLst/>
                      <a:gdLst/>
                      <a:ahLst/>
                      <a:cxnLst>
                        <a:cxn ang="0">
                          <a:pos x="141" y="0"/>
                        </a:cxn>
                        <a:cxn ang="0">
                          <a:pos x="12" y="86"/>
                        </a:cxn>
                        <a:cxn ang="0">
                          <a:pos x="6" y="99"/>
                        </a:cxn>
                        <a:cxn ang="0">
                          <a:pos x="2" y="113"/>
                        </a:cxn>
                        <a:cxn ang="0">
                          <a:pos x="0" y="132"/>
                        </a:cxn>
                        <a:cxn ang="0">
                          <a:pos x="0" y="149"/>
                        </a:cxn>
                        <a:cxn ang="0">
                          <a:pos x="3" y="167"/>
                        </a:cxn>
                        <a:cxn ang="0">
                          <a:pos x="9" y="183"/>
                        </a:cxn>
                        <a:cxn ang="0">
                          <a:pos x="20" y="199"/>
                        </a:cxn>
                        <a:cxn ang="0">
                          <a:pos x="34" y="212"/>
                        </a:cxn>
                        <a:cxn ang="0">
                          <a:pos x="53" y="225"/>
                        </a:cxn>
                        <a:cxn ang="0">
                          <a:pos x="69" y="234"/>
                        </a:cxn>
                        <a:cxn ang="0">
                          <a:pos x="89" y="239"/>
                        </a:cxn>
                        <a:cxn ang="0">
                          <a:pos x="108" y="244"/>
                        </a:cxn>
                        <a:cxn ang="0">
                          <a:pos x="126" y="244"/>
                        </a:cxn>
                        <a:cxn ang="0">
                          <a:pos x="273" y="183"/>
                        </a:cxn>
                        <a:cxn ang="0">
                          <a:pos x="123" y="49"/>
                        </a:cxn>
                        <a:cxn ang="0">
                          <a:pos x="14" y="107"/>
                        </a:cxn>
                        <a:cxn ang="0">
                          <a:pos x="22" y="88"/>
                        </a:cxn>
                        <a:cxn ang="0">
                          <a:pos x="134" y="23"/>
                        </a:cxn>
                        <a:cxn ang="0">
                          <a:pos x="141" y="0"/>
                        </a:cxn>
                      </a:cxnLst>
                      <a:rect l="0" t="0" r="r" b="b"/>
                      <a:pathLst>
                        <a:path w="273" h="244">
                          <a:moveTo>
                            <a:pt x="141" y="0"/>
                          </a:moveTo>
                          <a:lnTo>
                            <a:pt x="12" y="86"/>
                          </a:lnTo>
                          <a:lnTo>
                            <a:pt x="6" y="99"/>
                          </a:lnTo>
                          <a:lnTo>
                            <a:pt x="2" y="113"/>
                          </a:lnTo>
                          <a:lnTo>
                            <a:pt x="0" y="132"/>
                          </a:lnTo>
                          <a:lnTo>
                            <a:pt x="0" y="149"/>
                          </a:lnTo>
                          <a:lnTo>
                            <a:pt x="3" y="167"/>
                          </a:lnTo>
                          <a:lnTo>
                            <a:pt x="9" y="183"/>
                          </a:lnTo>
                          <a:lnTo>
                            <a:pt x="20" y="199"/>
                          </a:lnTo>
                          <a:lnTo>
                            <a:pt x="34" y="212"/>
                          </a:lnTo>
                          <a:lnTo>
                            <a:pt x="53" y="225"/>
                          </a:lnTo>
                          <a:lnTo>
                            <a:pt x="69" y="234"/>
                          </a:lnTo>
                          <a:lnTo>
                            <a:pt x="89" y="239"/>
                          </a:lnTo>
                          <a:lnTo>
                            <a:pt x="108" y="244"/>
                          </a:lnTo>
                          <a:lnTo>
                            <a:pt x="126" y="244"/>
                          </a:lnTo>
                          <a:lnTo>
                            <a:pt x="273" y="183"/>
                          </a:lnTo>
                          <a:lnTo>
                            <a:pt x="123" y="49"/>
                          </a:lnTo>
                          <a:lnTo>
                            <a:pt x="14" y="107"/>
                          </a:lnTo>
                          <a:lnTo>
                            <a:pt x="22" y="88"/>
                          </a:lnTo>
                          <a:lnTo>
                            <a:pt x="134" y="23"/>
                          </a:lnTo>
                          <a:lnTo>
                            <a:pt x="141" y="0"/>
                          </a:lnTo>
                          <a:close/>
                        </a:path>
                      </a:pathLst>
                    </a:custGeom>
                    <a:solidFill>
                      <a:srgbClr val="C0C0C0"/>
                    </a:solidFill>
                    <a:ln w="9525">
                      <a:noFill/>
                      <a:round/>
                      <a:headEnd/>
                      <a:tailEnd/>
                    </a:ln>
                  </p:spPr>
                  <p:txBody>
                    <a:bodyPr/>
                    <a:lstStyle/>
                    <a:p>
                      <a:endParaRPr lang="en-US"/>
                    </a:p>
                  </p:txBody>
                </p:sp>
                <p:sp>
                  <p:nvSpPr>
                    <p:cNvPr id="5225" name="Freeform 105"/>
                    <p:cNvSpPr>
                      <a:spLocks/>
                    </p:cNvSpPr>
                    <p:nvPr/>
                  </p:nvSpPr>
                  <p:spPr bwMode="auto">
                    <a:xfrm>
                      <a:off x="5109" y="1561"/>
                      <a:ext cx="83" cy="68"/>
                    </a:xfrm>
                    <a:custGeom>
                      <a:avLst/>
                      <a:gdLst/>
                      <a:ahLst/>
                      <a:cxnLst>
                        <a:cxn ang="0">
                          <a:pos x="0" y="0"/>
                        </a:cxn>
                        <a:cxn ang="0">
                          <a:pos x="3" y="13"/>
                        </a:cxn>
                        <a:cxn ang="0">
                          <a:pos x="7" y="23"/>
                        </a:cxn>
                        <a:cxn ang="0">
                          <a:pos x="10" y="34"/>
                        </a:cxn>
                        <a:cxn ang="0">
                          <a:pos x="16" y="47"/>
                        </a:cxn>
                        <a:cxn ang="0">
                          <a:pos x="23" y="60"/>
                        </a:cxn>
                        <a:cxn ang="0">
                          <a:pos x="34" y="77"/>
                        </a:cxn>
                        <a:cxn ang="0">
                          <a:pos x="48" y="90"/>
                        </a:cxn>
                        <a:cxn ang="0">
                          <a:pos x="64" y="103"/>
                        </a:cxn>
                        <a:cxn ang="0">
                          <a:pos x="80" y="114"/>
                        </a:cxn>
                        <a:cxn ang="0">
                          <a:pos x="96" y="124"/>
                        </a:cxn>
                        <a:cxn ang="0">
                          <a:pos x="113" y="131"/>
                        </a:cxn>
                        <a:cxn ang="0">
                          <a:pos x="128" y="136"/>
                        </a:cxn>
                        <a:cxn ang="0">
                          <a:pos x="137" y="137"/>
                        </a:cxn>
                        <a:cxn ang="0">
                          <a:pos x="148" y="134"/>
                        </a:cxn>
                        <a:cxn ang="0">
                          <a:pos x="155" y="126"/>
                        </a:cxn>
                        <a:cxn ang="0">
                          <a:pos x="161" y="114"/>
                        </a:cxn>
                        <a:cxn ang="0">
                          <a:pos x="165" y="101"/>
                        </a:cxn>
                        <a:cxn ang="0">
                          <a:pos x="0" y="0"/>
                        </a:cxn>
                      </a:cxnLst>
                      <a:rect l="0" t="0" r="r" b="b"/>
                      <a:pathLst>
                        <a:path w="165" h="137">
                          <a:moveTo>
                            <a:pt x="0" y="0"/>
                          </a:moveTo>
                          <a:lnTo>
                            <a:pt x="3" y="13"/>
                          </a:lnTo>
                          <a:lnTo>
                            <a:pt x="7" y="23"/>
                          </a:lnTo>
                          <a:lnTo>
                            <a:pt x="10" y="34"/>
                          </a:lnTo>
                          <a:lnTo>
                            <a:pt x="16" y="47"/>
                          </a:lnTo>
                          <a:lnTo>
                            <a:pt x="23" y="60"/>
                          </a:lnTo>
                          <a:lnTo>
                            <a:pt x="34" y="77"/>
                          </a:lnTo>
                          <a:lnTo>
                            <a:pt x="48" y="90"/>
                          </a:lnTo>
                          <a:lnTo>
                            <a:pt x="64" y="103"/>
                          </a:lnTo>
                          <a:lnTo>
                            <a:pt x="80" y="114"/>
                          </a:lnTo>
                          <a:lnTo>
                            <a:pt x="96" y="124"/>
                          </a:lnTo>
                          <a:lnTo>
                            <a:pt x="113" y="131"/>
                          </a:lnTo>
                          <a:lnTo>
                            <a:pt x="128" y="136"/>
                          </a:lnTo>
                          <a:lnTo>
                            <a:pt x="137" y="137"/>
                          </a:lnTo>
                          <a:lnTo>
                            <a:pt x="148" y="134"/>
                          </a:lnTo>
                          <a:lnTo>
                            <a:pt x="155" y="126"/>
                          </a:lnTo>
                          <a:lnTo>
                            <a:pt x="161" y="114"/>
                          </a:lnTo>
                          <a:lnTo>
                            <a:pt x="165" y="101"/>
                          </a:lnTo>
                          <a:lnTo>
                            <a:pt x="0" y="0"/>
                          </a:lnTo>
                          <a:close/>
                        </a:path>
                      </a:pathLst>
                    </a:custGeom>
                    <a:solidFill>
                      <a:srgbClr val="9F9F9F"/>
                    </a:solidFill>
                    <a:ln w="9525">
                      <a:noFill/>
                      <a:round/>
                      <a:headEnd/>
                      <a:tailEnd/>
                    </a:ln>
                  </p:spPr>
                  <p:txBody>
                    <a:bodyPr/>
                    <a:lstStyle/>
                    <a:p>
                      <a:endParaRPr lang="en-US"/>
                    </a:p>
                  </p:txBody>
                </p:sp>
                <p:sp>
                  <p:nvSpPr>
                    <p:cNvPr id="5226" name="Freeform 106"/>
                    <p:cNvSpPr>
                      <a:spLocks/>
                    </p:cNvSpPr>
                    <p:nvPr/>
                  </p:nvSpPr>
                  <p:spPr bwMode="auto">
                    <a:xfrm>
                      <a:off x="5110" y="1535"/>
                      <a:ext cx="83" cy="67"/>
                    </a:xfrm>
                    <a:custGeom>
                      <a:avLst/>
                      <a:gdLst/>
                      <a:ahLst/>
                      <a:cxnLst>
                        <a:cxn ang="0">
                          <a:pos x="0" y="33"/>
                        </a:cxn>
                        <a:cxn ang="0">
                          <a:pos x="0" y="23"/>
                        </a:cxn>
                        <a:cxn ang="0">
                          <a:pos x="5" y="13"/>
                        </a:cxn>
                        <a:cxn ang="0">
                          <a:pos x="17" y="3"/>
                        </a:cxn>
                        <a:cxn ang="0">
                          <a:pos x="31" y="0"/>
                        </a:cxn>
                        <a:cxn ang="0">
                          <a:pos x="45" y="0"/>
                        </a:cxn>
                        <a:cxn ang="0">
                          <a:pos x="62" y="3"/>
                        </a:cxn>
                        <a:cxn ang="0">
                          <a:pos x="82" y="11"/>
                        </a:cxn>
                        <a:cxn ang="0">
                          <a:pos x="100" y="18"/>
                        </a:cxn>
                        <a:cxn ang="0">
                          <a:pos x="119" y="30"/>
                        </a:cxn>
                        <a:cxn ang="0">
                          <a:pos x="131" y="40"/>
                        </a:cxn>
                        <a:cxn ang="0">
                          <a:pos x="143" y="52"/>
                        </a:cxn>
                        <a:cxn ang="0">
                          <a:pos x="151" y="66"/>
                        </a:cxn>
                        <a:cxn ang="0">
                          <a:pos x="158" y="81"/>
                        </a:cxn>
                        <a:cxn ang="0">
                          <a:pos x="164" y="101"/>
                        </a:cxn>
                        <a:cxn ang="0">
                          <a:pos x="168" y="118"/>
                        </a:cxn>
                        <a:cxn ang="0">
                          <a:pos x="167" y="135"/>
                        </a:cxn>
                        <a:cxn ang="0">
                          <a:pos x="0" y="33"/>
                        </a:cxn>
                      </a:cxnLst>
                      <a:rect l="0" t="0" r="r" b="b"/>
                      <a:pathLst>
                        <a:path w="168" h="135">
                          <a:moveTo>
                            <a:pt x="0" y="33"/>
                          </a:moveTo>
                          <a:lnTo>
                            <a:pt x="0" y="23"/>
                          </a:lnTo>
                          <a:lnTo>
                            <a:pt x="5" y="13"/>
                          </a:lnTo>
                          <a:lnTo>
                            <a:pt x="17" y="3"/>
                          </a:lnTo>
                          <a:lnTo>
                            <a:pt x="31" y="0"/>
                          </a:lnTo>
                          <a:lnTo>
                            <a:pt x="45" y="0"/>
                          </a:lnTo>
                          <a:lnTo>
                            <a:pt x="62" y="3"/>
                          </a:lnTo>
                          <a:lnTo>
                            <a:pt x="82" y="11"/>
                          </a:lnTo>
                          <a:lnTo>
                            <a:pt x="100" y="18"/>
                          </a:lnTo>
                          <a:lnTo>
                            <a:pt x="119" y="30"/>
                          </a:lnTo>
                          <a:lnTo>
                            <a:pt x="131" y="40"/>
                          </a:lnTo>
                          <a:lnTo>
                            <a:pt x="143" y="52"/>
                          </a:lnTo>
                          <a:lnTo>
                            <a:pt x="151" y="66"/>
                          </a:lnTo>
                          <a:lnTo>
                            <a:pt x="158" y="81"/>
                          </a:lnTo>
                          <a:lnTo>
                            <a:pt x="164" y="101"/>
                          </a:lnTo>
                          <a:lnTo>
                            <a:pt x="168" y="118"/>
                          </a:lnTo>
                          <a:lnTo>
                            <a:pt x="167" y="135"/>
                          </a:lnTo>
                          <a:lnTo>
                            <a:pt x="0" y="33"/>
                          </a:lnTo>
                          <a:close/>
                        </a:path>
                      </a:pathLst>
                    </a:custGeom>
                    <a:solidFill>
                      <a:srgbClr val="9F9F9F"/>
                    </a:solidFill>
                    <a:ln w="9525">
                      <a:noFill/>
                      <a:round/>
                      <a:headEnd/>
                      <a:tailEnd/>
                    </a:ln>
                  </p:spPr>
                  <p:txBody>
                    <a:bodyPr/>
                    <a:lstStyle/>
                    <a:p>
                      <a:endParaRPr lang="en-US"/>
                    </a:p>
                  </p:txBody>
                </p:sp>
                <p:sp>
                  <p:nvSpPr>
                    <p:cNvPr id="5227" name="Freeform 107"/>
                    <p:cNvSpPr>
                      <a:spLocks/>
                    </p:cNvSpPr>
                    <p:nvPr/>
                  </p:nvSpPr>
                  <p:spPr bwMode="auto">
                    <a:xfrm>
                      <a:off x="4917" y="1462"/>
                      <a:ext cx="185" cy="218"/>
                    </a:xfrm>
                    <a:custGeom>
                      <a:avLst/>
                      <a:gdLst/>
                      <a:ahLst/>
                      <a:cxnLst>
                        <a:cxn ang="0">
                          <a:pos x="0" y="436"/>
                        </a:cxn>
                        <a:cxn ang="0">
                          <a:pos x="301" y="229"/>
                        </a:cxn>
                        <a:cxn ang="0">
                          <a:pos x="368" y="0"/>
                        </a:cxn>
                        <a:cxn ang="0">
                          <a:pos x="285" y="85"/>
                        </a:cxn>
                        <a:cxn ang="0">
                          <a:pos x="270" y="113"/>
                        </a:cxn>
                        <a:cxn ang="0">
                          <a:pos x="259" y="93"/>
                        </a:cxn>
                        <a:cxn ang="0">
                          <a:pos x="171" y="210"/>
                        </a:cxn>
                        <a:cxn ang="0">
                          <a:pos x="168" y="182"/>
                        </a:cxn>
                        <a:cxn ang="0">
                          <a:pos x="66" y="296"/>
                        </a:cxn>
                        <a:cxn ang="0">
                          <a:pos x="0" y="436"/>
                        </a:cxn>
                      </a:cxnLst>
                      <a:rect l="0" t="0" r="r" b="b"/>
                      <a:pathLst>
                        <a:path w="368" h="436">
                          <a:moveTo>
                            <a:pt x="0" y="436"/>
                          </a:moveTo>
                          <a:lnTo>
                            <a:pt x="301" y="229"/>
                          </a:lnTo>
                          <a:lnTo>
                            <a:pt x="368" y="0"/>
                          </a:lnTo>
                          <a:lnTo>
                            <a:pt x="285" y="85"/>
                          </a:lnTo>
                          <a:lnTo>
                            <a:pt x="270" y="113"/>
                          </a:lnTo>
                          <a:lnTo>
                            <a:pt x="259" y="93"/>
                          </a:lnTo>
                          <a:lnTo>
                            <a:pt x="171" y="210"/>
                          </a:lnTo>
                          <a:lnTo>
                            <a:pt x="168" y="182"/>
                          </a:lnTo>
                          <a:lnTo>
                            <a:pt x="66" y="296"/>
                          </a:lnTo>
                          <a:lnTo>
                            <a:pt x="0" y="436"/>
                          </a:lnTo>
                          <a:close/>
                        </a:path>
                      </a:pathLst>
                    </a:custGeom>
                    <a:solidFill>
                      <a:srgbClr val="00FF00"/>
                    </a:solidFill>
                    <a:ln w="9525">
                      <a:noFill/>
                      <a:round/>
                      <a:headEnd/>
                      <a:tailEnd/>
                    </a:ln>
                  </p:spPr>
                  <p:txBody>
                    <a:bodyPr/>
                    <a:lstStyle/>
                    <a:p>
                      <a:endParaRPr lang="en-US"/>
                    </a:p>
                  </p:txBody>
                </p:sp>
                <p:sp>
                  <p:nvSpPr>
                    <p:cNvPr id="5228" name="Freeform 108"/>
                    <p:cNvSpPr>
                      <a:spLocks/>
                    </p:cNvSpPr>
                    <p:nvPr/>
                  </p:nvSpPr>
                  <p:spPr bwMode="auto">
                    <a:xfrm>
                      <a:off x="4925" y="1588"/>
                      <a:ext cx="163" cy="106"/>
                    </a:xfrm>
                    <a:custGeom>
                      <a:avLst/>
                      <a:gdLst/>
                      <a:ahLst/>
                      <a:cxnLst>
                        <a:cxn ang="0">
                          <a:pos x="36" y="174"/>
                        </a:cxn>
                        <a:cxn ang="0">
                          <a:pos x="325" y="0"/>
                        </a:cxn>
                        <a:cxn ang="0">
                          <a:pos x="248" y="77"/>
                        </a:cxn>
                        <a:cxn ang="0">
                          <a:pos x="0" y="212"/>
                        </a:cxn>
                        <a:cxn ang="0">
                          <a:pos x="36" y="174"/>
                        </a:cxn>
                      </a:cxnLst>
                      <a:rect l="0" t="0" r="r" b="b"/>
                      <a:pathLst>
                        <a:path w="325" h="212">
                          <a:moveTo>
                            <a:pt x="36" y="174"/>
                          </a:moveTo>
                          <a:lnTo>
                            <a:pt x="325" y="0"/>
                          </a:lnTo>
                          <a:lnTo>
                            <a:pt x="248" y="77"/>
                          </a:lnTo>
                          <a:lnTo>
                            <a:pt x="0" y="212"/>
                          </a:lnTo>
                          <a:lnTo>
                            <a:pt x="36" y="174"/>
                          </a:lnTo>
                          <a:close/>
                        </a:path>
                      </a:pathLst>
                    </a:custGeom>
                    <a:solidFill>
                      <a:srgbClr val="00FF00"/>
                    </a:solidFill>
                    <a:ln w="9525">
                      <a:noFill/>
                      <a:round/>
                      <a:headEnd/>
                      <a:tailEnd/>
                    </a:ln>
                  </p:spPr>
                  <p:txBody>
                    <a:bodyPr/>
                    <a:lstStyle/>
                    <a:p>
                      <a:endParaRPr lang="en-US"/>
                    </a:p>
                  </p:txBody>
                </p:sp>
                <p:sp>
                  <p:nvSpPr>
                    <p:cNvPr id="5229" name="Freeform 109"/>
                    <p:cNvSpPr>
                      <a:spLocks/>
                    </p:cNvSpPr>
                    <p:nvPr/>
                  </p:nvSpPr>
                  <p:spPr bwMode="auto">
                    <a:xfrm>
                      <a:off x="4930" y="1638"/>
                      <a:ext cx="303" cy="89"/>
                    </a:xfrm>
                    <a:custGeom>
                      <a:avLst/>
                      <a:gdLst/>
                      <a:ahLst/>
                      <a:cxnLst>
                        <a:cxn ang="0">
                          <a:pos x="0" y="156"/>
                        </a:cxn>
                        <a:cxn ang="0">
                          <a:pos x="382" y="0"/>
                        </a:cxn>
                        <a:cxn ang="0">
                          <a:pos x="606" y="75"/>
                        </a:cxn>
                        <a:cxn ang="0">
                          <a:pos x="489" y="99"/>
                        </a:cxn>
                        <a:cxn ang="0">
                          <a:pos x="450" y="99"/>
                        </a:cxn>
                        <a:cxn ang="0">
                          <a:pos x="472" y="115"/>
                        </a:cxn>
                        <a:cxn ang="0">
                          <a:pos x="347" y="138"/>
                        </a:cxn>
                        <a:cxn ang="0">
                          <a:pos x="310" y="138"/>
                        </a:cxn>
                        <a:cxn ang="0">
                          <a:pos x="336" y="150"/>
                        </a:cxn>
                        <a:cxn ang="0">
                          <a:pos x="168" y="176"/>
                        </a:cxn>
                        <a:cxn ang="0">
                          <a:pos x="0" y="156"/>
                        </a:cxn>
                      </a:cxnLst>
                      <a:rect l="0" t="0" r="r" b="b"/>
                      <a:pathLst>
                        <a:path w="606" h="176">
                          <a:moveTo>
                            <a:pt x="0" y="156"/>
                          </a:moveTo>
                          <a:lnTo>
                            <a:pt x="382" y="0"/>
                          </a:lnTo>
                          <a:lnTo>
                            <a:pt x="606" y="75"/>
                          </a:lnTo>
                          <a:lnTo>
                            <a:pt x="489" y="99"/>
                          </a:lnTo>
                          <a:lnTo>
                            <a:pt x="450" y="99"/>
                          </a:lnTo>
                          <a:lnTo>
                            <a:pt x="472" y="115"/>
                          </a:lnTo>
                          <a:lnTo>
                            <a:pt x="347" y="138"/>
                          </a:lnTo>
                          <a:lnTo>
                            <a:pt x="310" y="138"/>
                          </a:lnTo>
                          <a:lnTo>
                            <a:pt x="336" y="150"/>
                          </a:lnTo>
                          <a:lnTo>
                            <a:pt x="168" y="176"/>
                          </a:lnTo>
                          <a:lnTo>
                            <a:pt x="0" y="156"/>
                          </a:lnTo>
                          <a:close/>
                        </a:path>
                      </a:pathLst>
                    </a:custGeom>
                    <a:solidFill>
                      <a:srgbClr val="00FF00"/>
                    </a:solidFill>
                    <a:ln w="9525">
                      <a:noFill/>
                      <a:round/>
                      <a:headEnd/>
                      <a:tailEnd/>
                    </a:ln>
                  </p:spPr>
                  <p:txBody>
                    <a:bodyPr/>
                    <a:lstStyle/>
                    <a:p>
                      <a:endParaRPr lang="en-US"/>
                    </a:p>
                  </p:txBody>
                </p:sp>
                <p:sp>
                  <p:nvSpPr>
                    <p:cNvPr id="5230" name="Freeform 110"/>
                    <p:cNvSpPr>
                      <a:spLocks/>
                    </p:cNvSpPr>
                    <p:nvPr/>
                  </p:nvSpPr>
                  <p:spPr bwMode="auto">
                    <a:xfrm>
                      <a:off x="4864" y="1670"/>
                      <a:ext cx="89" cy="80"/>
                    </a:xfrm>
                    <a:custGeom>
                      <a:avLst/>
                      <a:gdLst/>
                      <a:ahLst/>
                      <a:cxnLst>
                        <a:cxn ang="0">
                          <a:pos x="116" y="0"/>
                        </a:cxn>
                        <a:cxn ang="0">
                          <a:pos x="110" y="16"/>
                        </a:cxn>
                        <a:cxn ang="0">
                          <a:pos x="107" y="32"/>
                        </a:cxn>
                        <a:cxn ang="0">
                          <a:pos x="106" y="46"/>
                        </a:cxn>
                        <a:cxn ang="0">
                          <a:pos x="110" y="63"/>
                        </a:cxn>
                        <a:cxn ang="0">
                          <a:pos x="116" y="77"/>
                        </a:cxn>
                        <a:cxn ang="0">
                          <a:pos x="123" y="87"/>
                        </a:cxn>
                        <a:cxn ang="0">
                          <a:pos x="132" y="97"/>
                        </a:cxn>
                        <a:cxn ang="0">
                          <a:pos x="148" y="104"/>
                        </a:cxn>
                        <a:cxn ang="0">
                          <a:pos x="164" y="108"/>
                        </a:cxn>
                        <a:cxn ang="0">
                          <a:pos x="176" y="111"/>
                        </a:cxn>
                        <a:cxn ang="0">
                          <a:pos x="58" y="160"/>
                        </a:cxn>
                        <a:cxn ang="0">
                          <a:pos x="44" y="157"/>
                        </a:cxn>
                        <a:cxn ang="0">
                          <a:pos x="29" y="153"/>
                        </a:cxn>
                        <a:cxn ang="0">
                          <a:pos x="18" y="146"/>
                        </a:cxn>
                        <a:cxn ang="0">
                          <a:pos x="9" y="137"/>
                        </a:cxn>
                        <a:cxn ang="0">
                          <a:pos x="3" y="127"/>
                        </a:cxn>
                        <a:cxn ang="0">
                          <a:pos x="1" y="118"/>
                        </a:cxn>
                        <a:cxn ang="0">
                          <a:pos x="0" y="106"/>
                        </a:cxn>
                        <a:cxn ang="0">
                          <a:pos x="2" y="90"/>
                        </a:cxn>
                        <a:cxn ang="0">
                          <a:pos x="8" y="77"/>
                        </a:cxn>
                        <a:cxn ang="0">
                          <a:pos x="17" y="66"/>
                        </a:cxn>
                        <a:cxn ang="0">
                          <a:pos x="116" y="0"/>
                        </a:cxn>
                      </a:cxnLst>
                      <a:rect l="0" t="0" r="r" b="b"/>
                      <a:pathLst>
                        <a:path w="176" h="160">
                          <a:moveTo>
                            <a:pt x="116" y="0"/>
                          </a:moveTo>
                          <a:lnTo>
                            <a:pt x="110" y="16"/>
                          </a:lnTo>
                          <a:lnTo>
                            <a:pt x="107" y="32"/>
                          </a:lnTo>
                          <a:lnTo>
                            <a:pt x="106" y="46"/>
                          </a:lnTo>
                          <a:lnTo>
                            <a:pt x="110" y="63"/>
                          </a:lnTo>
                          <a:lnTo>
                            <a:pt x="116" y="77"/>
                          </a:lnTo>
                          <a:lnTo>
                            <a:pt x="123" y="87"/>
                          </a:lnTo>
                          <a:lnTo>
                            <a:pt x="132" y="97"/>
                          </a:lnTo>
                          <a:lnTo>
                            <a:pt x="148" y="104"/>
                          </a:lnTo>
                          <a:lnTo>
                            <a:pt x="164" y="108"/>
                          </a:lnTo>
                          <a:lnTo>
                            <a:pt x="176" y="111"/>
                          </a:lnTo>
                          <a:lnTo>
                            <a:pt x="58" y="160"/>
                          </a:lnTo>
                          <a:lnTo>
                            <a:pt x="44" y="157"/>
                          </a:lnTo>
                          <a:lnTo>
                            <a:pt x="29" y="153"/>
                          </a:lnTo>
                          <a:lnTo>
                            <a:pt x="18" y="146"/>
                          </a:lnTo>
                          <a:lnTo>
                            <a:pt x="9" y="137"/>
                          </a:lnTo>
                          <a:lnTo>
                            <a:pt x="3" y="127"/>
                          </a:lnTo>
                          <a:lnTo>
                            <a:pt x="1" y="118"/>
                          </a:lnTo>
                          <a:lnTo>
                            <a:pt x="0" y="106"/>
                          </a:lnTo>
                          <a:lnTo>
                            <a:pt x="2" y="90"/>
                          </a:lnTo>
                          <a:lnTo>
                            <a:pt x="8" y="77"/>
                          </a:lnTo>
                          <a:lnTo>
                            <a:pt x="17" y="66"/>
                          </a:lnTo>
                          <a:lnTo>
                            <a:pt x="116" y="0"/>
                          </a:lnTo>
                          <a:close/>
                        </a:path>
                      </a:pathLst>
                    </a:custGeom>
                    <a:solidFill>
                      <a:srgbClr val="00FF00"/>
                    </a:solidFill>
                    <a:ln w="9525">
                      <a:noFill/>
                      <a:round/>
                      <a:headEnd/>
                      <a:tailEnd/>
                    </a:ln>
                  </p:spPr>
                  <p:txBody>
                    <a:bodyPr/>
                    <a:lstStyle/>
                    <a:p>
                      <a:endParaRPr lang="en-US"/>
                    </a:p>
                  </p:txBody>
                </p:sp>
                <p:sp>
                  <p:nvSpPr>
                    <p:cNvPr id="5231" name="Freeform 111"/>
                    <p:cNvSpPr>
                      <a:spLocks/>
                    </p:cNvSpPr>
                    <p:nvPr/>
                  </p:nvSpPr>
                  <p:spPr bwMode="auto">
                    <a:xfrm>
                      <a:off x="4877" y="1688"/>
                      <a:ext cx="40" cy="56"/>
                    </a:xfrm>
                    <a:custGeom>
                      <a:avLst/>
                      <a:gdLst/>
                      <a:ahLst/>
                      <a:cxnLst>
                        <a:cxn ang="0">
                          <a:pos x="36" y="0"/>
                        </a:cxn>
                        <a:cxn ang="0">
                          <a:pos x="32" y="10"/>
                        </a:cxn>
                        <a:cxn ang="0">
                          <a:pos x="27" y="24"/>
                        </a:cxn>
                        <a:cxn ang="0">
                          <a:pos x="23" y="36"/>
                        </a:cxn>
                        <a:cxn ang="0">
                          <a:pos x="21" y="47"/>
                        </a:cxn>
                        <a:cxn ang="0">
                          <a:pos x="23" y="61"/>
                        </a:cxn>
                        <a:cxn ang="0">
                          <a:pos x="27" y="73"/>
                        </a:cxn>
                        <a:cxn ang="0">
                          <a:pos x="35" y="86"/>
                        </a:cxn>
                        <a:cxn ang="0">
                          <a:pos x="50" y="93"/>
                        </a:cxn>
                        <a:cxn ang="0">
                          <a:pos x="64" y="99"/>
                        </a:cxn>
                        <a:cxn ang="0">
                          <a:pos x="80" y="106"/>
                        </a:cxn>
                        <a:cxn ang="0">
                          <a:pos x="60" y="114"/>
                        </a:cxn>
                        <a:cxn ang="0">
                          <a:pos x="47" y="110"/>
                        </a:cxn>
                        <a:cxn ang="0">
                          <a:pos x="31" y="104"/>
                        </a:cxn>
                        <a:cxn ang="0">
                          <a:pos x="19" y="96"/>
                        </a:cxn>
                        <a:cxn ang="0">
                          <a:pos x="10" y="88"/>
                        </a:cxn>
                        <a:cxn ang="0">
                          <a:pos x="4" y="77"/>
                        </a:cxn>
                        <a:cxn ang="0">
                          <a:pos x="1" y="69"/>
                        </a:cxn>
                        <a:cxn ang="0">
                          <a:pos x="0" y="56"/>
                        </a:cxn>
                        <a:cxn ang="0">
                          <a:pos x="1" y="41"/>
                        </a:cxn>
                        <a:cxn ang="0">
                          <a:pos x="4" y="28"/>
                        </a:cxn>
                        <a:cxn ang="0">
                          <a:pos x="11" y="17"/>
                        </a:cxn>
                        <a:cxn ang="0">
                          <a:pos x="36" y="0"/>
                        </a:cxn>
                      </a:cxnLst>
                      <a:rect l="0" t="0" r="r" b="b"/>
                      <a:pathLst>
                        <a:path w="80" h="114">
                          <a:moveTo>
                            <a:pt x="36" y="0"/>
                          </a:moveTo>
                          <a:lnTo>
                            <a:pt x="32" y="10"/>
                          </a:lnTo>
                          <a:lnTo>
                            <a:pt x="27" y="24"/>
                          </a:lnTo>
                          <a:lnTo>
                            <a:pt x="23" y="36"/>
                          </a:lnTo>
                          <a:lnTo>
                            <a:pt x="21" y="47"/>
                          </a:lnTo>
                          <a:lnTo>
                            <a:pt x="23" y="61"/>
                          </a:lnTo>
                          <a:lnTo>
                            <a:pt x="27" y="73"/>
                          </a:lnTo>
                          <a:lnTo>
                            <a:pt x="35" y="86"/>
                          </a:lnTo>
                          <a:lnTo>
                            <a:pt x="50" y="93"/>
                          </a:lnTo>
                          <a:lnTo>
                            <a:pt x="64" y="99"/>
                          </a:lnTo>
                          <a:lnTo>
                            <a:pt x="80" y="106"/>
                          </a:lnTo>
                          <a:lnTo>
                            <a:pt x="60" y="114"/>
                          </a:lnTo>
                          <a:lnTo>
                            <a:pt x="47" y="110"/>
                          </a:lnTo>
                          <a:lnTo>
                            <a:pt x="31" y="104"/>
                          </a:lnTo>
                          <a:lnTo>
                            <a:pt x="19" y="96"/>
                          </a:lnTo>
                          <a:lnTo>
                            <a:pt x="10" y="88"/>
                          </a:lnTo>
                          <a:lnTo>
                            <a:pt x="4" y="77"/>
                          </a:lnTo>
                          <a:lnTo>
                            <a:pt x="1" y="69"/>
                          </a:lnTo>
                          <a:lnTo>
                            <a:pt x="0" y="56"/>
                          </a:lnTo>
                          <a:lnTo>
                            <a:pt x="1" y="41"/>
                          </a:lnTo>
                          <a:lnTo>
                            <a:pt x="4" y="28"/>
                          </a:lnTo>
                          <a:lnTo>
                            <a:pt x="11" y="17"/>
                          </a:lnTo>
                          <a:lnTo>
                            <a:pt x="36" y="0"/>
                          </a:lnTo>
                          <a:close/>
                        </a:path>
                      </a:pathLst>
                    </a:custGeom>
                    <a:solidFill>
                      <a:srgbClr val="FF0000"/>
                    </a:solidFill>
                    <a:ln w="9525">
                      <a:noFill/>
                      <a:round/>
                      <a:headEnd/>
                      <a:tailEnd/>
                    </a:ln>
                  </p:spPr>
                  <p:txBody>
                    <a:bodyPr/>
                    <a:lstStyle/>
                    <a:p>
                      <a:endParaRPr lang="en-US"/>
                    </a:p>
                  </p:txBody>
                </p:sp>
                <p:sp>
                  <p:nvSpPr>
                    <p:cNvPr id="5232" name="Freeform 112"/>
                    <p:cNvSpPr>
                      <a:spLocks/>
                    </p:cNvSpPr>
                    <p:nvPr/>
                  </p:nvSpPr>
                  <p:spPr bwMode="auto">
                    <a:xfrm>
                      <a:off x="4733" y="1778"/>
                      <a:ext cx="42" cy="35"/>
                    </a:xfrm>
                    <a:custGeom>
                      <a:avLst/>
                      <a:gdLst/>
                      <a:ahLst/>
                      <a:cxnLst>
                        <a:cxn ang="0">
                          <a:pos x="59" y="0"/>
                        </a:cxn>
                        <a:cxn ang="0">
                          <a:pos x="18" y="28"/>
                        </a:cxn>
                        <a:cxn ang="0">
                          <a:pos x="10" y="33"/>
                        </a:cxn>
                        <a:cxn ang="0">
                          <a:pos x="4" y="42"/>
                        </a:cxn>
                        <a:cxn ang="0">
                          <a:pos x="0" y="53"/>
                        </a:cxn>
                        <a:cxn ang="0">
                          <a:pos x="5" y="63"/>
                        </a:cxn>
                        <a:cxn ang="0">
                          <a:pos x="14" y="69"/>
                        </a:cxn>
                        <a:cxn ang="0">
                          <a:pos x="22" y="71"/>
                        </a:cxn>
                        <a:cxn ang="0">
                          <a:pos x="34" y="67"/>
                        </a:cxn>
                        <a:cxn ang="0">
                          <a:pos x="83" y="47"/>
                        </a:cxn>
                        <a:cxn ang="0">
                          <a:pos x="73" y="41"/>
                        </a:cxn>
                        <a:cxn ang="0">
                          <a:pos x="65" y="34"/>
                        </a:cxn>
                        <a:cxn ang="0">
                          <a:pos x="61" y="26"/>
                        </a:cxn>
                        <a:cxn ang="0">
                          <a:pos x="59" y="17"/>
                        </a:cxn>
                        <a:cxn ang="0">
                          <a:pos x="58" y="7"/>
                        </a:cxn>
                        <a:cxn ang="0">
                          <a:pos x="59" y="0"/>
                        </a:cxn>
                      </a:cxnLst>
                      <a:rect l="0" t="0" r="r" b="b"/>
                      <a:pathLst>
                        <a:path w="83" h="71">
                          <a:moveTo>
                            <a:pt x="59" y="0"/>
                          </a:moveTo>
                          <a:lnTo>
                            <a:pt x="18" y="28"/>
                          </a:lnTo>
                          <a:lnTo>
                            <a:pt x="10" y="33"/>
                          </a:lnTo>
                          <a:lnTo>
                            <a:pt x="4" y="42"/>
                          </a:lnTo>
                          <a:lnTo>
                            <a:pt x="0" y="53"/>
                          </a:lnTo>
                          <a:lnTo>
                            <a:pt x="5" y="63"/>
                          </a:lnTo>
                          <a:lnTo>
                            <a:pt x="14" y="69"/>
                          </a:lnTo>
                          <a:lnTo>
                            <a:pt x="22" y="71"/>
                          </a:lnTo>
                          <a:lnTo>
                            <a:pt x="34" y="67"/>
                          </a:lnTo>
                          <a:lnTo>
                            <a:pt x="83" y="47"/>
                          </a:lnTo>
                          <a:lnTo>
                            <a:pt x="73" y="41"/>
                          </a:lnTo>
                          <a:lnTo>
                            <a:pt x="65" y="34"/>
                          </a:lnTo>
                          <a:lnTo>
                            <a:pt x="61" y="26"/>
                          </a:lnTo>
                          <a:lnTo>
                            <a:pt x="59" y="17"/>
                          </a:lnTo>
                          <a:lnTo>
                            <a:pt x="58" y="7"/>
                          </a:lnTo>
                          <a:lnTo>
                            <a:pt x="59" y="0"/>
                          </a:lnTo>
                          <a:close/>
                        </a:path>
                      </a:pathLst>
                    </a:custGeom>
                    <a:solidFill>
                      <a:srgbClr val="00FF00"/>
                    </a:solidFill>
                    <a:ln w="9525">
                      <a:noFill/>
                      <a:round/>
                      <a:headEnd/>
                      <a:tailEnd/>
                    </a:ln>
                  </p:spPr>
                  <p:txBody>
                    <a:bodyPr/>
                    <a:lstStyle/>
                    <a:p>
                      <a:endParaRPr lang="en-US"/>
                    </a:p>
                  </p:txBody>
                </p:sp>
              </p:grpSp>
            </p:grpSp>
            <p:grpSp>
              <p:nvGrpSpPr>
                <p:cNvPr id="14" name="Group 130"/>
                <p:cNvGrpSpPr>
                  <a:grpSpLocks/>
                </p:cNvGrpSpPr>
                <p:nvPr/>
              </p:nvGrpSpPr>
              <p:grpSpPr bwMode="auto">
                <a:xfrm>
                  <a:off x="4665" y="1361"/>
                  <a:ext cx="455" cy="452"/>
                  <a:chOff x="4665" y="1361"/>
                  <a:chExt cx="455" cy="452"/>
                </a:xfrm>
              </p:grpSpPr>
              <p:sp>
                <p:nvSpPr>
                  <p:cNvPr id="5235" name="Freeform 115"/>
                  <p:cNvSpPr>
                    <a:spLocks/>
                  </p:cNvSpPr>
                  <p:nvPr/>
                </p:nvSpPr>
                <p:spPr bwMode="auto">
                  <a:xfrm>
                    <a:off x="4674" y="1791"/>
                    <a:ext cx="42" cy="22"/>
                  </a:xfrm>
                  <a:custGeom>
                    <a:avLst/>
                    <a:gdLst/>
                    <a:ahLst/>
                    <a:cxnLst>
                      <a:cxn ang="0">
                        <a:pos x="0" y="28"/>
                      </a:cxn>
                      <a:cxn ang="0">
                        <a:pos x="25" y="0"/>
                      </a:cxn>
                      <a:cxn ang="0">
                        <a:pos x="84" y="35"/>
                      </a:cxn>
                      <a:cxn ang="0">
                        <a:pos x="19" y="44"/>
                      </a:cxn>
                      <a:cxn ang="0">
                        <a:pos x="0" y="28"/>
                      </a:cxn>
                    </a:cxnLst>
                    <a:rect l="0" t="0" r="r" b="b"/>
                    <a:pathLst>
                      <a:path w="84" h="44">
                        <a:moveTo>
                          <a:pt x="0" y="28"/>
                        </a:moveTo>
                        <a:lnTo>
                          <a:pt x="25" y="0"/>
                        </a:lnTo>
                        <a:lnTo>
                          <a:pt x="84" y="35"/>
                        </a:lnTo>
                        <a:lnTo>
                          <a:pt x="19" y="44"/>
                        </a:lnTo>
                        <a:lnTo>
                          <a:pt x="0" y="28"/>
                        </a:lnTo>
                        <a:close/>
                      </a:path>
                    </a:pathLst>
                  </a:custGeom>
                  <a:solidFill>
                    <a:srgbClr val="3F3F3F"/>
                  </a:solidFill>
                  <a:ln w="9525">
                    <a:noFill/>
                    <a:round/>
                    <a:headEnd/>
                    <a:tailEnd/>
                  </a:ln>
                </p:spPr>
                <p:txBody>
                  <a:bodyPr/>
                  <a:lstStyle/>
                  <a:p>
                    <a:endParaRPr lang="en-US"/>
                  </a:p>
                </p:txBody>
              </p:sp>
              <p:sp>
                <p:nvSpPr>
                  <p:cNvPr id="5236" name="Freeform 116"/>
                  <p:cNvSpPr>
                    <a:spLocks/>
                  </p:cNvSpPr>
                  <p:nvPr/>
                </p:nvSpPr>
                <p:spPr bwMode="auto">
                  <a:xfrm>
                    <a:off x="4668" y="1758"/>
                    <a:ext cx="48" cy="52"/>
                  </a:xfrm>
                  <a:custGeom>
                    <a:avLst/>
                    <a:gdLst/>
                    <a:ahLst/>
                    <a:cxnLst>
                      <a:cxn ang="0">
                        <a:pos x="0" y="0"/>
                      </a:cxn>
                      <a:cxn ang="0">
                        <a:pos x="57" y="49"/>
                      </a:cxn>
                      <a:cxn ang="0">
                        <a:pos x="96" y="103"/>
                      </a:cxn>
                      <a:cxn ang="0">
                        <a:pos x="37" y="67"/>
                      </a:cxn>
                      <a:cxn ang="0">
                        <a:pos x="0" y="0"/>
                      </a:cxn>
                    </a:cxnLst>
                    <a:rect l="0" t="0" r="r" b="b"/>
                    <a:pathLst>
                      <a:path w="96" h="103">
                        <a:moveTo>
                          <a:pt x="0" y="0"/>
                        </a:moveTo>
                        <a:lnTo>
                          <a:pt x="57" y="49"/>
                        </a:lnTo>
                        <a:lnTo>
                          <a:pt x="96" y="103"/>
                        </a:lnTo>
                        <a:lnTo>
                          <a:pt x="37" y="67"/>
                        </a:lnTo>
                        <a:lnTo>
                          <a:pt x="0" y="0"/>
                        </a:lnTo>
                        <a:close/>
                      </a:path>
                    </a:pathLst>
                  </a:custGeom>
                  <a:solidFill>
                    <a:srgbClr val="9F9F9F"/>
                  </a:solidFill>
                  <a:ln w="9525">
                    <a:noFill/>
                    <a:round/>
                    <a:headEnd/>
                    <a:tailEnd/>
                  </a:ln>
                </p:spPr>
                <p:txBody>
                  <a:bodyPr/>
                  <a:lstStyle/>
                  <a:p>
                    <a:endParaRPr lang="en-US"/>
                  </a:p>
                </p:txBody>
              </p:sp>
              <p:sp>
                <p:nvSpPr>
                  <p:cNvPr id="5237" name="Freeform 117"/>
                  <p:cNvSpPr>
                    <a:spLocks/>
                  </p:cNvSpPr>
                  <p:nvPr/>
                </p:nvSpPr>
                <p:spPr bwMode="auto">
                  <a:xfrm>
                    <a:off x="4665" y="1759"/>
                    <a:ext cx="21" cy="46"/>
                  </a:xfrm>
                  <a:custGeom>
                    <a:avLst/>
                    <a:gdLst/>
                    <a:ahLst/>
                    <a:cxnLst>
                      <a:cxn ang="0">
                        <a:pos x="7" y="0"/>
                      </a:cxn>
                      <a:cxn ang="0">
                        <a:pos x="43" y="64"/>
                      </a:cxn>
                      <a:cxn ang="0">
                        <a:pos x="16" y="92"/>
                      </a:cxn>
                      <a:cxn ang="0">
                        <a:pos x="0" y="75"/>
                      </a:cxn>
                      <a:cxn ang="0">
                        <a:pos x="7" y="0"/>
                      </a:cxn>
                    </a:cxnLst>
                    <a:rect l="0" t="0" r="r" b="b"/>
                    <a:pathLst>
                      <a:path w="43" h="92">
                        <a:moveTo>
                          <a:pt x="7" y="0"/>
                        </a:moveTo>
                        <a:lnTo>
                          <a:pt x="43" y="64"/>
                        </a:lnTo>
                        <a:lnTo>
                          <a:pt x="16" y="92"/>
                        </a:lnTo>
                        <a:lnTo>
                          <a:pt x="0" y="75"/>
                        </a:lnTo>
                        <a:lnTo>
                          <a:pt x="7" y="0"/>
                        </a:lnTo>
                        <a:close/>
                      </a:path>
                    </a:pathLst>
                  </a:custGeom>
                  <a:solidFill>
                    <a:srgbClr val="5F5F5F"/>
                  </a:solidFill>
                  <a:ln w="9525">
                    <a:noFill/>
                    <a:round/>
                    <a:headEnd/>
                    <a:tailEnd/>
                  </a:ln>
                </p:spPr>
                <p:txBody>
                  <a:bodyPr/>
                  <a:lstStyle/>
                  <a:p>
                    <a:endParaRPr lang="en-US"/>
                  </a:p>
                </p:txBody>
              </p:sp>
              <p:sp>
                <p:nvSpPr>
                  <p:cNvPr id="5238" name="Freeform 118"/>
                  <p:cNvSpPr>
                    <a:spLocks/>
                  </p:cNvSpPr>
                  <p:nvPr/>
                </p:nvSpPr>
                <p:spPr bwMode="auto">
                  <a:xfrm>
                    <a:off x="4682" y="1476"/>
                    <a:ext cx="328" cy="320"/>
                  </a:xfrm>
                  <a:custGeom>
                    <a:avLst/>
                    <a:gdLst/>
                    <a:ahLst/>
                    <a:cxnLst>
                      <a:cxn ang="0">
                        <a:pos x="492" y="0"/>
                      </a:cxn>
                      <a:cxn ang="0">
                        <a:pos x="2" y="609"/>
                      </a:cxn>
                      <a:cxn ang="0">
                        <a:pos x="0" y="616"/>
                      </a:cxn>
                      <a:cxn ang="0">
                        <a:pos x="1" y="626"/>
                      </a:cxn>
                      <a:cxn ang="0">
                        <a:pos x="4" y="634"/>
                      </a:cxn>
                      <a:cxn ang="0">
                        <a:pos x="10" y="638"/>
                      </a:cxn>
                      <a:cxn ang="0">
                        <a:pos x="19" y="640"/>
                      </a:cxn>
                      <a:cxn ang="0">
                        <a:pos x="29" y="639"/>
                      </a:cxn>
                      <a:cxn ang="0">
                        <a:pos x="654" y="128"/>
                      </a:cxn>
                      <a:cxn ang="0">
                        <a:pos x="492" y="0"/>
                      </a:cxn>
                    </a:cxnLst>
                    <a:rect l="0" t="0" r="r" b="b"/>
                    <a:pathLst>
                      <a:path w="654" h="640">
                        <a:moveTo>
                          <a:pt x="492" y="0"/>
                        </a:moveTo>
                        <a:lnTo>
                          <a:pt x="2" y="609"/>
                        </a:lnTo>
                        <a:lnTo>
                          <a:pt x="0" y="616"/>
                        </a:lnTo>
                        <a:lnTo>
                          <a:pt x="1" y="626"/>
                        </a:lnTo>
                        <a:lnTo>
                          <a:pt x="4" y="634"/>
                        </a:lnTo>
                        <a:lnTo>
                          <a:pt x="10" y="638"/>
                        </a:lnTo>
                        <a:lnTo>
                          <a:pt x="19" y="640"/>
                        </a:lnTo>
                        <a:lnTo>
                          <a:pt x="29" y="639"/>
                        </a:lnTo>
                        <a:lnTo>
                          <a:pt x="654" y="128"/>
                        </a:lnTo>
                        <a:lnTo>
                          <a:pt x="492" y="0"/>
                        </a:lnTo>
                        <a:close/>
                      </a:path>
                    </a:pathLst>
                  </a:custGeom>
                  <a:solidFill>
                    <a:srgbClr val="808080"/>
                  </a:solidFill>
                  <a:ln w="9525">
                    <a:noFill/>
                    <a:round/>
                    <a:headEnd/>
                    <a:tailEnd/>
                  </a:ln>
                </p:spPr>
                <p:txBody>
                  <a:bodyPr/>
                  <a:lstStyle/>
                  <a:p>
                    <a:endParaRPr lang="en-US"/>
                  </a:p>
                </p:txBody>
              </p:sp>
              <p:sp>
                <p:nvSpPr>
                  <p:cNvPr id="5239" name="Freeform 119"/>
                  <p:cNvSpPr>
                    <a:spLocks/>
                  </p:cNvSpPr>
                  <p:nvPr/>
                </p:nvSpPr>
                <p:spPr bwMode="auto">
                  <a:xfrm>
                    <a:off x="4921" y="1445"/>
                    <a:ext cx="137" cy="58"/>
                  </a:xfrm>
                  <a:custGeom>
                    <a:avLst/>
                    <a:gdLst/>
                    <a:ahLst/>
                    <a:cxnLst>
                      <a:cxn ang="0">
                        <a:pos x="77" y="0"/>
                      </a:cxn>
                      <a:cxn ang="0">
                        <a:pos x="273" y="57"/>
                      </a:cxn>
                      <a:cxn ang="0">
                        <a:pos x="259" y="71"/>
                      </a:cxn>
                      <a:cxn ang="0">
                        <a:pos x="257" y="83"/>
                      </a:cxn>
                      <a:cxn ang="0">
                        <a:pos x="94" y="31"/>
                      </a:cxn>
                      <a:cxn ang="0">
                        <a:pos x="2" y="115"/>
                      </a:cxn>
                      <a:cxn ang="0">
                        <a:pos x="0" y="85"/>
                      </a:cxn>
                      <a:cxn ang="0">
                        <a:pos x="77" y="0"/>
                      </a:cxn>
                    </a:cxnLst>
                    <a:rect l="0" t="0" r="r" b="b"/>
                    <a:pathLst>
                      <a:path w="273" h="115">
                        <a:moveTo>
                          <a:pt x="77" y="0"/>
                        </a:moveTo>
                        <a:lnTo>
                          <a:pt x="273" y="57"/>
                        </a:lnTo>
                        <a:lnTo>
                          <a:pt x="259" y="71"/>
                        </a:lnTo>
                        <a:lnTo>
                          <a:pt x="257" y="83"/>
                        </a:lnTo>
                        <a:lnTo>
                          <a:pt x="94" y="31"/>
                        </a:lnTo>
                        <a:lnTo>
                          <a:pt x="2" y="115"/>
                        </a:lnTo>
                        <a:lnTo>
                          <a:pt x="0" y="85"/>
                        </a:lnTo>
                        <a:lnTo>
                          <a:pt x="77" y="0"/>
                        </a:lnTo>
                        <a:close/>
                      </a:path>
                    </a:pathLst>
                  </a:custGeom>
                  <a:solidFill>
                    <a:srgbClr val="808080"/>
                  </a:solidFill>
                  <a:ln w="9525">
                    <a:noFill/>
                    <a:round/>
                    <a:headEnd/>
                    <a:tailEnd/>
                  </a:ln>
                </p:spPr>
                <p:txBody>
                  <a:bodyPr/>
                  <a:lstStyle/>
                  <a:p>
                    <a:endParaRPr lang="en-US"/>
                  </a:p>
                </p:txBody>
              </p:sp>
              <p:sp>
                <p:nvSpPr>
                  <p:cNvPr id="5240" name="Freeform 120"/>
                  <p:cNvSpPr>
                    <a:spLocks/>
                  </p:cNvSpPr>
                  <p:nvPr/>
                </p:nvSpPr>
                <p:spPr bwMode="auto">
                  <a:xfrm>
                    <a:off x="4966" y="1458"/>
                    <a:ext cx="95" cy="50"/>
                  </a:xfrm>
                  <a:custGeom>
                    <a:avLst/>
                    <a:gdLst/>
                    <a:ahLst/>
                    <a:cxnLst>
                      <a:cxn ang="0">
                        <a:pos x="0" y="0"/>
                      </a:cxn>
                      <a:cxn ang="0">
                        <a:pos x="186" y="48"/>
                      </a:cxn>
                      <a:cxn ang="0">
                        <a:pos x="189" y="63"/>
                      </a:cxn>
                      <a:cxn ang="0">
                        <a:pos x="186" y="78"/>
                      </a:cxn>
                      <a:cxn ang="0">
                        <a:pos x="178" y="90"/>
                      </a:cxn>
                      <a:cxn ang="0">
                        <a:pos x="147" y="100"/>
                      </a:cxn>
                      <a:cxn ang="0">
                        <a:pos x="97" y="87"/>
                      </a:cxn>
                      <a:cxn ang="0">
                        <a:pos x="37" y="54"/>
                      </a:cxn>
                      <a:cxn ang="0">
                        <a:pos x="5" y="20"/>
                      </a:cxn>
                      <a:cxn ang="0">
                        <a:pos x="0" y="0"/>
                      </a:cxn>
                    </a:cxnLst>
                    <a:rect l="0" t="0" r="r" b="b"/>
                    <a:pathLst>
                      <a:path w="189" h="100">
                        <a:moveTo>
                          <a:pt x="0" y="0"/>
                        </a:moveTo>
                        <a:lnTo>
                          <a:pt x="186" y="48"/>
                        </a:lnTo>
                        <a:lnTo>
                          <a:pt x="189" y="63"/>
                        </a:lnTo>
                        <a:lnTo>
                          <a:pt x="186" y="78"/>
                        </a:lnTo>
                        <a:lnTo>
                          <a:pt x="178" y="90"/>
                        </a:lnTo>
                        <a:lnTo>
                          <a:pt x="147" y="100"/>
                        </a:lnTo>
                        <a:lnTo>
                          <a:pt x="97" y="87"/>
                        </a:lnTo>
                        <a:lnTo>
                          <a:pt x="37" y="54"/>
                        </a:lnTo>
                        <a:lnTo>
                          <a:pt x="5" y="20"/>
                        </a:lnTo>
                        <a:lnTo>
                          <a:pt x="0" y="0"/>
                        </a:lnTo>
                        <a:close/>
                      </a:path>
                    </a:pathLst>
                  </a:custGeom>
                  <a:solidFill>
                    <a:srgbClr val="9F9F9F"/>
                  </a:solidFill>
                  <a:ln w="9525">
                    <a:noFill/>
                    <a:round/>
                    <a:headEnd/>
                    <a:tailEnd/>
                  </a:ln>
                </p:spPr>
                <p:txBody>
                  <a:bodyPr/>
                  <a:lstStyle/>
                  <a:p>
                    <a:endParaRPr lang="en-US"/>
                  </a:p>
                </p:txBody>
              </p:sp>
              <p:sp>
                <p:nvSpPr>
                  <p:cNvPr id="5241" name="Freeform 121"/>
                  <p:cNvSpPr>
                    <a:spLocks/>
                  </p:cNvSpPr>
                  <p:nvPr/>
                </p:nvSpPr>
                <p:spPr bwMode="auto">
                  <a:xfrm>
                    <a:off x="4957" y="1423"/>
                    <a:ext cx="102" cy="52"/>
                  </a:xfrm>
                  <a:custGeom>
                    <a:avLst/>
                    <a:gdLst/>
                    <a:ahLst/>
                    <a:cxnLst>
                      <a:cxn ang="0">
                        <a:pos x="10" y="49"/>
                      </a:cxn>
                      <a:cxn ang="0">
                        <a:pos x="203" y="102"/>
                      </a:cxn>
                      <a:cxn ang="0">
                        <a:pos x="198" y="84"/>
                      </a:cxn>
                      <a:cxn ang="0">
                        <a:pos x="190" y="71"/>
                      </a:cxn>
                      <a:cxn ang="0">
                        <a:pos x="176" y="52"/>
                      </a:cxn>
                      <a:cxn ang="0">
                        <a:pos x="165" y="40"/>
                      </a:cxn>
                      <a:cxn ang="0">
                        <a:pos x="148" y="26"/>
                      </a:cxn>
                      <a:cxn ang="0">
                        <a:pos x="130" y="16"/>
                      </a:cxn>
                      <a:cxn ang="0">
                        <a:pos x="109" y="8"/>
                      </a:cxn>
                      <a:cxn ang="0">
                        <a:pos x="90" y="3"/>
                      </a:cxn>
                      <a:cxn ang="0">
                        <a:pos x="69" y="0"/>
                      </a:cxn>
                      <a:cxn ang="0">
                        <a:pos x="53" y="0"/>
                      </a:cxn>
                      <a:cxn ang="0">
                        <a:pos x="39" y="2"/>
                      </a:cxn>
                      <a:cxn ang="0">
                        <a:pos x="22" y="7"/>
                      </a:cxn>
                      <a:cxn ang="0">
                        <a:pos x="10" y="16"/>
                      </a:cxn>
                      <a:cxn ang="0">
                        <a:pos x="3" y="27"/>
                      </a:cxn>
                      <a:cxn ang="0">
                        <a:pos x="0" y="46"/>
                      </a:cxn>
                      <a:cxn ang="0">
                        <a:pos x="10" y="49"/>
                      </a:cxn>
                    </a:cxnLst>
                    <a:rect l="0" t="0" r="r" b="b"/>
                    <a:pathLst>
                      <a:path w="203" h="102">
                        <a:moveTo>
                          <a:pt x="10" y="49"/>
                        </a:moveTo>
                        <a:lnTo>
                          <a:pt x="203" y="102"/>
                        </a:lnTo>
                        <a:lnTo>
                          <a:pt x="198" y="84"/>
                        </a:lnTo>
                        <a:lnTo>
                          <a:pt x="190" y="71"/>
                        </a:lnTo>
                        <a:lnTo>
                          <a:pt x="176" y="52"/>
                        </a:lnTo>
                        <a:lnTo>
                          <a:pt x="165" y="40"/>
                        </a:lnTo>
                        <a:lnTo>
                          <a:pt x="148" y="26"/>
                        </a:lnTo>
                        <a:lnTo>
                          <a:pt x="130" y="16"/>
                        </a:lnTo>
                        <a:lnTo>
                          <a:pt x="109" y="8"/>
                        </a:lnTo>
                        <a:lnTo>
                          <a:pt x="90" y="3"/>
                        </a:lnTo>
                        <a:lnTo>
                          <a:pt x="69" y="0"/>
                        </a:lnTo>
                        <a:lnTo>
                          <a:pt x="53" y="0"/>
                        </a:lnTo>
                        <a:lnTo>
                          <a:pt x="39" y="2"/>
                        </a:lnTo>
                        <a:lnTo>
                          <a:pt x="22" y="7"/>
                        </a:lnTo>
                        <a:lnTo>
                          <a:pt x="10" y="16"/>
                        </a:lnTo>
                        <a:lnTo>
                          <a:pt x="3" y="27"/>
                        </a:lnTo>
                        <a:lnTo>
                          <a:pt x="0" y="46"/>
                        </a:lnTo>
                        <a:lnTo>
                          <a:pt x="10" y="49"/>
                        </a:lnTo>
                        <a:close/>
                      </a:path>
                    </a:pathLst>
                  </a:custGeom>
                  <a:solidFill>
                    <a:srgbClr val="9F9F9F"/>
                  </a:solidFill>
                  <a:ln w="9525">
                    <a:noFill/>
                    <a:round/>
                    <a:headEnd/>
                    <a:tailEnd/>
                  </a:ln>
                </p:spPr>
                <p:txBody>
                  <a:bodyPr/>
                  <a:lstStyle/>
                  <a:p>
                    <a:endParaRPr lang="en-US"/>
                  </a:p>
                </p:txBody>
              </p:sp>
              <p:sp>
                <p:nvSpPr>
                  <p:cNvPr id="5242" name="Freeform 122"/>
                  <p:cNvSpPr>
                    <a:spLocks/>
                  </p:cNvSpPr>
                  <p:nvPr/>
                </p:nvSpPr>
                <p:spPr bwMode="auto">
                  <a:xfrm>
                    <a:off x="4916" y="1439"/>
                    <a:ext cx="140" cy="114"/>
                  </a:xfrm>
                  <a:custGeom>
                    <a:avLst/>
                    <a:gdLst/>
                    <a:ahLst/>
                    <a:cxnLst>
                      <a:cxn ang="0">
                        <a:pos x="85" y="0"/>
                      </a:cxn>
                      <a:cxn ang="0">
                        <a:pos x="5" y="100"/>
                      </a:cxn>
                      <a:cxn ang="0">
                        <a:pos x="0" y="118"/>
                      </a:cxn>
                      <a:cxn ang="0">
                        <a:pos x="0" y="131"/>
                      </a:cxn>
                      <a:cxn ang="0">
                        <a:pos x="2" y="145"/>
                      </a:cxn>
                      <a:cxn ang="0">
                        <a:pos x="6" y="163"/>
                      </a:cxn>
                      <a:cxn ang="0">
                        <a:pos x="14" y="178"/>
                      </a:cxn>
                      <a:cxn ang="0">
                        <a:pos x="28" y="193"/>
                      </a:cxn>
                      <a:cxn ang="0">
                        <a:pos x="44" y="205"/>
                      </a:cxn>
                      <a:cxn ang="0">
                        <a:pos x="67" y="217"/>
                      </a:cxn>
                      <a:cxn ang="0">
                        <a:pos x="86" y="224"/>
                      </a:cxn>
                      <a:cxn ang="0">
                        <a:pos x="105" y="227"/>
                      </a:cxn>
                      <a:cxn ang="0">
                        <a:pos x="130" y="229"/>
                      </a:cxn>
                      <a:cxn ang="0">
                        <a:pos x="148" y="226"/>
                      </a:cxn>
                      <a:cxn ang="0">
                        <a:pos x="167" y="219"/>
                      </a:cxn>
                      <a:cxn ang="0">
                        <a:pos x="280" y="128"/>
                      </a:cxn>
                      <a:cxn ang="0">
                        <a:pos x="262" y="133"/>
                      </a:cxn>
                      <a:cxn ang="0">
                        <a:pos x="244" y="134"/>
                      </a:cxn>
                      <a:cxn ang="0">
                        <a:pos x="223" y="131"/>
                      </a:cxn>
                      <a:cxn ang="0">
                        <a:pos x="205" y="125"/>
                      </a:cxn>
                      <a:cxn ang="0">
                        <a:pos x="185" y="119"/>
                      </a:cxn>
                      <a:cxn ang="0">
                        <a:pos x="161" y="106"/>
                      </a:cxn>
                      <a:cxn ang="0">
                        <a:pos x="140" y="91"/>
                      </a:cxn>
                      <a:cxn ang="0">
                        <a:pos x="128" y="80"/>
                      </a:cxn>
                      <a:cxn ang="0">
                        <a:pos x="114" y="64"/>
                      </a:cxn>
                      <a:cxn ang="0">
                        <a:pos x="105" y="52"/>
                      </a:cxn>
                      <a:cxn ang="0">
                        <a:pos x="98" y="38"/>
                      </a:cxn>
                      <a:cxn ang="0">
                        <a:pos x="16" y="120"/>
                      </a:cxn>
                      <a:cxn ang="0">
                        <a:pos x="16" y="101"/>
                      </a:cxn>
                      <a:cxn ang="0">
                        <a:pos x="93" y="21"/>
                      </a:cxn>
                      <a:cxn ang="0">
                        <a:pos x="89" y="16"/>
                      </a:cxn>
                      <a:cxn ang="0">
                        <a:pos x="86" y="7"/>
                      </a:cxn>
                      <a:cxn ang="0">
                        <a:pos x="85" y="0"/>
                      </a:cxn>
                    </a:cxnLst>
                    <a:rect l="0" t="0" r="r" b="b"/>
                    <a:pathLst>
                      <a:path w="280" h="229">
                        <a:moveTo>
                          <a:pt x="85" y="0"/>
                        </a:moveTo>
                        <a:lnTo>
                          <a:pt x="5" y="100"/>
                        </a:lnTo>
                        <a:lnTo>
                          <a:pt x="0" y="118"/>
                        </a:lnTo>
                        <a:lnTo>
                          <a:pt x="0" y="131"/>
                        </a:lnTo>
                        <a:lnTo>
                          <a:pt x="2" y="145"/>
                        </a:lnTo>
                        <a:lnTo>
                          <a:pt x="6" y="163"/>
                        </a:lnTo>
                        <a:lnTo>
                          <a:pt x="14" y="178"/>
                        </a:lnTo>
                        <a:lnTo>
                          <a:pt x="28" y="193"/>
                        </a:lnTo>
                        <a:lnTo>
                          <a:pt x="44" y="205"/>
                        </a:lnTo>
                        <a:lnTo>
                          <a:pt x="67" y="217"/>
                        </a:lnTo>
                        <a:lnTo>
                          <a:pt x="86" y="224"/>
                        </a:lnTo>
                        <a:lnTo>
                          <a:pt x="105" y="227"/>
                        </a:lnTo>
                        <a:lnTo>
                          <a:pt x="130" y="229"/>
                        </a:lnTo>
                        <a:lnTo>
                          <a:pt x="148" y="226"/>
                        </a:lnTo>
                        <a:lnTo>
                          <a:pt x="167" y="219"/>
                        </a:lnTo>
                        <a:lnTo>
                          <a:pt x="280" y="128"/>
                        </a:lnTo>
                        <a:lnTo>
                          <a:pt x="262" y="133"/>
                        </a:lnTo>
                        <a:lnTo>
                          <a:pt x="244" y="134"/>
                        </a:lnTo>
                        <a:lnTo>
                          <a:pt x="223" y="131"/>
                        </a:lnTo>
                        <a:lnTo>
                          <a:pt x="205" y="125"/>
                        </a:lnTo>
                        <a:lnTo>
                          <a:pt x="185" y="119"/>
                        </a:lnTo>
                        <a:lnTo>
                          <a:pt x="161" y="106"/>
                        </a:lnTo>
                        <a:lnTo>
                          <a:pt x="140" y="91"/>
                        </a:lnTo>
                        <a:lnTo>
                          <a:pt x="128" y="80"/>
                        </a:lnTo>
                        <a:lnTo>
                          <a:pt x="114" y="64"/>
                        </a:lnTo>
                        <a:lnTo>
                          <a:pt x="105" y="52"/>
                        </a:lnTo>
                        <a:lnTo>
                          <a:pt x="98" y="38"/>
                        </a:lnTo>
                        <a:lnTo>
                          <a:pt x="16" y="120"/>
                        </a:lnTo>
                        <a:lnTo>
                          <a:pt x="16" y="101"/>
                        </a:lnTo>
                        <a:lnTo>
                          <a:pt x="93" y="21"/>
                        </a:lnTo>
                        <a:lnTo>
                          <a:pt x="89" y="16"/>
                        </a:lnTo>
                        <a:lnTo>
                          <a:pt x="86" y="7"/>
                        </a:lnTo>
                        <a:lnTo>
                          <a:pt x="85" y="0"/>
                        </a:lnTo>
                        <a:close/>
                      </a:path>
                    </a:pathLst>
                  </a:custGeom>
                  <a:solidFill>
                    <a:srgbClr val="C0C0C0"/>
                  </a:solidFill>
                  <a:ln w="9525">
                    <a:noFill/>
                    <a:round/>
                    <a:headEnd/>
                    <a:tailEnd/>
                  </a:ln>
                </p:spPr>
                <p:txBody>
                  <a:bodyPr/>
                  <a:lstStyle/>
                  <a:p>
                    <a:endParaRPr lang="en-US"/>
                  </a:p>
                </p:txBody>
              </p:sp>
              <p:grpSp>
                <p:nvGrpSpPr>
                  <p:cNvPr id="15" name="Group 126"/>
                  <p:cNvGrpSpPr>
                    <a:grpSpLocks/>
                  </p:cNvGrpSpPr>
                  <p:nvPr/>
                </p:nvGrpSpPr>
                <p:grpSpPr bwMode="auto">
                  <a:xfrm>
                    <a:off x="4819" y="1361"/>
                    <a:ext cx="301" cy="291"/>
                    <a:chOff x="4819" y="1361"/>
                    <a:chExt cx="301" cy="291"/>
                  </a:xfrm>
                </p:grpSpPr>
                <p:sp>
                  <p:nvSpPr>
                    <p:cNvPr id="5243" name="Freeform 123"/>
                    <p:cNvSpPr>
                      <a:spLocks/>
                    </p:cNvSpPr>
                    <p:nvPr/>
                  </p:nvSpPr>
                  <p:spPr bwMode="auto">
                    <a:xfrm>
                      <a:off x="4844" y="1529"/>
                      <a:ext cx="276" cy="123"/>
                    </a:xfrm>
                    <a:custGeom>
                      <a:avLst/>
                      <a:gdLst/>
                      <a:ahLst/>
                      <a:cxnLst>
                        <a:cxn ang="0">
                          <a:pos x="0" y="246"/>
                        </a:cxn>
                        <a:cxn ang="0">
                          <a:pos x="315" y="0"/>
                        </a:cxn>
                        <a:cxn ang="0">
                          <a:pos x="554" y="11"/>
                        </a:cxn>
                        <a:cxn ang="0">
                          <a:pos x="421" y="77"/>
                        </a:cxn>
                        <a:cxn ang="0">
                          <a:pos x="444" y="82"/>
                        </a:cxn>
                        <a:cxn ang="0">
                          <a:pos x="298" y="149"/>
                        </a:cxn>
                        <a:cxn ang="0">
                          <a:pos x="322" y="155"/>
                        </a:cxn>
                        <a:cxn ang="0">
                          <a:pos x="165" y="224"/>
                        </a:cxn>
                        <a:cxn ang="0">
                          <a:pos x="0" y="246"/>
                        </a:cxn>
                      </a:cxnLst>
                      <a:rect l="0" t="0" r="r" b="b"/>
                      <a:pathLst>
                        <a:path w="554" h="246">
                          <a:moveTo>
                            <a:pt x="0" y="246"/>
                          </a:moveTo>
                          <a:lnTo>
                            <a:pt x="315" y="0"/>
                          </a:lnTo>
                          <a:lnTo>
                            <a:pt x="554" y="11"/>
                          </a:lnTo>
                          <a:lnTo>
                            <a:pt x="421" y="77"/>
                          </a:lnTo>
                          <a:lnTo>
                            <a:pt x="444" y="82"/>
                          </a:lnTo>
                          <a:lnTo>
                            <a:pt x="298" y="149"/>
                          </a:lnTo>
                          <a:lnTo>
                            <a:pt x="322" y="155"/>
                          </a:lnTo>
                          <a:lnTo>
                            <a:pt x="165" y="224"/>
                          </a:lnTo>
                          <a:lnTo>
                            <a:pt x="0" y="246"/>
                          </a:lnTo>
                          <a:close/>
                        </a:path>
                      </a:pathLst>
                    </a:custGeom>
                    <a:solidFill>
                      <a:srgbClr val="FFFF00"/>
                    </a:solidFill>
                    <a:ln w="9525">
                      <a:noFill/>
                      <a:round/>
                      <a:headEnd/>
                      <a:tailEnd/>
                    </a:ln>
                  </p:spPr>
                  <p:txBody>
                    <a:bodyPr/>
                    <a:lstStyle/>
                    <a:p>
                      <a:endParaRPr lang="en-US"/>
                    </a:p>
                  </p:txBody>
                </p:sp>
                <p:sp>
                  <p:nvSpPr>
                    <p:cNvPr id="5244" name="Freeform 124"/>
                    <p:cNvSpPr>
                      <a:spLocks/>
                    </p:cNvSpPr>
                    <p:nvPr/>
                  </p:nvSpPr>
                  <p:spPr bwMode="auto">
                    <a:xfrm>
                      <a:off x="4830" y="1488"/>
                      <a:ext cx="124" cy="147"/>
                    </a:xfrm>
                    <a:custGeom>
                      <a:avLst/>
                      <a:gdLst/>
                      <a:ahLst/>
                      <a:cxnLst>
                        <a:cxn ang="0">
                          <a:pos x="24" y="248"/>
                        </a:cxn>
                        <a:cxn ang="0">
                          <a:pos x="249" y="0"/>
                        </a:cxn>
                        <a:cxn ang="0">
                          <a:pos x="199" y="97"/>
                        </a:cxn>
                        <a:cxn ang="0">
                          <a:pos x="0" y="295"/>
                        </a:cxn>
                        <a:cxn ang="0">
                          <a:pos x="24" y="248"/>
                        </a:cxn>
                      </a:cxnLst>
                      <a:rect l="0" t="0" r="r" b="b"/>
                      <a:pathLst>
                        <a:path w="249" h="295">
                          <a:moveTo>
                            <a:pt x="24" y="248"/>
                          </a:moveTo>
                          <a:lnTo>
                            <a:pt x="249" y="0"/>
                          </a:lnTo>
                          <a:lnTo>
                            <a:pt x="199" y="97"/>
                          </a:lnTo>
                          <a:lnTo>
                            <a:pt x="0" y="295"/>
                          </a:lnTo>
                          <a:lnTo>
                            <a:pt x="24" y="248"/>
                          </a:lnTo>
                          <a:close/>
                        </a:path>
                      </a:pathLst>
                    </a:custGeom>
                    <a:solidFill>
                      <a:srgbClr val="FFFF00"/>
                    </a:solidFill>
                    <a:ln w="9525">
                      <a:noFill/>
                      <a:round/>
                      <a:headEnd/>
                      <a:tailEnd/>
                    </a:ln>
                  </p:spPr>
                  <p:txBody>
                    <a:bodyPr/>
                    <a:lstStyle/>
                    <a:p>
                      <a:endParaRPr lang="en-US"/>
                    </a:p>
                  </p:txBody>
                </p:sp>
                <p:sp>
                  <p:nvSpPr>
                    <p:cNvPr id="5245" name="Freeform 125"/>
                    <p:cNvSpPr>
                      <a:spLocks/>
                    </p:cNvSpPr>
                    <p:nvPr/>
                  </p:nvSpPr>
                  <p:spPr bwMode="auto">
                    <a:xfrm>
                      <a:off x="4819" y="1361"/>
                      <a:ext cx="111" cy="262"/>
                    </a:xfrm>
                    <a:custGeom>
                      <a:avLst/>
                      <a:gdLst/>
                      <a:ahLst/>
                      <a:cxnLst>
                        <a:cxn ang="0">
                          <a:pos x="0" y="524"/>
                        </a:cxn>
                        <a:cxn ang="0">
                          <a:pos x="223" y="245"/>
                        </a:cxn>
                        <a:cxn ang="0">
                          <a:pos x="217" y="0"/>
                        </a:cxn>
                        <a:cxn ang="0">
                          <a:pos x="164" y="105"/>
                        </a:cxn>
                        <a:cxn ang="0">
                          <a:pos x="154" y="142"/>
                        </a:cxn>
                        <a:cxn ang="0">
                          <a:pos x="137" y="122"/>
                        </a:cxn>
                        <a:cxn ang="0">
                          <a:pos x="91" y="257"/>
                        </a:cxn>
                        <a:cxn ang="0">
                          <a:pos x="84" y="233"/>
                        </a:cxn>
                        <a:cxn ang="0">
                          <a:pos x="21" y="369"/>
                        </a:cxn>
                        <a:cxn ang="0">
                          <a:pos x="0" y="524"/>
                        </a:cxn>
                      </a:cxnLst>
                      <a:rect l="0" t="0" r="r" b="b"/>
                      <a:pathLst>
                        <a:path w="223" h="524">
                          <a:moveTo>
                            <a:pt x="0" y="524"/>
                          </a:moveTo>
                          <a:lnTo>
                            <a:pt x="223" y="245"/>
                          </a:lnTo>
                          <a:lnTo>
                            <a:pt x="217" y="0"/>
                          </a:lnTo>
                          <a:lnTo>
                            <a:pt x="164" y="105"/>
                          </a:lnTo>
                          <a:lnTo>
                            <a:pt x="154" y="142"/>
                          </a:lnTo>
                          <a:lnTo>
                            <a:pt x="137" y="122"/>
                          </a:lnTo>
                          <a:lnTo>
                            <a:pt x="91" y="257"/>
                          </a:lnTo>
                          <a:lnTo>
                            <a:pt x="84" y="233"/>
                          </a:lnTo>
                          <a:lnTo>
                            <a:pt x="21" y="369"/>
                          </a:lnTo>
                          <a:lnTo>
                            <a:pt x="0" y="524"/>
                          </a:lnTo>
                          <a:close/>
                        </a:path>
                      </a:pathLst>
                    </a:custGeom>
                    <a:solidFill>
                      <a:srgbClr val="FFFF00"/>
                    </a:solidFill>
                    <a:ln w="9525">
                      <a:noFill/>
                      <a:round/>
                      <a:headEnd/>
                      <a:tailEnd/>
                    </a:ln>
                  </p:spPr>
                  <p:txBody>
                    <a:bodyPr/>
                    <a:lstStyle/>
                    <a:p>
                      <a:endParaRPr lang="en-US"/>
                    </a:p>
                  </p:txBody>
                </p:sp>
              </p:grpSp>
              <p:sp>
                <p:nvSpPr>
                  <p:cNvPr id="5247" name="Freeform 127"/>
                  <p:cNvSpPr>
                    <a:spLocks/>
                  </p:cNvSpPr>
                  <p:nvPr/>
                </p:nvSpPr>
                <p:spPr bwMode="auto">
                  <a:xfrm>
                    <a:off x="4781" y="1611"/>
                    <a:ext cx="86" cy="85"/>
                  </a:xfrm>
                  <a:custGeom>
                    <a:avLst/>
                    <a:gdLst/>
                    <a:ahLst/>
                    <a:cxnLst>
                      <a:cxn ang="0">
                        <a:pos x="79" y="0"/>
                      </a:cxn>
                      <a:cxn ang="0">
                        <a:pos x="76" y="17"/>
                      </a:cxn>
                      <a:cxn ang="0">
                        <a:pos x="74" y="30"/>
                      </a:cxn>
                      <a:cxn ang="0">
                        <a:pos x="76" y="42"/>
                      </a:cxn>
                      <a:cxn ang="0">
                        <a:pos x="82" y="53"/>
                      </a:cxn>
                      <a:cxn ang="0">
                        <a:pos x="90" y="65"/>
                      </a:cxn>
                      <a:cxn ang="0">
                        <a:pos x="102" y="77"/>
                      </a:cxn>
                      <a:cxn ang="0">
                        <a:pos x="113" y="85"/>
                      </a:cxn>
                      <a:cxn ang="0">
                        <a:pos x="129" y="89"/>
                      </a:cxn>
                      <a:cxn ang="0">
                        <a:pos x="145" y="93"/>
                      </a:cxn>
                      <a:cxn ang="0">
                        <a:pos x="159" y="92"/>
                      </a:cxn>
                      <a:cxn ang="0">
                        <a:pos x="172" y="89"/>
                      </a:cxn>
                      <a:cxn ang="0">
                        <a:pos x="76" y="168"/>
                      </a:cxn>
                      <a:cxn ang="0">
                        <a:pos x="64" y="171"/>
                      </a:cxn>
                      <a:cxn ang="0">
                        <a:pos x="50" y="171"/>
                      </a:cxn>
                      <a:cxn ang="0">
                        <a:pos x="39" y="168"/>
                      </a:cxn>
                      <a:cxn ang="0">
                        <a:pos x="27" y="163"/>
                      </a:cxn>
                      <a:cxn ang="0">
                        <a:pos x="16" y="155"/>
                      </a:cxn>
                      <a:cxn ang="0">
                        <a:pos x="7" y="145"/>
                      </a:cxn>
                      <a:cxn ang="0">
                        <a:pos x="2" y="132"/>
                      </a:cxn>
                      <a:cxn ang="0">
                        <a:pos x="0" y="121"/>
                      </a:cxn>
                      <a:cxn ang="0">
                        <a:pos x="0" y="108"/>
                      </a:cxn>
                      <a:cxn ang="0">
                        <a:pos x="3" y="94"/>
                      </a:cxn>
                      <a:cxn ang="0">
                        <a:pos x="79" y="0"/>
                      </a:cxn>
                    </a:cxnLst>
                    <a:rect l="0" t="0" r="r" b="b"/>
                    <a:pathLst>
                      <a:path w="172" h="171">
                        <a:moveTo>
                          <a:pt x="79" y="0"/>
                        </a:moveTo>
                        <a:lnTo>
                          <a:pt x="76" y="17"/>
                        </a:lnTo>
                        <a:lnTo>
                          <a:pt x="74" y="30"/>
                        </a:lnTo>
                        <a:lnTo>
                          <a:pt x="76" y="42"/>
                        </a:lnTo>
                        <a:lnTo>
                          <a:pt x="82" y="53"/>
                        </a:lnTo>
                        <a:lnTo>
                          <a:pt x="90" y="65"/>
                        </a:lnTo>
                        <a:lnTo>
                          <a:pt x="102" y="77"/>
                        </a:lnTo>
                        <a:lnTo>
                          <a:pt x="113" y="85"/>
                        </a:lnTo>
                        <a:lnTo>
                          <a:pt x="129" y="89"/>
                        </a:lnTo>
                        <a:lnTo>
                          <a:pt x="145" y="93"/>
                        </a:lnTo>
                        <a:lnTo>
                          <a:pt x="159" y="92"/>
                        </a:lnTo>
                        <a:lnTo>
                          <a:pt x="172" y="89"/>
                        </a:lnTo>
                        <a:lnTo>
                          <a:pt x="76" y="168"/>
                        </a:lnTo>
                        <a:lnTo>
                          <a:pt x="64" y="171"/>
                        </a:lnTo>
                        <a:lnTo>
                          <a:pt x="50" y="171"/>
                        </a:lnTo>
                        <a:lnTo>
                          <a:pt x="39" y="168"/>
                        </a:lnTo>
                        <a:lnTo>
                          <a:pt x="27" y="163"/>
                        </a:lnTo>
                        <a:lnTo>
                          <a:pt x="16" y="155"/>
                        </a:lnTo>
                        <a:lnTo>
                          <a:pt x="7" y="145"/>
                        </a:lnTo>
                        <a:lnTo>
                          <a:pt x="2" y="132"/>
                        </a:lnTo>
                        <a:lnTo>
                          <a:pt x="0" y="121"/>
                        </a:lnTo>
                        <a:lnTo>
                          <a:pt x="0" y="108"/>
                        </a:lnTo>
                        <a:lnTo>
                          <a:pt x="3" y="94"/>
                        </a:lnTo>
                        <a:lnTo>
                          <a:pt x="79" y="0"/>
                        </a:lnTo>
                        <a:close/>
                      </a:path>
                    </a:pathLst>
                  </a:custGeom>
                  <a:solidFill>
                    <a:srgbClr val="FFFF00"/>
                  </a:solidFill>
                  <a:ln w="9525">
                    <a:noFill/>
                    <a:round/>
                    <a:headEnd/>
                    <a:tailEnd/>
                  </a:ln>
                </p:spPr>
                <p:txBody>
                  <a:bodyPr/>
                  <a:lstStyle/>
                  <a:p>
                    <a:endParaRPr lang="en-US"/>
                  </a:p>
                </p:txBody>
              </p:sp>
              <p:sp>
                <p:nvSpPr>
                  <p:cNvPr id="5248" name="Freeform 128"/>
                  <p:cNvSpPr>
                    <a:spLocks/>
                  </p:cNvSpPr>
                  <p:nvPr/>
                </p:nvSpPr>
                <p:spPr bwMode="auto">
                  <a:xfrm>
                    <a:off x="4790" y="1635"/>
                    <a:ext cx="51" cy="53"/>
                  </a:xfrm>
                  <a:custGeom>
                    <a:avLst/>
                    <a:gdLst/>
                    <a:ahLst/>
                    <a:cxnLst>
                      <a:cxn ang="0">
                        <a:pos x="23" y="0"/>
                      </a:cxn>
                      <a:cxn ang="0">
                        <a:pos x="20" y="10"/>
                      </a:cxn>
                      <a:cxn ang="0">
                        <a:pos x="17" y="23"/>
                      </a:cxn>
                      <a:cxn ang="0">
                        <a:pos x="16" y="34"/>
                      </a:cxn>
                      <a:cxn ang="0">
                        <a:pos x="16" y="45"/>
                      </a:cxn>
                      <a:cxn ang="0">
                        <a:pos x="19" y="59"/>
                      </a:cxn>
                      <a:cxn ang="0">
                        <a:pos x="24" y="72"/>
                      </a:cxn>
                      <a:cxn ang="0">
                        <a:pos x="32" y="79"/>
                      </a:cxn>
                      <a:cxn ang="0">
                        <a:pos x="47" y="85"/>
                      </a:cxn>
                      <a:cxn ang="0">
                        <a:pos x="65" y="88"/>
                      </a:cxn>
                      <a:cxn ang="0">
                        <a:pos x="82" y="87"/>
                      </a:cxn>
                      <a:cxn ang="0">
                        <a:pos x="102" y="83"/>
                      </a:cxn>
                      <a:cxn ang="0">
                        <a:pos x="79" y="103"/>
                      </a:cxn>
                      <a:cxn ang="0">
                        <a:pos x="66" y="106"/>
                      </a:cxn>
                      <a:cxn ang="0">
                        <a:pos x="50" y="105"/>
                      </a:cxn>
                      <a:cxn ang="0">
                        <a:pos x="37" y="102"/>
                      </a:cxn>
                      <a:cxn ang="0">
                        <a:pos x="25" y="97"/>
                      </a:cxn>
                      <a:cxn ang="0">
                        <a:pos x="16" y="88"/>
                      </a:cxn>
                      <a:cxn ang="0">
                        <a:pos x="7" y="79"/>
                      </a:cxn>
                      <a:cxn ang="0">
                        <a:pos x="3" y="68"/>
                      </a:cxn>
                      <a:cxn ang="0">
                        <a:pos x="0" y="54"/>
                      </a:cxn>
                      <a:cxn ang="0">
                        <a:pos x="0" y="41"/>
                      </a:cxn>
                      <a:cxn ang="0">
                        <a:pos x="4" y="26"/>
                      </a:cxn>
                      <a:cxn ang="0">
                        <a:pos x="23" y="0"/>
                      </a:cxn>
                    </a:cxnLst>
                    <a:rect l="0" t="0" r="r" b="b"/>
                    <a:pathLst>
                      <a:path w="102" h="106">
                        <a:moveTo>
                          <a:pt x="23" y="0"/>
                        </a:moveTo>
                        <a:lnTo>
                          <a:pt x="20" y="10"/>
                        </a:lnTo>
                        <a:lnTo>
                          <a:pt x="17" y="23"/>
                        </a:lnTo>
                        <a:lnTo>
                          <a:pt x="16" y="34"/>
                        </a:lnTo>
                        <a:lnTo>
                          <a:pt x="16" y="45"/>
                        </a:lnTo>
                        <a:lnTo>
                          <a:pt x="19" y="59"/>
                        </a:lnTo>
                        <a:lnTo>
                          <a:pt x="24" y="72"/>
                        </a:lnTo>
                        <a:lnTo>
                          <a:pt x="32" y="79"/>
                        </a:lnTo>
                        <a:lnTo>
                          <a:pt x="47" y="85"/>
                        </a:lnTo>
                        <a:lnTo>
                          <a:pt x="65" y="88"/>
                        </a:lnTo>
                        <a:lnTo>
                          <a:pt x="82" y="87"/>
                        </a:lnTo>
                        <a:lnTo>
                          <a:pt x="102" y="83"/>
                        </a:lnTo>
                        <a:lnTo>
                          <a:pt x="79" y="103"/>
                        </a:lnTo>
                        <a:lnTo>
                          <a:pt x="66" y="106"/>
                        </a:lnTo>
                        <a:lnTo>
                          <a:pt x="50" y="105"/>
                        </a:lnTo>
                        <a:lnTo>
                          <a:pt x="37" y="102"/>
                        </a:lnTo>
                        <a:lnTo>
                          <a:pt x="25" y="97"/>
                        </a:lnTo>
                        <a:lnTo>
                          <a:pt x="16" y="88"/>
                        </a:lnTo>
                        <a:lnTo>
                          <a:pt x="7" y="79"/>
                        </a:lnTo>
                        <a:lnTo>
                          <a:pt x="3" y="68"/>
                        </a:lnTo>
                        <a:lnTo>
                          <a:pt x="0" y="54"/>
                        </a:lnTo>
                        <a:lnTo>
                          <a:pt x="0" y="41"/>
                        </a:lnTo>
                        <a:lnTo>
                          <a:pt x="4" y="26"/>
                        </a:lnTo>
                        <a:lnTo>
                          <a:pt x="23" y="0"/>
                        </a:lnTo>
                        <a:close/>
                      </a:path>
                    </a:pathLst>
                  </a:custGeom>
                  <a:solidFill>
                    <a:srgbClr val="FF0000"/>
                  </a:solidFill>
                  <a:ln w="9525">
                    <a:noFill/>
                    <a:round/>
                    <a:headEnd/>
                    <a:tailEnd/>
                  </a:ln>
                </p:spPr>
                <p:txBody>
                  <a:bodyPr/>
                  <a:lstStyle/>
                  <a:p>
                    <a:endParaRPr lang="en-US"/>
                  </a:p>
                </p:txBody>
              </p:sp>
              <p:sp>
                <p:nvSpPr>
                  <p:cNvPr id="5249" name="Freeform 129"/>
                  <p:cNvSpPr>
                    <a:spLocks/>
                  </p:cNvSpPr>
                  <p:nvPr/>
                </p:nvSpPr>
                <p:spPr bwMode="auto">
                  <a:xfrm>
                    <a:off x="4682" y="1758"/>
                    <a:ext cx="38" cy="39"/>
                  </a:xfrm>
                  <a:custGeom>
                    <a:avLst/>
                    <a:gdLst/>
                    <a:ahLst/>
                    <a:cxnLst>
                      <a:cxn ang="0">
                        <a:pos x="41" y="0"/>
                      </a:cxn>
                      <a:cxn ang="0">
                        <a:pos x="2" y="47"/>
                      </a:cxn>
                      <a:cxn ang="0">
                        <a:pos x="0" y="54"/>
                      </a:cxn>
                      <a:cxn ang="0">
                        <a:pos x="1" y="63"/>
                      </a:cxn>
                      <a:cxn ang="0">
                        <a:pos x="4" y="70"/>
                      </a:cxn>
                      <a:cxn ang="0">
                        <a:pos x="10" y="75"/>
                      </a:cxn>
                      <a:cxn ang="0">
                        <a:pos x="19" y="77"/>
                      </a:cxn>
                      <a:cxn ang="0">
                        <a:pos x="28" y="76"/>
                      </a:cxn>
                      <a:cxn ang="0">
                        <a:pos x="76" y="37"/>
                      </a:cxn>
                      <a:cxn ang="0">
                        <a:pos x="66" y="33"/>
                      </a:cxn>
                      <a:cxn ang="0">
                        <a:pos x="57" y="28"/>
                      </a:cxn>
                      <a:cxn ang="0">
                        <a:pos x="50" y="22"/>
                      </a:cxn>
                      <a:cxn ang="0">
                        <a:pos x="45" y="16"/>
                      </a:cxn>
                      <a:cxn ang="0">
                        <a:pos x="42" y="8"/>
                      </a:cxn>
                      <a:cxn ang="0">
                        <a:pos x="41" y="0"/>
                      </a:cxn>
                    </a:cxnLst>
                    <a:rect l="0" t="0" r="r" b="b"/>
                    <a:pathLst>
                      <a:path w="76" h="77">
                        <a:moveTo>
                          <a:pt x="41" y="0"/>
                        </a:moveTo>
                        <a:lnTo>
                          <a:pt x="2" y="47"/>
                        </a:lnTo>
                        <a:lnTo>
                          <a:pt x="0" y="54"/>
                        </a:lnTo>
                        <a:lnTo>
                          <a:pt x="1" y="63"/>
                        </a:lnTo>
                        <a:lnTo>
                          <a:pt x="4" y="70"/>
                        </a:lnTo>
                        <a:lnTo>
                          <a:pt x="10" y="75"/>
                        </a:lnTo>
                        <a:lnTo>
                          <a:pt x="19" y="77"/>
                        </a:lnTo>
                        <a:lnTo>
                          <a:pt x="28" y="76"/>
                        </a:lnTo>
                        <a:lnTo>
                          <a:pt x="76" y="37"/>
                        </a:lnTo>
                        <a:lnTo>
                          <a:pt x="66" y="33"/>
                        </a:lnTo>
                        <a:lnTo>
                          <a:pt x="57" y="28"/>
                        </a:lnTo>
                        <a:lnTo>
                          <a:pt x="50" y="22"/>
                        </a:lnTo>
                        <a:lnTo>
                          <a:pt x="45" y="16"/>
                        </a:lnTo>
                        <a:lnTo>
                          <a:pt x="42" y="8"/>
                        </a:lnTo>
                        <a:lnTo>
                          <a:pt x="41" y="0"/>
                        </a:lnTo>
                        <a:close/>
                      </a:path>
                    </a:pathLst>
                  </a:custGeom>
                  <a:solidFill>
                    <a:srgbClr val="FFFF00"/>
                  </a:solidFill>
                  <a:ln w="9525">
                    <a:noFill/>
                    <a:round/>
                    <a:headEnd/>
                    <a:tailEnd/>
                  </a:ln>
                </p:spPr>
                <p:txBody>
                  <a:bodyPr/>
                  <a:lstStyle/>
                  <a:p>
                    <a:endParaRPr lang="en-US"/>
                  </a:p>
                </p:txBody>
              </p:sp>
            </p:grpSp>
            <p:grpSp>
              <p:nvGrpSpPr>
                <p:cNvPr id="16" name="Group 149"/>
                <p:cNvGrpSpPr>
                  <a:grpSpLocks/>
                </p:cNvGrpSpPr>
                <p:nvPr/>
              </p:nvGrpSpPr>
              <p:grpSpPr bwMode="auto">
                <a:xfrm>
                  <a:off x="4722" y="1622"/>
                  <a:ext cx="538" cy="260"/>
                  <a:chOff x="4722" y="1622"/>
                  <a:chExt cx="538" cy="260"/>
                </a:xfrm>
              </p:grpSpPr>
              <p:grpSp>
                <p:nvGrpSpPr>
                  <p:cNvPr id="17" name="Group 146"/>
                  <p:cNvGrpSpPr>
                    <a:grpSpLocks/>
                  </p:cNvGrpSpPr>
                  <p:nvPr/>
                </p:nvGrpSpPr>
                <p:grpSpPr bwMode="auto">
                  <a:xfrm>
                    <a:off x="4722" y="1622"/>
                    <a:ext cx="538" cy="260"/>
                    <a:chOff x="4722" y="1622"/>
                    <a:chExt cx="538" cy="260"/>
                  </a:xfrm>
                </p:grpSpPr>
                <p:grpSp>
                  <p:nvGrpSpPr>
                    <p:cNvPr id="18" name="Group 141"/>
                    <p:cNvGrpSpPr>
                      <a:grpSpLocks/>
                    </p:cNvGrpSpPr>
                    <p:nvPr/>
                  </p:nvGrpSpPr>
                  <p:grpSpPr bwMode="auto">
                    <a:xfrm>
                      <a:off x="4722" y="1699"/>
                      <a:ext cx="528" cy="183"/>
                      <a:chOff x="4722" y="1699"/>
                      <a:chExt cx="528" cy="183"/>
                    </a:xfrm>
                  </p:grpSpPr>
                  <p:grpSp>
                    <p:nvGrpSpPr>
                      <p:cNvPr id="19" name="Group 134"/>
                      <p:cNvGrpSpPr>
                        <a:grpSpLocks/>
                      </p:cNvGrpSpPr>
                      <p:nvPr/>
                    </p:nvGrpSpPr>
                    <p:grpSpPr bwMode="auto">
                      <a:xfrm>
                        <a:off x="4722" y="1814"/>
                        <a:ext cx="33" cy="68"/>
                        <a:chOff x="4722" y="1814"/>
                        <a:chExt cx="33" cy="68"/>
                      </a:xfrm>
                    </p:grpSpPr>
                    <p:sp>
                      <p:nvSpPr>
                        <p:cNvPr id="5251" name="Freeform 131"/>
                        <p:cNvSpPr>
                          <a:spLocks/>
                        </p:cNvSpPr>
                        <p:nvPr/>
                      </p:nvSpPr>
                      <p:spPr bwMode="auto">
                        <a:xfrm>
                          <a:off x="4746" y="1814"/>
                          <a:ext cx="9" cy="68"/>
                        </a:xfrm>
                        <a:custGeom>
                          <a:avLst/>
                          <a:gdLst/>
                          <a:ahLst/>
                          <a:cxnLst>
                            <a:cxn ang="0">
                              <a:pos x="5" y="0"/>
                            </a:cxn>
                            <a:cxn ang="0">
                              <a:pos x="0" y="74"/>
                            </a:cxn>
                            <a:cxn ang="0">
                              <a:pos x="19" y="135"/>
                            </a:cxn>
                            <a:cxn ang="0">
                              <a:pos x="19" y="70"/>
                            </a:cxn>
                            <a:cxn ang="0">
                              <a:pos x="5" y="0"/>
                            </a:cxn>
                          </a:cxnLst>
                          <a:rect l="0" t="0" r="r" b="b"/>
                          <a:pathLst>
                            <a:path w="19" h="135">
                              <a:moveTo>
                                <a:pt x="5" y="0"/>
                              </a:moveTo>
                              <a:lnTo>
                                <a:pt x="0" y="74"/>
                              </a:lnTo>
                              <a:lnTo>
                                <a:pt x="19" y="135"/>
                              </a:lnTo>
                              <a:lnTo>
                                <a:pt x="19" y="70"/>
                              </a:lnTo>
                              <a:lnTo>
                                <a:pt x="5" y="0"/>
                              </a:lnTo>
                              <a:close/>
                            </a:path>
                          </a:pathLst>
                        </a:custGeom>
                        <a:solidFill>
                          <a:srgbClr val="9F9F9F"/>
                        </a:solidFill>
                        <a:ln w="9525">
                          <a:noFill/>
                          <a:round/>
                          <a:headEnd/>
                          <a:tailEnd/>
                        </a:ln>
                      </p:spPr>
                      <p:txBody>
                        <a:bodyPr/>
                        <a:lstStyle/>
                        <a:p>
                          <a:endParaRPr lang="en-US"/>
                        </a:p>
                      </p:txBody>
                    </p:sp>
                    <p:sp>
                      <p:nvSpPr>
                        <p:cNvPr id="5252" name="Freeform 132"/>
                        <p:cNvSpPr>
                          <a:spLocks/>
                        </p:cNvSpPr>
                        <p:nvPr/>
                      </p:nvSpPr>
                      <p:spPr bwMode="auto">
                        <a:xfrm>
                          <a:off x="4722" y="1814"/>
                          <a:ext cx="26" cy="41"/>
                        </a:xfrm>
                        <a:custGeom>
                          <a:avLst/>
                          <a:gdLst/>
                          <a:ahLst/>
                          <a:cxnLst>
                            <a:cxn ang="0">
                              <a:pos x="51" y="0"/>
                            </a:cxn>
                            <a:cxn ang="0">
                              <a:pos x="46" y="72"/>
                            </a:cxn>
                            <a:cxn ang="0">
                              <a:pos x="0" y="82"/>
                            </a:cxn>
                            <a:cxn ang="0">
                              <a:pos x="0" y="55"/>
                            </a:cxn>
                            <a:cxn ang="0">
                              <a:pos x="51" y="0"/>
                            </a:cxn>
                          </a:cxnLst>
                          <a:rect l="0" t="0" r="r" b="b"/>
                          <a:pathLst>
                            <a:path w="51" h="82">
                              <a:moveTo>
                                <a:pt x="51" y="0"/>
                              </a:moveTo>
                              <a:lnTo>
                                <a:pt x="46" y="72"/>
                              </a:lnTo>
                              <a:lnTo>
                                <a:pt x="0" y="82"/>
                              </a:lnTo>
                              <a:lnTo>
                                <a:pt x="0" y="55"/>
                              </a:lnTo>
                              <a:lnTo>
                                <a:pt x="51" y="0"/>
                              </a:lnTo>
                              <a:close/>
                            </a:path>
                          </a:pathLst>
                        </a:custGeom>
                        <a:solidFill>
                          <a:srgbClr val="5F5F5F"/>
                        </a:solidFill>
                        <a:ln w="9525">
                          <a:noFill/>
                          <a:round/>
                          <a:headEnd/>
                          <a:tailEnd/>
                        </a:ln>
                      </p:spPr>
                      <p:txBody>
                        <a:bodyPr/>
                        <a:lstStyle/>
                        <a:p>
                          <a:endParaRPr lang="en-US"/>
                        </a:p>
                      </p:txBody>
                    </p:sp>
                    <p:sp>
                      <p:nvSpPr>
                        <p:cNvPr id="5253" name="Freeform 133"/>
                        <p:cNvSpPr>
                          <a:spLocks/>
                        </p:cNvSpPr>
                        <p:nvPr/>
                      </p:nvSpPr>
                      <p:spPr bwMode="auto">
                        <a:xfrm>
                          <a:off x="4722" y="1851"/>
                          <a:ext cx="33" cy="30"/>
                        </a:xfrm>
                        <a:custGeom>
                          <a:avLst/>
                          <a:gdLst/>
                          <a:ahLst/>
                          <a:cxnLst>
                            <a:cxn ang="0">
                              <a:pos x="0" y="10"/>
                            </a:cxn>
                            <a:cxn ang="0">
                              <a:pos x="47" y="0"/>
                            </a:cxn>
                            <a:cxn ang="0">
                              <a:pos x="66" y="60"/>
                            </a:cxn>
                            <a:cxn ang="0">
                              <a:pos x="7" y="32"/>
                            </a:cxn>
                            <a:cxn ang="0">
                              <a:pos x="0" y="10"/>
                            </a:cxn>
                          </a:cxnLst>
                          <a:rect l="0" t="0" r="r" b="b"/>
                          <a:pathLst>
                            <a:path w="66" h="60">
                              <a:moveTo>
                                <a:pt x="0" y="10"/>
                              </a:moveTo>
                              <a:lnTo>
                                <a:pt x="47" y="0"/>
                              </a:lnTo>
                              <a:lnTo>
                                <a:pt x="66" y="60"/>
                              </a:lnTo>
                              <a:lnTo>
                                <a:pt x="7" y="32"/>
                              </a:lnTo>
                              <a:lnTo>
                                <a:pt x="0" y="10"/>
                              </a:lnTo>
                              <a:close/>
                            </a:path>
                          </a:pathLst>
                        </a:custGeom>
                        <a:solidFill>
                          <a:srgbClr val="3F3F3F"/>
                        </a:solidFill>
                        <a:ln w="9525">
                          <a:noFill/>
                          <a:round/>
                          <a:headEnd/>
                          <a:tailEnd/>
                        </a:ln>
                      </p:spPr>
                      <p:txBody>
                        <a:bodyPr/>
                        <a:lstStyle/>
                        <a:p>
                          <a:endParaRPr lang="en-US"/>
                        </a:p>
                      </p:txBody>
                    </p:sp>
                  </p:grpSp>
                  <p:sp>
                    <p:nvSpPr>
                      <p:cNvPr id="5255" name="Freeform 135"/>
                      <p:cNvSpPr>
                        <a:spLocks/>
                      </p:cNvSpPr>
                      <p:nvPr/>
                    </p:nvSpPr>
                    <p:spPr bwMode="auto">
                      <a:xfrm>
                        <a:off x="4741" y="1706"/>
                        <a:ext cx="448" cy="155"/>
                      </a:xfrm>
                      <a:custGeom>
                        <a:avLst/>
                        <a:gdLst/>
                        <a:ahLst/>
                        <a:cxnLst>
                          <a:cxn ang="0">
                            <a:pos x="16" y="309"/>
                          </a:cxn>
                          <a:cxn ang="0">
                            <a:pos x="8" y="306"/>
                          </a:cxn>
                          <a:cxn ang="0">
                            <a:pos x="2" y="301"/>
                          </a:cxn>
                          <a:cxn ang="0">
                            <a:pos x="0" y="294"/>
                          </a:cxn>
                          <a:cxn ang="0">
                            <a:pos x="0" y="287"/>
                          </a:cxn>
                          <a:cxn ang="0">
                            <a:pos x="2" y="277"/>
                          </a:cxn>
                          <a:cxn ang="0">
                            <a:pos x="6" y="272"/>
                          </a:cxn>
                          <a:cxn ang="0">
                            <a:pos x="14" y="267"/>
                          </a:cxn>
                          <a:cxn ang="0">
                            <a:pos x="862" y="0"/>
                          </a:cxn>
                          <a:cxn ang="0">
                            <a:pos x="897" y="203"/>
                          </a:cxn>
                          <a:cxn ang="0">
                            <a:pos x="16" y="309"/>
                          </a:cxn>
                        </a:cxnLst>
                        <a:rect l="0" t="0" r="r" b="b"/>
                        <a:pathLst>
                          <a:path w="897" h="309">
                            <a:moveTo>
                              <a:pt x="16" y="309"/>
                            </a:moveTo>
                            <a:lnTo>
                              <a:pt x="8" y="306"/>
                            </a:lnTo>
                            <a:lnTo>
                              <a:pt x="2" y="301"/>
                            </a:lnTo>
                            <a:lnTo>
                              <a:pt x="0" y="294"/>
                            </a:lnTo>
                            <a:lnTo>
                              <a:pt x="0" y="287"/>
                            </a:lnTo>
                            <a:lnTo>
                              <a:pt x="2" y="277"/>
                            </a:lnTo>
                            <a:lnTo>
                              <a:pt x="6" y="272"/>
                            </a:lnTo>
                            <a:lnTo>
                              <a:pt x="14" y="267"/>
                            </a:lnTo>
                            <a:lnTo>
                              <a:pt x="862" y="0"/>
                            </a:lnTo>
                            <a:lnTo>
                              <a:pt x="897" y="203"/>
                            </a:lnTo>
                            <a:lnTo>
                              <a:pt x="16" y="309"/>
                            </a:lnTo>
                            <a:close/>
                          </a:path>
                        </a:pathLst>
                      </a:custGeom>
                      <a:solidFill>
                        <a:srgbClr val="808080"/>
                      </a:solidFill>
                      <a:ln w="9525">
                        <a:noFill/>
                        <a:round/>
                        <a:headEnd/>
                        <a:tailEnd/>
                      </a:ln>
                    </p:spPr>
                    <p:txBody>
                      <a:bodyPr/>
                      <a:lstStyle/>
                      <a:p>
                        <a:endParaRPr lang="en-US"/>
                      </a:p>
                    </p:txBody>
                  </p:sp>
                  <p:sp>
                    <p:nvSpPr>
                      <p:cNvPr id="5256" name="Freeform 136"/>
                      <p:cNvSpPr>
                        <a:spLocks/>
                      </p:cNvSpPr>
                      <p:nvPr/>
                    </p:nvSpPr>
                    <p:spPr bwMode="auto">
                      <a:xfrm>
                        <a:off x="5114" y="1707"/>
                        <a:ext cx="130" cy="78"/>
                      </a:xfrm>
                      <a:custGeom>
                        <a:avLst/>
                        <a:gdLst/>
                        <a:ahLst/>
                        <a:cxnLst>
                          <a:cxn ang="0">
                            <a:pos x="261" y="149"/>
                          </a:cxn>
                          <a:cxn ang="0">
                            <a:pos x="241" y="154"/>
                          </a:cxn>
                          <a:cxn ang="0">
                            <a:pos x="124" y="33"/>
                          </a:cxn>
                          <a:cxn ang="0">
                            <a:pos x="0" y="54"/>
                          </a:cxn>
                          <a:cxn ang="0">
                            <a:pos x="16" y="34"/>
                          </a:cxn>
                          <a:cxn ang="0">
                            <a:pos x="143" y="0"/>
                          </a:cxn>
                          <a:cxn ang="0">
                            <a:pos x="261" y="149"/>
                          </a:cxn>
                        </a:cxnLst>
                        <a:rect l="0" t="0" r="r" b="b"/>
                        <a:pathLst>
                          <a:path w="261" h="154">
                            <a:moveTo>
                              <a:pt x="261" y="149"/>
                            </a:moveTo>
                            <a:lnTo>
                              <a:pt x="241" y="154"/>
                            </a:lnTo>
                            <a:lnTo>
                              <a:pt x="124" y="33"/>
                            </a:lnTo>
                            <a:lnTo>
                              <a:pt x="0" y="54"/>
                            </a:lnTo>
                            <a:lnTo>
                              <a:pt x="16" y="34"/>
                            </a:lnTo>
                            <a:lnTo>
                              <a:pt x="143" y="0"/>
                            </a:lnTo>
                            <a:lnTo>
                              <a:pt x="261" y="149"/>
                            </a:lnTo>
                            <a:close/>
                          </a:path>
                        </a:pathLst>
                      </a:custGeom>
                      <a:solidFill>
                        <a:srgbClr val="808080"/>
                      </a:solidFill>
                      <a:ln w="9525">
                        <a:noFill/>
                        <a:round/>
                        <a:headEnd/>
                        <a:tailEnd/>
                      </a:ln>
                    </p:spPr>
                    <p:txBody>
                      <a:bodyPr/>
                      <a:lstStyle/>
                      <a:p>
                        <a:endParaRPr lang="en-US"/>
                      </a:p>
                    </p:txBody>
                  </p:sp>
                  <p:sp>
                    <p:nvSpPr>
                      <p:cNvPr id="5257" name="Freeform 137"/>
                      <p:cNvSpPr>
                        <a:spLocks/>
                      </p:cNvSpPr>
                      <p:nvPr/>
                    </p:nvSpPr>
                    <p:spPr bwMode="auto">
                      <a:xfrm>
                        <a:off x="5101" y="1700"/>
                        <a:ext cx="126" cy="113"/>
                      </a:xfrm>
                      <a:custGeom>
                        <a:avLst/>
                        <a:gdLst/>
                        <a:ahLst/>
                        <a:cxnLst>
                          <a:cxn ang="0">
                            <a:pos x="178" y="0"/>
                          </a:cxn>
                          <a:cxn ang="0">
                            <a:pos x="47" y="43"/>
                          </a:cxn>
                          <a:cxn ang="0">
                            <a:pos x="35" y="51"/>
                          </a:cxn>
                          <a:cxn ang="0">
                            <a:pos x="22" y="65"/>
                          </a:cxn>
                          <a:cxn ang="0">
                            <a:pos x="14" y="78"/>
                          </a:cxn>
                          <a:cxn ang="0">
                            <a:pos x="7" y="92"/>
                          </a:cxn>
                          <a:cxn ang="0">
                            <a:pos x="1" y="112"/>
                          </a:cxn>
                          <a:cxn ang="0">
                            <a:pos x="0" y="129"/>
                          </a:cxn>
                          <a:cxn ang="0">
                            <a:pos x="5" y="152"/>
                          </a:cxn>
                          <a:cxn ang="0">
                            <a:pos x="14" y="171"/>
                          </a:cxn>
                          <a:cxn ang="0">
                            <a:pos x="25" y="188"/>
                          </a:cxn>
                          <a:cxn ang="0">
                            <a:pos x="38" y="203"/>
                          </a:cxn>
                          <a:cxn ang="0">
                            <a:pos x="54" y="214"/>
                          </a:cxn>
                          <a:cxn ang="0">
                            <a:pos x="70" y="220"/>
                          </a:cxn>
                          <a:cxn ang="0">
                            <a:pos x="86" y="226"/>
                          </a:cxn>
                          <a:cxn ang="0">
                            <a:pos x="252" y="208"/>
                          </a:cxn>
                          <a:cxn ang="0">
                            <a:pos x="154" y="42"/>
                          </a:cxn>
                          <a:cxn ang="0">
                            <a:pos x="34" y="64"/>
                          </a:cxn>
                          <a:cxn ang="0">
                            <a:pos x="44" y="50"/>
                          </a:cxn>
                          <a:cxn ang="0">
                            <a:pos x="161" y="21"/>
                          </a:cxn>
                          <a:cxn ang="0">
                            <a:pos x="178" y="0"/>
                          </a:cxn>
                        </a:cxnLst>
                        <a:rect l="0" t="0" r="r" b="b"/>
                        <a:pathLst>
                          <a:path w="252" h="226">
                            <a:moveTo>
                              <a:pt x="178" y="0"/>
                            </a:moveTo>
                            <a:lnTo>
                              <a:pt x="47" y="43"/>
                            </a:lnTo>
                            <a:lnTo>
                              <a:pt x="35" y="51"/>
                            </a:lnTo>
                            <a:lnTo>
                              <a:pt x="22" y="65"/>
                            </a:lnTo>
                            <a:lnTo>
                              <a:pt x="14" y="78"/>
                            </a:lnTo>
                            <a:lnTo>
                              <a:pt x="7" y="92"/>
                            </a:lnTo>
                            <a:lnTo>
                              <a:pt x="1" y="112"/>
                            </a:lnTo>
                            <a:lnTo>
                              <a:pt x="0" y="129"/>
                            </a:lnTo>
                            <a:lnTo>
                              <a:pt x="5" y="152"/>
                            </a:lnTo>
                            <a:lnTo>
                              <a:pt x="14" y="171"/>
                            </a:lnTo>
                            <a:lnTo>
                              <a:pt x="25" y="188"/>
                            </a:lnTo>
                            <a:lnTo>
                              <a:pt x="38" y="203"/>
                            </a:lnTo>
                            <a:lnTo>
                              <a:pt x="54" y="214"/>
                            </a:lnTo>
                            <a:lnTo>
                              <a:pt x="70" y="220"/>
                            </a:lnTo>
                            <a:lnTo>
                              <a:pt x="86" y="226"/>
                            </a:lnTo>
                            <a:lnTo>
                              <a:pt x="252" y="208"/>
                            </a:lnTo>
                            <a:lnTo>
                              <a:pt x="154" y="42"/>
                            </a:lnTo>
                            <a:lnTo>
                              <a:pt x="34" y="64"/>
                            </a:lnTo>
                            <a:lnTo>
                              <a:pt x="44" y="50"/>
                            </a:lnTo>
                            <a:lnTo>
                              <a:pt x="161" y="21"/>
                            </a:lnTo>
                            <a:lnTo>
                              <a:pt x="178" y="0"/>
                            </a:lnTo>
                            <a:close/>
                          </a:path>
                        </a:pathLst>
                      </a:custGeom>
                      <a:solidFill>
                        <a:srgbClr val="C0C0C0"/>
                      </a:solidFill>
                      <a:ln w="9525">
                        <a:noFill/>
                        <a:round/>
                        <a:headEnd/>
                        <a:tailEnd/>
                      </a:ln>
                    </p:spPr>
                    <p:txBody>
                      <a:bodyPr/>
                      <a:lstStyle/>
                      <a:p>
                        <a:endParaRPr lang="en-US"/>
                      </a:p>
                    </p:txBody>
                  </p:sp>
                  <p:sp>
                    <p:nvSpPr>
                      <p:cNvPr id="5258" name="Freeform 138"/>
                      <p:cNvSpPr>
                        <a:spLocks/>
                      </p:cNvSpPr>
                      <p:nvPr/>
                    </p:nvSpPr>
                    <p:spPr bwMode="auto">
                      <a:xfrm>
                        <a:off x="5177" y="1720"/>
                        <a:ext cx="63" cy="84"/>
                      </a:xfrm>
                      <a:custGeom>
                        <a:avLst/>
                        <a:gdLst/>
                        <a:ahLst/>
                        <a:cxnLst>
                          <a:cxn ang="0">
                            <a:pos x="4" y="0"/>
                          </a:cxn>
                          <a:cxn ang="0">
                            <a:pos x="126" y="138"/>
                          </a:cxn>
                          <a:cxn ang="0">
                            <a:pos x="118" y="150"/>
                          </a:cxn>
                          <a:cxn ang="0">
                            <a:pos x="109" y="163"/>
                          </a:cxn>
                          <a:cxn ang="0">
                            <a:pos x="99" y="168"/>
                          </a:cxn>
                          <a:cxn ang="0">
                            <a:pos x="88" y="167"/>
                          </a:cxn>
                          <a:cxn ang="0">
                            <a:pos x="74" y="159"/>
                          </a:cxn>
                          <a:cxn ang="0">
                            <a:pos x="60" y="149"/>
                          </a:cxn>
                          <a:cxn ang="0">
                            <a:pos x="49" y="139"/>
                          </a:cxn>
                          <a:cxn ang="0">
                            <a:pos x="38" y="126"/>
                          </a:cxn>
                          <a:cxn ang="0">
                            <a:pos x="32" y="116"/>
                          </a:cxn>
                          <a:cxn ang="0">
                            <a:pos x="21" y="101"/>
                          </a:cxn>
                          <a:cxn ang="0">
                            <a:pos x="13" y="87"/>
                          </a:cxn>
                          <a:cxn ang="0">
                            <a:pos x="8" y="70"/>
                          </a:cxn>
                          <a:cxn ang="0">
                            <a:pos x="3" y="51"/>
                          </a:cxn>
                          <a:cxn ang="0">
                            <a:pos x="1" y="36"/>
                          </a:cxn>
                          <a:cxn ang="0">
                            <a:pos x="0" y="23"/>
                          </a:cxn>
                          <a:cxn ang="0">
                            <a:pos x="1" y="10"/>
                          </a:cxn>
                          <a:cxn ang="0">
                            <a:pos x="4" y="0"/>
                          </a:cxn>
                        </a:cxnLst>
                        <a:rect l="0" t="0" r="r" b="b"/>
                        <a:pathLst>
                          <a:path w="126" h="168">
                            <a:moveTo>
                              <a:pt x="4" y="0"/>
                            </a:moveTo>
                            <a:lnTo>
                              <a:pt x="126" y="138"/>
                            </a:lnTo>
                            <a:lnTo>
                              <a:pt x="118" y="150"/>
                            </a:lnTo>
                            <a:lnTo>
                              <a:pt x="109" y="163"/>
                            </a:lnTo>
                            <a:lnTo>
                              <a:pt x="99" y="168"/>
                            </a:lnTo>
                            <a:lnTo>
                              <a:pt x="88" y="167"/>
                            </a:lnTo>
                            <a:lnTo>
                              <a:pt x="74" y="159"/>
                            </a:lnTo>
                            <a:lnTo>
                              <a:pt x="60" y="149"/>
                            </a:lnTo>
                            <a:lnTo>
                              <a:pt x="49" y="139"/>
                            </a:lnTo>
                            <a:lnTo>
                              <a:pt x="38" y="126"/>
                            </a:lnTo>
                            <a:lnTo>
                              <a:pt x="32" y="116"/>
                            </a:lnTo>
                            <a:lnTo>
                              <a:pt x="21" y="101"/>
                            </a:lnTo>
                            <a:lnTo>
                              <a:pt x="13" y="87"/>
                            </a:lnTo>
                            <a:lnTo>
                              <a:pt x="8" y="70"/>
                            </a:lnTo>
                            <a:lnTo>
                              <a:pt x="3" y="51"/>
                            </a:lnTo>
                            <a:lnTo>
                              <a:pt x="1" y="36"/>
                            </a:lnTo>
                            <a:lnTo>
                              <a:pt x="0" y="23"/>
                            </a:lnTo>
                            <a:lnTo>
                              <a:pt x="1" y="10"/>
                            </a:lnTo>
                            <a:lnTo>
                              <a:pt x="4" y="0"/>
                            </a:lnTo>
                            <a:close/>
                          </a:path>
                        </a:pathLst>
                      </a:custGeom>
                      <a:solidFill>
                        <a:srgbClr val="9F9F9F"/>
                      </a:solidFill>
                      <a:ln w="9525">
                        <a:noFill/>
                        <a:round/>
                        <a:headEnd/>
                        <a:tailEnd/>
                      </a:ln>
                    </p:spPr>
                    <p:txBody>
                      <a:bodyPr/>
                      <a:lstStyle/>
                      <a:p>
                        <a:endParaRPr lang="en-US"/>
                      </a:p>
                    </p:txBody>
                  </p:sp>
                  <p:sp>
                    <p:nvSpPr>
                      <p:cNvPr id="5259" name="Freeform 139"/>
                      <p:cNvSpPr>
                        <a:spLocks/>
                      </p:cNvSpPr>
                      <p:nvPr/>
                    </p:nvSpPr>
                    <p:spPr bwMode="auto">
                      <a:xfrm>
                        <a:off x="5182" y="1699"/>
                        <a:ext cx="68" cy="83"/>
                      </a:xfrm>
                      <a:custGeom>
                        <a:avLst/>
                        <a:gdLst/>
                        <a:ahLst/>
                        <a:cxnLst>
                          <a:cxn ang="0">
                            <a:pos x="0" y="23"/>
                          </a:cxn>
                          <a:cxn ang="0">
                            <a:pos x="124" y="167"/>
                          </a:cxn>
                          <a:cxn ang="0">
                            <a:pos x="129" y="153"/>
                          </a:cxn>
                          <a:cxn ang="0">
                            <a:pos x="135" y="132"/>
                          </a:cxn>
                          <a:cxn ang="0">
                            <a:pos x="136" y="116"/>
                          </a:cxn>
                          <a:cxn ang="0">
                            <a:pos x="135" y="101"/>
                          </a:cxn>
                          <a:cxn ang="0">
                            <a:pos x="130" y="81"/>
                          </a:cxn>
                          <a:cxn ang="0">
                            <a:pos x="122" y="66"/>
                          </a:cxn>
                          <a:cxn ang="0">
                            <a:pos x="111" y="49"/>
                          </a:cxn>
                          <a:cxn ang="0">
                            <a:pos x="99" y="34"/>
                          </a:cxn>
                          <a:cxn ang="0">
                            <a:pos x="81" y="20"/>
                          </a:cxn>
                          <a:cxn ang="0">
                            <a:pos x="64" y="10"/>
                          </a:cxn>
                          <a:cxn ang="0">
                            <a:pos x="46" y="2"/>
                          </a:cxn>
                          <a:cxn ang="0">
                            <a:pos x="28" y="0"/>
                          </a:cxn>
                          <a:cxn ang="0">
                            <a:pos x="16" y="3"/>
                          </a:cxn>
                          <a:cxn ang="0">
                            <a:pos x="8" y="13"/>
                          </a:cxn>
                          <a:cxn ang="0">
                            <a:pos x="0" y="23"/>
                          </a:cxn>
                        </a:cxnLst>
                        <a:rect l="0" t="0" r="r" b="b"/>
                        <a:pathLst>
                          <a:path w="136" h="167">
                            <a:moveTo>
                              <a:pt x="0" y="23"/>
                            </a:moveTo>
                            <a:lnTo>
                              <a:pt x="124" y="167"/>
                            </a:lnTo>
                            <a:lnTo>
                              <a:pt x="129" y="153"/>
                            </a:lnTo>
                            <a:lnTo>
                              <a:pt x="135" y="132"/>
                            </a:lnTo>
                            <a:lnTo>
                              <a:pt x="136" y="116"/>
                            </a:lnTo>
                            <a:lnTo>
                              <a:pt x="135" y="101"/>
                            </a:lnTo>
                            <a:lnTo>
                              <a:pt x="130" y="81"/>
                            </a:lnTo>
                            <a:lnTo>
                              <a:pt x="122" y="66"/>
                            </a:lnTo>
                            <a:lnTo>
                              <a:pt x="111" y="49"/>
                            </a:lnTo>
                            <a:lnTo>
                              <a:pt x="99" y="34"/>
                            </a:lnTo>
                            <a:lnTo>
                              <a:pt x="81" y="20"/>
                            </a:lnTo>
                            <a:lnTo>
                              <a:pt x="64" y="10"/>
                            </a:lnTo>
                            <a:lnTo>
                              <a:pt x="46" y="2"/>
                            </a:lnTo>
                            <a:lnTo>
                              <a:pt x="28" y="0"/>
                            </a:lnTo>
                            <a:lnTo>
                              <a:pt x="16" y="3"/>
                            </a:lnTo>
                            <a:lnTo>
                              <a:pt x="8" y="13"/>
                            </a:lnTo>
                            <a:lnTo>
                              <a:pt x="0" y="23"/>
                            </a:lnTo>
                            <a:close/>
                          </a:path>
                        </a:pathLst>
                      </a:custGeom>
                      <a:solidFill>
                        <a:srgbClr val="9F9F9F"/>
                      </a:solidFill>
                      <a:ln w="9525">
                        <a:noFill/>
                        <a:round/>
                        <a:headEnd/>
                        <a:tailEnd/>
                      </a:ln>
                    </p:spPr>
                    <p:txBody>
                      <a:bodyPr/>
                      <a:lstStyle/>
                      <a:p>
                        <a:endParaRPr lang="en-US"/>
                      </a:p>
                    </p:txBody>
                  </p:sp>
                  <p:sp>
                    <p:nvSpPr>
                      <p:cNvPr id="5260" name="Freeform 140"/>
                      <p:cNvSpPr>
                        <a:spLocks/>
                      </p:cNvSpPr>
                      <p:nvPr/>
                    </p:nvSpPr>
                    <p:spPr bwMode="auto">
                      <a:xfrm>
                        <a:off x="4741" y="1833"/>
                        <a:ext cx="31" cy="28"/>
                      </a:xfrm>
                      <a:custGeom>
                        <a:avLst/>
                        <a:gdLst/>
                        <a:ahLst/>
                        <a:cxnLst>
                          <a:cxn ang="0">
                            <a:pos x="16" y="56"/>
                          </a:cxn>
                          <a:cxn ang="0">
                            <a:pos x="8" y="53"/>
                          </a:cxn>
                          <a:cxn ang="0">
                            <a:pos x="2" y="48"/>
                          </a:cxn>
                          <a:cxn ang="0">
                            <a:pos x="0" y="42"/>
                          </a:cxn>
                          <a:cxn ang="0">
                            <a:pos x="0" y="35"/>
                          </a:cxn>
                          <a:cxn ang="0">
                            <a:pos x="2" y="25"/>
                          </a:cxn>
                          <a:cxn ang="0">
                            <a:pos x="6" y="20"/>
                          </a:cxn>
                          <a:cxn ang="0">
                            <a:pos x="14" y="15"/>
                          </a:cxn>
                          <a:cxn ang="0">
                            <a:pos x="58" y="0"/>
                          </a:cxn>
                          <a:cxn ang="0">
                            <a:pos x="52" y="7"/>
                          </a:cxn>
                          <a:cxn ang="0">
                            <a:pos x="48" y="14"/>
                          </a:cxn>
                          <a:cxn ang="0">
                            <a:pos x="47" y="22"/>
                          </a:cxn>
                          <a:cxn ang="0">
                            <a:pos x="46" y="29"/>
                          </a:cxn>
                          <a:cxn ang="0">
                            <a:pos x="48" y="38"/>
                          </a:cxn>
                          <a:cxn ang="0">
                            <a:pos x="55" y="44"/>
                          </a:cxn>
                          <a:cxn ang="0">
                            <a:pos x="64" y="49"/>
                          </a:cxn>
                          <a:cxn ang="0">
                            <a:pos x="16" y="56"/>
                          </a:cxn>
                        </a:cxnLst>
                        <a:rect l="0" t="0" r="r" b="b"/>
                        <a:pathLst>
                          <a:path w="64" h="56">
                            <a:moveTo>
                              <a:pt x="16" y="56"/>
                            </a:moveTo>
                            <a:lnTo>
                              <a:pt x="8" y="53"/>
                            </a:lnTo>
                            <a:lnTo>
                              <a:pt x="2" y="48"/>
                            </a:lnTo>
                            <a:lnTo>
                              <a:pt x="0" y="42"/>
                            </a:lnTo>
                            <a:lnTo>
                              <a:pt x="0" y="35"/>
                            </a:lnTo>
                            <a:lnTo>
                              <a:pt x="2" y="25"/>
                            </a:lnTo>
                            <a:lnTo>
                              <a:pt x="6" y="20"/>
                            </a:lnTo>
                            <a:lnTo>
                              <a:pt x="14" y="15"/>
                            </a:lnTo>
                            <a:lnTo>
                              <a:pt x="58" y="0"/>
                            </a:lnTo>
                            <a:lnTo>
                              <a:pt x="52" y="7"/>
                            </a:lnTo>
                            <a:lnTo>
                              <a:pt x="48" y="14"/>
                            </a:lnTo>
                            <a:lnTo>
                              <a:pt x="47" y="22"/>
                            </a:lnTo>
                            <a:lnTo>
                              <a:pt x="46" y="29"/>
                            </a:lnTo>
                            <a:lnTo>
                              <a:pt x="48" y="38"/>
                            </a:lnTo>
                            <a:lnTo>
                              <a:pt x="55" y="44"/>
                            </a:lnTo>
                            <a:lnTo>
                              <a:pt x="64" y="49"/>
                            </a:lnTo>
                            <a:lnTo>
                              <a:pt x="16" y="56"/>
                            </a:lnTo>
                            <a:close/>
                          </a:path>
                        </a:pathLst>
                      </a:custGeom>
                      <a:solidFill>
                        <a:srgbClr val="FFFF00"/>
                      </a:solidFill>
                      <a:ln w="9525">
                        <a:noFill/>
                        <a:round/>
                        <a:headEnd/>
                        <a:tailEnd/>
                      </a:ln>
                    </p:spPr>
                    <p:txBody>
                      <a:bodyPr/>
                      <a:lstStyle/>
                      <a:p>
                        <a:endParaRPr lang="en-US"/>
                      </a:p>
                    </p:txBody>
                  </p:sp>
                </p:grpSp>
                <p:grpSp>
                  <p:nvGrpSpPr>
                    <p:cNvPr id="20" name="Group 145"/>
                    <p:cNvGrpSpPr>
                      <a:grpSpLocks/>
                    </p:cNvGrpSpPr>
                    <p:nvPr/>
                  </p:nvGrpSpPr>
                  <p:grpSpPr bwMode="auto">
                    <a:xfrm>
                      <a:off x="4955" y="1622"/>
                      <a:ext cx="305" cy="243"/>
                      <a:chOff x="4955" y="1622"/>
                      <a:chExt cx="305" cy="243"/>
                    </a:xfrm>
                  </p:grpSpPr>
                  <p:sp>
                    <p:nvSpPr>
                      <p:cNvPr id="5262" name="Freeform 142"/>
                      <p:cNvSpPr>
                        <a:spLocks/>
                      </p:cNvSpPr>
                      <p:nvPr/>
                    </p:nvSpPr>
                    <p:spPr bwMode="auto">
                      <a:xfrm>
                        <a:off x="4956" y="1798"/>
                        <a:ext cx="304" cy="67"/>
                      </a:xfrm>
                      <a:custGeom>
                        <a:avLst/>
                        <a:gdLst/>
                        <a:ahLst/>
                        <a:cxnLst>
                          <a:cxn ang="0">
                            <a:pos x="0" y="41"/>
                          </a:cxn>
                          <a:cxn ang="0">
                            <a:pos x="420" y="0"/>
                          </a:cxn>
                          <a:cxn ang="0">
                            <a:pos x="607" y="131"/>
                          </a:cxn>
                          <a:cxn ang="0">
                            <a:pos x="484" y="124"/>
                          </a:cxn>
                          <a:cxn ang="0">
                            <a:pos x="453" y="117"/>
                          </a:cxn>
                          <a:cxn ang="0">
                            <a:pos x="472" y="135"/>
                          </a:cxn>
                          <a:cxn ang="0">
                            <a:pos x="347" y="124"/>
                          </a:cxn>
                          <a:cxn ang="0">
                            <a:pos x="307" y="111"/>
                          </a:cxn>
                          <a:cxn ang="0">
                            <a:pos x="326" y="129"/>
                          </a:cxn>
                          <a:cxn ang="0">
                            <a:pos x="154" y="111"/>
                          </a:cxn>
                          <a:cxn ang="0">
                            <a:pos x="0" y="41"/>
                          </a:cxn>
                        </a:cxnLst>
                        <a:rect l="0" t="0" r="r" b="b"/>
                        <a:pathLst>
                          <a:path w="607" h="135">
                            <a:moveTo>
                              <a:pt x="0" y="41"/>
                            </a:moveTo>
                            <a:lnTo>
                              <a:pt x="420" y="0"/>
                            </a:lnTo>
                            <a:lnTo>
                              <a:pt x="607" y="131"/>
                            </a:lnTo>
                            <a:lnTo>
                              <a:pt x="484" y="124"/>
                            </a:lnTo>
                            <a:lnTo>
                              <a:pt x="453" y="117"/>
                            </a:lnTo>
                            <a:lnTo>
                              <a:pt x="472" y="135"/>
                            </a:lnTo>
                            <a:lnTo>
                              <a:pt x="347" y="124"/>
                            </a:lnTo>
                            <a:lnTo>
                              <a:pt x="307" y="111"/>
                            </a:lnTo>
                            <a:lnTo>
                              <a:pt x="326" y="129"/>
                            </a:lnTo>
                            <a:lnTo>
                              <a:pt x="154" y="111"/>
                            </a:lnTo>
                            <a:lnTo>
                              <a:pt x="0" y="41"/>
                            </a:lnTo>
                            <a:close/>
                          </a:path>
                        </a:pathLst>
                      </a:custGeom>
                      <a:solidFill>
                        <a:srgbClr val="FFFF00"/>
                      </a:solidFill>
                      <a:ln w="9525">
                        <a:noFill/>
                        <a:round/>
                        <a:headEnd/>
                        <a:tailEnd/>
                      </a:ln>
                    </p:spPr>
                    <p:txBody>
                      <a:bodyPr/>
                      <a:lstStyle/>
                      <a:p>
                        <a:endParaRPr lang="en-US"/>
                      </a:p>
                    </p:txBody>
                  </p:sp>
                  <p:sp>
                    <p:nvSpPr>
                      <p:cNvPr id="5263" name="Freeform 143"/>
                      <p:cNvSpPr>
                        <a:spLocks/>
                      </p:cNvSpPr>
                      <p:nvPr/>
                    </p:nvSpPr>
                    <p:spPr bwMode="auto">
                      <a:xfrm>
                        <a:off x="4958" y="1740"/>
                        <a:ext cx="194" cy="56"/>
                      </a:xfrm>
                      <a:custGeom>
                        <a:avLst/>
                        <a:gdLst/>
                        <a:ahLst/>
                        <a:cxnLst>
                          <a:cxn ang="0">
                            <a:pos x="50" y="84"/>
                          </a:cxn>
                          <a:cxn ang="0">
                            <a:pos x="388" y="0"/>
                          </a:cxn>
                          <a:cxn ang="0">
                            <a:pos x="289" y="51"/>
                          </a:cxn>
                          <a:cxn ang="0">
                            <a:pos x="0" y="111"/>
                          </a:cxn>
                          <a:cxn ang="0">
                            <a:pos x="50" y="84"/>
                          </a:cxn>
                        </a:cxnLst>
                        <a:rect l="0" t="0" r="r" b="b"/>
                        <a:pathLst>
                          <a:path w="388" h="111">
                            <a:moveTo>
                              <a:pt x="50" y="84"/>
                            </a:moveTo>
                            <a:lnTo>
                              <a:pt x="388" y="0"/>
                            </a:lnTo>
                            <a:lnTo>
                              <a:pt x="289" y="51"/>
                            </a:lnTo>
                            <a:lnTo>
                              <a:pt x="0" y="111"/>
                            </a:lnTo>
                            <a:lnTo>
                              <a:pt x="50" y="84"/>
                            </a:lnTo>
                            <a:close/>
                          </a:path>
                        </a:pathLst>
                      </a:custGeom>
                      <a:solidFill>
                        <a:srgbClr val="FFFF00"/>
                      </a:solidFill>
                      <a:ln w="9525">
                        <a:noFill/>
                        <a:round/>
                        <a:headEnd/>
                        <a:tailEnd/>
                      </a:ln>
                    </p:spPr>
                    <p:txBody>
                      <a:bodyPr/>
                      <a:lstStyle/>
                      <a:p>
                        <a:endParaRPr lang="en-US"/>
                      </a:p>
                    </p:txBody>
                  </p:sp>
                  <p:sp>
                    <p:nvSpPr>
                      <p:cNvPr id="5264" name="Freeform 144"/>
                      <p:cNvSpPr>
                        <a:spLocks/>
                      </p:cNvSpPr>
                      <p:nvPr/>
                    </p:nvSpPr>
                    <p:spPr bwMode="auto">
                      <a:xfrm>
                        <a:off x="4955" y="1622"/>
                        <a:ext cx="251" cy="160"/>
                      </a:xfrm>
                      <a:custGeom>
                        <a:avLst/>
                        <a:gdLst/>
                        <a:ahLst/>
                        <a:cxnLst>
                          <a:cxn ang="0">
                            <a:pos x="0" y="318"/>
                          </a:cxn>
                          <a:cxn ang="0">
                            <a:pos x="360" y="204"/>
                          </a:cxn>
                          <a:cxn ang="0">
                            <a:pos x="502" y="0"/>
                          </a:cxn>
                          <a:cxn ang="0">
                            <a:pos x="391" y="61"/>
                          </a:cxn>
                          <a:cxn ang="0">
                            <a:pos x="366" y="83"/>
                          </a:cxn>
                          <a:cxn ang="0">
                            <a:pos x="366" y="60"/>
                          </a:cxn>
                          <a:cxn ang="0">
                            <a:pos x="241" y="147"/>
                          </a:cxn>
                          <a:cxn ang="0">
                            <a:pos x="249" y="122"/>
                          </a:cxn>
                          <a:cxn ang="0">
                            <a:pos x="113" y="200"/>
                          </a:cxn>
                          <a:cxn ang="0">
                            <a:pos x="0" y="318"/>
                          </a:cxn>
                        </a:cxnLst>
                        <a:rect l="0" t="0" r="r" b="b"/>
                        <a:pathLst>
                          <a:path w="502" h="318">
                            <a:moveTo>
                              <a:pt x="0" y="318"/>
                            </a:moveTo>
                            <a:lnTo>
                              <a:pt x="360" y="204"/>
                            </a:lnTo>
                            <a:lnTo>
                              <a:pt x="502" y="0"/>
                            </a:lnTo>
                            <a:lnTo>
                              <a:pt x="391" y="61"/>
                            </a:lnTo>
                            <a:lnTo>
                              <a:pt x="366" y="83"/>
                            </a:lnTo>
                            <a:lnTo>
                              <a:pt x="366" y="60"/>
                            </a:lnTo>
                            <a:lnTo>
                              <a:pt x="241" y="147"/>
                            </a:lnTo>
                            <a:lnTo>
                              <a:pt x="249" y="122"/>
                            </a:lnTo>
                            <a:lnTo>
                              <a:pt x="113" y="200"/>
                            </a:lnTo>
                            <a:lnTo>
                              <a:pt x="0" y="318"/>
                            </a:lnTo>
                            <a:close/>
                          </a:path>
                        </a:pathLst>
                      </a:custGeom>
                      <a:solidFill>
                        <a:srgbClr val="FFFF00"/>
                      </a:solidFill>
                      <a:ln w="9525">
                        <a:noFill/>
                        <a:round/>
                        <a:headEnd/>
                        <a:tailEnd/>
                      </a:ln>
                    </p:spPr>
                    <p:txBody>
                      <a:bodyPr/>
                      <a:lstStyle/>
                      <a:p>
                        <a:endParaRPr lang="en-US"/>
                      </a:p>
                    </p:txBody>
                  </p:sp>
                </p:grpSp>
              </p:grpSp>
              <p:sp>
                <p:nvSpPr>
                  <p:cNvPr id="5267" name="Freeform 147"/>
                  <p:cNvSpPr>
                    <a:spLocks/>
                  </p:cNvSpPr>
                  <p:nvPr/>
                </p:nvSpPr>
                <p:spPr bwMode="auto">
                  <a:xfrm>
                    <a:off x="4889" y="1772"/>
                    <a:ext cx="85" cy="70"/>
                  </a:xfrm>
                  <a:custGeom>
                    <a:avLst/>
                    <a:gdLst/>
                    <a:ahLst/>
                    <a:cxnLst>
                      <a:cxn ang="0">
                        <a:pos x="149" y="0"/>
                      </a:cxn>
                      <a:cxn ang="0">
                        <a:pos x="139" y="11"/>
                      </a:cxn>
                      <a:cxn ang="0">
                        <a:pos x="128" y="26"/>
                      </a:cxn>
                      <a:cxn ang="0">
                        <a:pos x="123" y="39"/>
                      </a:cxn>
                      <a:cxn ang="0">
                        <a:pos x="118" y="54"/>
                      </a:cxn>
                      <a:cxn ang="0">
                        <a:pos x="118" y="69"/>
                      </a:cxn>
                      <a:cxn ang="0">
                        <a:pos x="123" y="84"/>
                      </a:cxn>
                      <a:cxn ang="0">
                        <a:pos x="130" y="96"/>
                      </a:cxn>
                      <a:cxn ang="0">
                        <a:pos x="142" y="107"/>
                      </a:cxn>
                      <a:cxn ang="0">
                        <a:pos x="156" y="114"/>
                      </a:cxn>
                      <a:cxn ang="0">
                        <a:pos x="169" y="122"/>
                      </a:cxn>
                      <a:cxn ang="0">
                        <a:pos x="41" y="139"/>
                      </a:cxn>
                      <a:cxn ang="0">
                        <a:pos x="27" y="133"/>
                      </a:cxn>
                      <a:cxn ang="0">
                        <a:pos x="16" y="125"/>
                      </a:cxn>
                      <a:cxn ang="0">
                        <a:pos x="8" y="116"/>
                      </a:cxn>
                      <a:cxn ang="0">
                        <a:pos x="3" y="108"/>
                      </a:cxn>
                      <a:cxn ang="0">
                        <a:pos x="0" y="97"/>
                      </a:cxn>
                      <a:cxn ang="0">
                        <a:pos x="0" y="84"/>
                      </a:cxn>
                      <a:cxn ang="0">
                        <a:pos x="3" y="72"/>
                      </a:cxn>
                      <a:cxn ang="0">
                        <a:pos x="7" y="61"/>
                      </a:cxn>
                      <a:cxn ang="0">
                        <a:pos x="11" y="52"/>
                      </a:cxn>
                      <a:cxn ang="0">
                        <a:pos x="18" y="43"/>
                      </a:cxn>
                      <a:cxn ang="0">
                        <a:pos x="24" y="39"/>
                      </a:cxn>
                      <a:cxn ang="0">
                        <a:pos x="149" y="0"/>
                      </a:cxn>
                    </a:cxnLst>
                    <a:rect l="0" t="0" r="r" b="b"/>
                    <a:pathLst>
                      <a:path w="169" h="139">
                        <a:moveTo>
                          <a:pt x="149" y="0"/>
                        </a:moveTo>
                        <a:lnTo>
                          <a:pt x="139" y="11"/>
                        </a:lnTo>
                        <a:lnTo>
                          <a:pt x="128" y="26"/>
                        </a:lnTo>
                        <a:lnTo>
                          <a:pt x="123" y="39"/>
                        </a:lnTo>
                        <a:lnTo>
                          <a:pt x="118" y="54"/>
                        </a:lnTo>
                        <a:lnTo>
                          <a:pt x="118" y="69"/>
                        </a:lnTo>
                        <a:lnTo>
                          <a:pt x="123" y="84"/>
                        </a:lnTo>
                        <a:lnTo>
                          <a:pt x="130" y="96"/>
                        </a:lnTo>
                        <a:lnTo>
                          <a:pt x="142" y="107"/>
                        </a:lnTo>
                        <a:lnTo>
                          <a:pt x="156" y="114"/>
                        </a:lnTo>
                        <a:lnTo>
                          <a:pt x="169" y="122"/>
                        </a:lnTo>
                        <a:lnTo>
                          <a:pt x="41" y="139"/>
                        </a:lnTo>
                        <a:lnTo>
                          <a:pt x="27" y="133"/>
                        </a:lnTo>
                        <a:lnTo>
                          <a:pt x="16" y="125"/>
                        </a:lnTo>
                        <a:lnTo>
                          <a:pt x="8" y="116"/>
                        </a:lnTo>
                        <a:lnTo>
                          <a:pt x="3" y="108"/>
                        </a:lnTo>
                        <a:lnTo>
                          <a:pt x="0" y="97"/>
                        </a:lnTo>
                        <a:lnTo>
                          <a:pt x="0" y="84"/>
                        </a:lnTo>
                        <a:lnTo>
                          <a:pt x="3" y="72"/>
                        </a:lnTo>
                        <a:lnTo>
                          <a:pt x="7" y="61"/>
                        </a:lnTo>
                        <a:lnTo>
                          <a:pt x="11" y="52"/>
                        </a:lnTo>
                        <a:lnTo>
                          <a:pt x="18" y="43"/>
                        </a:lnTo>
                        <a:lnTo>
                          <a:pt x="24" y="39"/>
                        </a:lnTo>
                        <a:lnTo>
                          <a:pt x="149" y="0"/>
                        </a:lnTo>
                        <a:close/>
                      </a:path>
                    </a:pathLst>
                  </a:custGeom>
                  <a:solidFill>
                    <a:srgbClr val="FFFF00"/>
                  </a:solidFill>
                  <a:ln w="9525">
                    <a:noFill/>
                    <a:round/>
                    <a:headEnd/>
                    <a:tailEnd/>
                  </a:ln>
                </p:spPr>
                <p:txBody>
                  <a:bodyPr/>
                  <a:lstStyle/>
                  <a:p>
                    <a:endParaRPr lang="en-US"/>
                  </a:p>
                </p:txBody>
              </p:sp>
              <p:sp>
                <p:nvSpPr>
                  <p:cNvPr id="5268" name="Freeform 148"/>
                  <p:cNvSpPr>
                    <a:spLocks/>
                  </p:cNvSpPr>
                  <p:nvPr/>
                </p:nvSpPr>
                <p:spPr bwMode="auto">
                  <a:xfrm>
                    <a:off x="4905" y="1783"/>
                    <a:ext cx="36" cy="56"/>
                  </a:xfrm>
                  <a:custGeom>
                    <a:avLst/>
                    <a:gdLst/>
                    <a:ahLst/>
                    <a:cxnLst>
                      <a:cxn ang="0">
                        <a:pos x="46" y="0"/>
                      </a:cxn>
                      <a:cxn ang="0">
                        <a:pos x="38" y="16"/>
                      </a:cxn>
                      <a:cxn ang="0">
                        <a:pos x="32" y="28"/>
                      </a:cxn>
                      <a:cxn ang="0">
                        <a:pos x="26" y="43"/>
                      </a:cxn>
                      <a:cxn ang="0">
                        <a:pos x="23" y="58"/>
                      </a:cxn>
                      <a:cxn ang="0">
                        <a:pos x="26" y="73"/>
                      </a:cxn>
                      <a:cxn ang="0">
                        <a:pos x="33" y="84"/>
                      </a:cxn>
                      <a:cxn ang="0">
                        <a:pos x="43" y="92"/>
                      </a:cxn>
                      <a:cxn ang="0">
                        <a:pos x="53" y="100"/>
                      </a:cxn>
                      <a:cxn ang="0">
                        <a:pos x="70" y="111"/>
                      </a:cxn>
                      <a:cxn ang="0">
                        <a:pos x="46" y="113"/>
                      </a:cxn>
                      <a:cxn ang="0">
                        <a:pos x="36" y="110"/>
                      </a:cxn>
                      <a:cxn ang="0">
                        <a:pos x="26" y="104"/>
                      </a:cxn>
                      <a:cxn ang="0">
                        <a:pos x="16" y="97"/>
                      </a:cxn>
                      <a:cxn ang="0">
                        <a:pos x="9" y="89"/>
                      </a:cxn>
                      <a:cxn ang="0">
                        <a:pos x="3" y="80"/>
                      </a:cxn>
                      <a:cxn ang="0">
                        <a:pos x="0" y="69"/>
                      </a:cxn>
                      <a:cxn ang="0">
                        <a:pos x="0" y="56"/>
                      </a:cxn>
                      <a:cxn ang="0">
                        <a:pos x="3" y="44"/>
                      </a:cxn>
                      <a:cxn ang="0">
                        <a:pos x="8" y="32"/>
                      </a:cxn>
                      <a:cxn ang="0">
                        <a:pos x="12" y="25"/>
                      </a:cxn>
                      <a:cxn ang="0">
                        <a:pos x="18" y="17"/>
                      </a:cxn>
                      <a:cxn ang="0">
                        <a:pos x="25" y="7"/>
                      </a:cxn>
                      <a:cxn ang="0">
                        <a:pos x="46" y="0"/>
                      </a:cxn>
                    </a:cxnLst>
                    <a:rect l="0" t="0" r="r" b="b"/>
                    <a:pathLst>
                      <a:path w="70" h="113">
                        <a:moveTo>
                          <a:pt x="46" y="0"/>
                        </a:moveTo>
                        <a:lnTo>
                          <a:pt x="38" y="16"/>
                        </a:lnTo>
                        <a:lnTo>
                          <a:pt x="32" y="28"/>
                        </a:lnTo>
                        <a:lnTo>
                          <a:pt x="26" y="43"/>
                        </a:lnTo>
                        <a:lnTo>
                          <a:pt x="23" y="58"/>
                        </a:lnTo>
                        <a:lnTo>
                          <a:pt x="26" y="73"/>
                        </a:lnTo>
                        <a:lnTo>
                          <a:pt x="33" y="84"/>
                        </a:lnTo>
                        <a:lnTo>
                          <a:pt x="43" y="92"/>
                        </a:lnTo>
                        <a:lnTo>
                          <a:pt x="53" y="100"/>
                        </a:lnTo>
                        <a:lnTo>
                          <a:pt x="70" y="111"/>
                        </a:lnTo>
                        <a:lnTo>
                          <a:pt x="46" y="113"/>
                        </a:lnTo>
                        <a:lnTo>
                          <a:pt x="36" y="110"/>
                        </a:lnTo>
                        <a:lnTo>
                          <a:pt x="26" y="104"/>
                        </a:lnTo>
                        <a:lnTo>
                          <a:pt x="16" y="97"/>
                        </a:lnTo>
                        <a:lnTo>
                          <a:pt x="9" y="89"/>
                        </a:lnTo>
                        <a:lnTo>
                          <a:pt x="3" y="80"/>
                        </a:lnTo>
                        <a:lnTo>
                          <a:pt x="0" y="69"/>
                        </a:lnTo>
                        <a:lnTo>
                          <a:pt x="0" y="56"/>
                        </a:lnTo>
                        <a:lnTo>
                          <a:pt x="3" y="44"/>
                        </a:lnTo>
                        <a:lnTo>
                          <a:pt x="8" y="32"/>
                        </a:lnTo>
                        <a:lnTo>
                          <a:pt x="12" y="25"/>
                        </a:lnTo>
                        <a:lnTo>
                          <a:pt x="18" y="17"/>
                        </a:lnTo>
                        <a:lnTo>
                          <a:pt x="25" y="7"/>
                        </a:lnTo>
                        <a:lnTo>
                          <a:pt x="46" y="0"/>
                        </a:lnTo>
                        <a:close/>
                      </a:path>
                    </a:pathLst>
                  </a:custGeom>
                  <a:solidFill>
                    <a:srgbClr val="FF0000"/>
                  </a:solidFill>
                  <a:ln w="9525">
                    <a:noFill/>
                    <a:round/>
                    <a:headEnd/>
                    <a:tailEnd/>
                  </a:ln>
                </p:spPr>
                <p:txBody>
                  <a:bodyPr/>
                  <a:lstStyle/>
                  <a:p>
                    <a:endParaRPr lang="en-US"/>
                  </a:p>
                </p:txBody>
              </p:sp>
            </p:grpSp>
          </p:grpSp>
        </p:gr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2709" name="Rectangle 5"/>
          <p:cNvSpPr>
            <a:spLocks noChangeArrowheads="1"/>
          </p:cNvSpPr>
          <p:nvPr/>
        </p:nvSpPr>
        <p:spPr bwMode="auto">
          <a:xfrm>
            <a:off x="1042988" y="260350"/>
            <a:ext cx="6981825" cy="1106488"/>
          </a:xfrm>
          <a:prstGeom prst="rect">
            <a:avLst/>
          </a:prstGeom>
          <a:gradFill rotWithShape="0">
            <a:gsLst>
              <a:gs pos="0">
                <a:srgbClr val="FFFF00"/>
              </a:gs>
              <a:gs pos="100000">
                <a:srgbClr val="FFFFFF"/>
              </a:gs>
            </a:gsLst>
            <a:lin ang="5400000" scaled="1"/>
          </a:gra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pPr algn="ctr"/>
            <a:r>
              <a:rPr lang="en-US" b="1" dirty="0">
                <a:latin typeface="Tahoma" pitchFamily="34" charset="0"/>
              </a:rPr>
              <a:t>Cara </a:t>
            </a:r>
            <a:r>
              <a:rPr lang="en-US" b="1" dirty="0" err="1">
                <a:latin typeface="Tahoma" pitchFamily="34" charset="0"/>
              </a:rPr>
              <a:t>pembuatan</a:t>
            </a:r>
            <a:endParaRPr lang="en-US" b="1" dirty="0">
              <a:latin typeface="Tahoma" pitchFamily="34" charset="0"/>
            </a:endParaRPr>
          </a:p>
          <a:p>
            <a:pPr algn="ctr"/>
            <a:r>
              <a:rPr lang="en-US" b="1" dirty="0" err="1">
                <a:latin typeface="Tahoma" pitchFamily="34" charset="0"/>
              </a:rPr>
              <a:t>Kultur</a:t>
            </a:r>
            <a:r>
              <a:rPr lang="en-US" b="1" dirty="0">
                <a:latin typeface="Tahoma" pitchFamily="34" charset="0"/>
              </a:rPr>
              <a:t> </a:t>
            </a:r>
            <a:r>
              <a:rPr lang="id-ID" b="1" dirty="0" smtClean="0">
                <a:latin typeface="Tahoma" pitchFamily="34" charset="0"/>
              </a:rPr>
              <a:t>NASKURU IKAN</a:t>
            </a:r>
            <a:r>
              <a:rPr lang="en-US" b="1" dirty="0" smtClean="0">
                <a:latin typeface="Tahoma" pitchFamily="34" charset="0"/>
              </a:rPr>
              <a:t>   </a:t>
            </a:r>
            <a:r>
              <a:rPr lang="en-US" b="1" dirty="0" err="1">
                <a:latin typeface="Tahoma" pitchFamily="34" charset="0"/>
              </a:rPr>
              <a:t>untuk</a:t>
            </a:r>
            <a:r>
              <a:rPr lang="en-US" b="1" dirty="0">
                <a:latin typeface="Tahoma" pitchFamily="34" charset="0"/>
              </a:rPr>
              <a:t> </a:t>
            </a:r>
            <a:r>
              <a:rPr lang="id-ID" b="1" dirty="0" smtClean="0">
                <a:latin typeface="Tahoma" pitchFamily="34" charset="0"/>
              </a:rPr>
              <a:t>10 drum lele</a:t>
            </a:r>
            <a:endParaRPr lang="en-US" b="1" dirty="0">
              <a:latin typeface="Tahoma" pitchFamily="34" charset="0"/>
            </a:endParaRPr>
          </a:p>
        </p:txBody>
      </p:sp>
      <p:grpSp>
        <p:nvGrpSpPr>
          <p:cNvPr id="2" name="Group 6"/>
          <p:cNvGrpSpPr>
            <a:grpSpLocks/>
          </p:cNvGrpSpPr>
          <p:nvPr/>
        </p:nvGrpSpPr>
        <p:grpSpPr bwMode="auto">
          <a:xfrm>
            <a:off x="179388" y="1341438"/>
            <a:ext cx="7777162" cy="4373562"/>
            <a:chOff x="1645" y="3305"/>
            <a:chExt cx="8100" cy="4711"/>
          </a:xfrm>
        </p:grpSpPr>
        <p:sp>
          <p:nvSpPr>
            <p:cNvPr id="72711" name="Rectangle 7"/>
            <p:cNvSpPr>
              <a:spLocks noChangeArrowheads="1"/>
            </p:cNvSpPr>
            <p:nvPr/>
          </p:nvSpPr>
          <p:spPr bwMode="auto">
            <a:xfrm>
              <a:off x="1645" y="6333"/>
              <a:ext cx="1800" cy="900"/>
            </a:xfrm>
            <a:prstGeom prst="rect">
              <a:avLst/>
            </a:prstGeom>
            <a:noFill/>
            <a:ln w="9525">
              <a:noFill/>
              <a:miter lim="800000"/>
              <a:headEnd/>
              <a:tailEnd/>
            </a:ln>
          </p:spPr>
          <p:txBody>
            <a:bodyPr/>
            <a:lstStyle/>
            <a:p>
              <a:pPr algn="ctr"/>
              <a:r>
                <a:rPr lang="en-US" sz="1100" b="1">
                  <a:cs typeface="Times New Roman" pitchFamily="18" charset="0"/>
                </a:rPr>
                <a:t>Ember tidak berwarna hitam</a:t>
              </a:r>
              <a:endParaRPr lang="en-US" sz="1100" b="1"/>
            </a:p>
            <a:p>
              <a:pPr eaLnBrk="0" hangingPunct="0"/>
              <a:endParaRPr lang="en-US" sz="1800"/>
            </a:p>
          </p:txBody>
        </p:sp>
        <p:sp>
          <p:nvSpPr>
            <p:cNvPr id="72712" name="Rectangle 8"/>
            <p:cNvSpPr>
              <a:spLocks noChangeArrowheads="1"/>
            </p:cNvSpPr>
            <p:nvPr/>
          </p:nvSpPr>
          <p:spPr bwMode="auto">
            <a:xfrm>
              <a:off x="3693" y="6426"/>
              <a:ext cx="710" cy="416"/>
            </a:xfrm>
            <a:prstGeom prst="rect">
              <a:avLst/>
            </a:prstGeom>
            <a:noFill/>
            <a:ln w="9525">
              <a:noFill/>
              <a:miter lim="800000"/>
              <a:headEnd/>
              <a:tailEnd/>
            </a:ln>
          </p:spPr>
          <p:txBody>
            <a:bodyPr/>
            <a:lstStyle/>
            <a:p>
              <a:endParaRPr lang="en-US"/>
            </a:p>
          </p:txBody>
        </p:sp>
        <p:sp>
          <p:nvSpPr>
            <p:cNvPr id="72713" name="AutoShape 9"/>
            <p:cNvSpPr>
              <a:spLocks noChangeArrowheads="1"/>
            </p:cNvSpPr>
            <p:nvPr/>
          </p:nvSpPr>
          <p:spPr bwMode="auto">
            <a:xfrm>
              <a:off x="3967" y="6350"/>
              <a:ext cx="1278" cy="971"/>
            </a:xfrm>
            <a:prstGeom prst="flowChartMagneticDisk">
              <a:avLst/>
            </a:prstGeom>
            <a:solidFill>
              <a:srgbClr val="00CC00"/>
            </a:solidFill>
            <a:ln w="9525">
              <a:solidFill>
                <a:srgbClr val="000000"/>
              </a:solidFill>
              <a:round/>
              <a:headEnd/>
              <a:tailEnd/>
            </a:ln>
          </p:spPr>
          <p:txBody>
            <a:bodyPr/>
            <a:lstStyle/>
            <a:p>
              <a:endParaRPr lang="en-US"/>
            </a:p>
          </p:txBody>
        </p:sp>
        <p:sp>
          <p:nvSpPr>
            <p:cNvPr id="72714" name="AutoShape 10"/>
            <p:cNvSpPr>
              <a:spLocks noChangeArrowheads="1"/>
            </p:cNvSpPr>
            <p:nvPr/>
          </p:nvSpPr>
          <p:spPr bwMode="auto">
            <a:xfrm>
              <a:off x="6307" y="6489"/>
              <a:ext cx="1278" cy="880"/>
            </a:xfrm>
            <a:prstGeom prst="flowChartMagneticDisk">
              <a:avLst/>
            </a:prstGeom>
            <a:solidFill>
              <a:srgbClr val="00CC00"/>
            </a:solidFill>
            <a:ln w="9525">
              <a:solidFill>
                <a:srgbClr val="000000"/>
              </a:solidFill>
              <a:round/>
              <a:headEnd/>
              <a:tailEnd/>
            </a:ln>
          </p:spPr>
          <p:txBody>
            <a:bodyPr/>
            <a:lstStyle/>
            <a:p>
              <a:endParaRPr lang="en-US"/>
            </a:p>
          </p:txBody>
        </p:sp>
        <p:sp>
          <p:nvSpPr>
            <p:cNvPr id="72715" name="AutoShape 11"/>
            <p:cNvSpPr>
              <a:spLocks noChangeArrowheads="1"/>
            </p:cNvSpPr>
            <p:nvPr/>
          </p:nvSpPr>
          <p:spPr bwMode="auto">
            <a:xfrm>
              <a:off x="8467" y="6489"/>
              <a:ext cx="1278" cy="880"/>
            </a:xfrm>
            <a:prstGeom prst="flowChartMagneticDisk">
              <a:avLst/>
            </a:prstGeom>
            <a:solidFill>
              <a:srgbClr val="00CC00"/>
            </a:solidFill>
            <a:ln w="9525">
              <a:solidFill>
                <a:srgbClr val="000000"/>
              </a:solidFill>
              <a:round/>
              <a:headEnd/>
              <a:tailEnd/>
            </a:ln>
          </p:spPr>
          <p:txBody>
            <a:bodyPr/>
            <a:lstStyle/>
            <a:p>
              <a:endParaRPr lang="en-US"/>
            </a:p>
          </p:txBody>
        </p:sp>
        <p:sp>
          <p:nvSpPr>
            <p:cNvPr id="72716" name="Line 12"/>
            <p:cNvSpPr>
              <a:spLocks noChangeShapeType="1"/>
            </p:cNvSpPr>
            <p:nvPr/>
          </p:nvSpPr>
          <p:spPr bwMode="auto">
            <a:xfrm>
              <a:off x="4705" y="4472"/>
              <a:ext cx="0" cy="2405"/>
            </a:xfrm>
            <a:prstGeom prst="line">
              <a:avLst/>
            </a:prstGeom>
            <a:noFill/>
            <a:ln w="38100" cmpd="dbl">
              <a:solidFill>
                <a:srgbClr val="000000"/>
              </a:solidFill>
              <a:round/>
              <a:headEnd/>
              <a:tailEnd/>
            </a:ln>
          </p:spPr>
          <p:txBody>
            <a:bodyPr/>
            <a:lstStyle/>
            <a:p>
              <a:endParaRPr lang="en-US"/>
            </a:p>
          </p:txBody>
        </p:sp>
        <p:sp>
          <p:nvSpPr>
            <p:cNvPr id="72717" name="Line 13"/>
            <p:cNvSpPr>
              <a:spLocks noChangeShapeType="1"/>
            </p:cNvSpPr>
            <p:nvPr/>
          </p:nvSpPr>
          <p:spPr bwMode="auto">
            <a:xfrm>
              <a:off x="6865" y="4500"/>
              <a:ext cx="0" cy="2405"/>
            </a:xfrm>
            <a:prstGeom prst="line">
              <a:avLst/>
            </a:prstGeom>
            <a:noFill/>
            <a:ln w="38100" cmpd="dbl">
              <a:solidFill>
                <a:srgbClr val="000000"/>
              </a:solidFill>
              <a:round/>
              <a:headEnd/>
              <a:tailEnd/>
            </a:ln>
          </p:spPr>
          <p:txBody>
            <a:bodyPr/>
            <a:lstStyle/>
            <a:p>
              <a:endParaRPr lang="en-US"/>
            </a:p>
          </p:txBody>
        </p:sp>
        <p:sp>
          <p:nvSpPr>
            <p:cNvPr id="72718" name="Line 14"/>
            <p:cNvSpPr>
              <a:spLocks noChangeShapeType="1"/>
            </p:cNvSpPr>
            <p:nvPr/>
          </p:nvSpPr>
          <p:spPr bwMode="auto">
            <a:xfrm>
              <a:off x="9025" y="4500"/>
              <a:ext cx="0" cy="2543"/>
            </a:xfrm>
            <a:prstGeom prst="line">
              <a:avLst/>
            </a:prstGeom>
            <a:noFill/>
            <a:ln w="38100" cmpd="dbl">
              <a:solidFill>
                <a:srgbClr val="000000"/>
              </a:solidFill>
              <a:round/>
              <a:headEnd/>
              <a:tailEnd/>
            </a:ln>
          </p:spPr>
          <p:txBody>
            <a:bodyPr/>
            <a:lstStyle/>
            <a:p>
              <a:endParaRPr lang="en-US"/>
            </a:p>
          </p:txBody>
        </p:sp>
        <p:sp>
          <p:nvSpPr>
            <p:cNvPr id="72719" name="Rectangle 15"/>
            <p:cNvSpPr>
              <a:spLocks noChangeArrowheads="1"/>
            </p:cNvSpPr>
            <p:nvPr/>
          </p:nvSpPr>
          <p:spPr bwMode="auto">
            <a:xfrm>
              <a:off x="3929" y="6908"/>
              <a:ext cx="1136" cy="417"/>
            </a:xfrm>
            <a:prstGeom prst="rect">
              <a:avLst/>
            </a:prstGeom>
            <a:noFill/>
            <a:ln w="9525">
              <a:noFill/>
              <a:miter lim="800000"/>
              <a:headEnd/>
              <a:tailEnd/>
            </a:ln>
            <a:effectLst/>
          </p:spPr>
          <p:txBody>
            <a:bodyPr/>
            <a:lstStyle/>
            <a:p>
              <a:pPr algn="ctr"/>
              <a:r>
                <a:rPr lang="id-ID" sz="1000" b="1" dirty="0" smtClean="0">
                  <a:cs typeface="Times New Roman" pitchFamily="18" charset="0"/>
                </a:rPr>
                <a:t>10</a:t>
              </a:r>
              <a:r>
                <a:rPr lang="en-US" sz="1000" b="1" dirty="0" smtClean="0">
                  <a:cs typeface="Times New Roman" pitchFamily="18" charset="0"/>
                </a:rPr>
                <a:t> </a:t>
              </a:r>
              <a:r>
                <a:rPr lang="en-US" sz="1000" b="1" dirty="0">
                  <a:cs typeface="Times New Roman" pitchFamily="18" charset="0"/>
                </a:rPr>
                <a:t>l air</a:t>
              </a:r>
              <a:endParaRPr lang="en-US" sz="1800" dirty="0"/>
            </a:p>
          </p:txBody>
        </p:sp>
        <p:sp>
          <p:nvSpPr>
            <p:cNvPr id="72720" name="Rectangle 16"/>
            <p:cNvSpPr>
              <a:spLocks noChangeArrowheads="1"/>
            </p:cNvSpPr>
            <p:nvPr/>
          </p:nvSpPr>
          <p:spPr bwMode="auto">
            <a:xfrm>
              <a:off x="6449" y="6905"/>
              <a:ext cx="1136" cy="417"/>
            </a:xfrm>
            <a:prstGeom prst="rect">
              <a:avLst/>
            </a:prstGeom>
            <a:noFill/>
            <a:ln w="9525">
              <a:noFill/>
              <a:miter lim="800000"/>
              <a:headEnd/>
              <a:tailEnd/>
            </a:ln>
            <a:effectLst/>
          </p:spPr>
          <p:txBody>
            <a:bodyPr/>
            <a:lstStyle/>
            <a:p>
              <a:pPr algn="ctr"/>
              <a:r>
                <a:rPr lang="id-ID" sz="1000" b="1" dirty="0" smtClean="0">
                  <a:cs typeface="Times New Roman" pitchFamily="18" charset="0"/>
                </a:rPr>
                <a:t>10</a:t>
              </a:r>
              <a:r>
                <a:rPr lang="en-US" sz="1000" b="1" dirty="0" smtClean="0">
                  <a:cs typeface="Times New Roman" pitchFamily="18" charset="0"/>
                </a:rPr>
                <a:t> </a:t>
              </a:r>
              <a:r>
                <a:rPr lang="en-US" sz="1000" b="1" dirty="0">
                  <a:cs typeface="Times New Roman" pitchFamily="18" charset="0"/>
                </a:rPr>
                <a:t>l air</a:t>
              </a:r>
              <a:endParaRPr lang="en-US" sz="1800" dirty="0"/>
            </a:p>
          </p:txBody>
        </p:sp>
        <p:sp>
          <p:nvSpPr>
            <p:cNvPr id="72721" name="Rectangle 17"/>
            <p:cNvSpPr>
              <a:spLocks noChangeArrowheads="1"/>
            </p:cNvSpPr>
            <p:nvPr/>
          </p:nvSpPr>
          <p:spPr bwMode="auto">
            <a:xfrm>
              <a:off x="8485" y="7043"/>
              <a:ext cx="1136" cy="417"/>
            </a:xfrm>
            <a:prstGeom prst="rect">
              <a:avLst/>
            </a:prstGeom>
            <a:noFill/>
            <a:ln w="9525">
              <a:noFill/>
              <a:miter lim="800000"/>
              <a:headEnd/>
              <a:tailEnd/>
            </a:ln>
            <a:effectLst/>
          </p:spPr>
          <p:txBody>
            <a:bodyPr/>
            <a:lstStyle/>
            <a:p>
              <a:pPr algn="ctr"/>
              <a:r>
                <a:rPr lang="id-ID" sz="1000" b="1" dirty="0" smtClean="0">
                  <a:cs typeface="Times New Roman" pitchFamily="18" charset="0"/>
                </a:rPr>
                <a:t>10</a:t>
              </a:r>
              <a:r>
                <a:rPr lang="en-US" sz="1000" b="1" dirty="0" smtClean="0">
                  <a:cs typeface="Times New Roman" pitchFamily="18" charset="0"/>
                </a:rPr>
                <a:t> </a:t>
              </a:r>
              <a:r>
                <a:rPr lang="en-US" sz="1000" b="1" dirty="0">
                  <a:cs typeface="Times New Roman" pitchFamily="18" charset="0"/>
                </a:rPr>
                <a:t>l air</a:t>
              </a:r>
              <a:endParaRPr lang="en-US" sz="1800" dirty="0"/>
            </a:p>
          </p:txBody>
        </p:sp>
        <p:sp>
          <p:nvSpPr>
            <p:cNvPr id="72722" name="Rectangle 18"/>
            <p:cNvSpPr>
              <a:spLocks noChangeArrowheads="1"/>
            </p:cNvSpPr>
            <p:nvPr/>
          </p:nvSpPr>
          <p:spPr bwMode="auto">
            <a:xfrm>
              <a:off x="4370" y="7600"/>
              <a:ext cx="1055" cy="416"/>
            </a:xfrm>
            <a:prstGeom prst="rect">
              <a:avLst/>
            </a:prstGeom>
            <a:noFill/>
            <a:ln w="38100" cmpd="dbl">
              <a:solidFill>
                <a:srgbClr val="000000"/>
              </a:solidFill>
              <a:miter lim="800000"/>
              <a:headEnd/>
              <a:tailEnd/>
            </a:ln>
          </p:spPr>
          <p:txBody>
            <a:bodyPr/>
            <a:lstStyle/>
            <a:p>
              <a:pPr algn="ctr"/>
              <a:r>
                <a:rPr lang="en-US" sz="1600" b="1">
                  <a:latin typeface="Tahoma" pitchFamily="34" charset="0"/>
                  <a:cs typeface="Times New Roman" pitchFamily="18" charset="0"/>
                </a:rPr>
                <a:t>Ke I</a:t>
              </a:r>
              <a:endParaRPr lang="en-US" sz="1600" b="1">
                <a:latin typeface="Tahoma" pitchFamily="34" charset="0"/>
              </a:endParaRPr>
            </a:p>
          </p:txBody>
        </p:sp>
        <p:sp>
          <p:nvSpPr>
            <p:cNvPr id="72723" name="Rectangle 19"/>
            <p:cNvSpPr>
              <a:spLocks noChangeArrowheads="1"/>
            </p:cNvSpPr>
            <p:nvPr/>
          </p:nvSpPr>
          <p:spPr bwMode="auto">
            <a:xfrm>
              <a:off x="6350" y="7600"/>
              <a:ext cx="1055" cy="416"/>
            </a:xfrm>
            <a:prstGeom prst="rect">
              <a:avLst/>
            </a:prstGeom>
            <a:noFill/>
            <a:ln w="38100" cmpd="dbl">
              <a:solidFill>
                <a:srgbClr val="000000"/>
              </a:solidFill>
              <a:miter lim="800000"/>
              <a:headEnd/>
              <a:tailEnd/>
            </a:ln>
          </p:spPr>
          <p:txBody>
            <a:bodyPr/>
            <a:lstStyle/>
            <a:p>
              <a:pPr algn="ctr"/>
              <a:r>
                <a:rPr lang="en-US" sz="1600" b="1">
                  <a:latin typeface="Tahoma" pitchFamily="34" charset="0"/>
                  <a:cs typeface="Times New Roman" pitchFamily="18" charset="0"/>
                </a:rPr>
                <a:t>Ke II</a:t>
              </a:r>
              <a:endParaRPr lang="en-US" sz="1600" b="1">
                <a:latin typeface="Tahoma" pitchFamily="34" charset="0"/>
              </a:endParaRPr>
            </a:p>
          </p:txBody>
        </p:sp>
        <p:sp>
          <p:nvSpPr>
            <p:cNvPr id="72724" name="Rectangle 20"/>
            <p:cNvSpPr>
              <a:spLocks noChangeArrowheads="1"/>
            </p:cNvSpPr>
            <p:nvPr/>
          </p:nvSpPr>
          <p:spPr bwMode="auto">
            <a:xfrm>
              <a:off x="8391" y="7600"/>
              <a:ext cx="994" cy="416"/>
            </a:xfrm>
            <a:prstGeom prst="rect">
              <a:avLst/>
            </a:prstGeom>
            <a:noFill/>
            <a:ln w="38100" cmpd="dbl">
              <a:solidFill>
                <a:srgbClr val="000000"/>
              </a:solidFill>
              <a:miter lim="800000"/>
              <a:headEnd/>
              <a:tailEnd/>
            </a:ln>
          </p:spPr>
          <p:txBody>
            <a:bodyPr/>
            <a:lstStyle/>
            <a:p>
              <a:pPr algn="ctr"/>
              <a:r>
                <a:rPr lang="en-US" sz="1600" b="1">
                  <a:latin typeface="Tahoma" pitchFamily="34" charset="0"/>
                  <a:cs typeface="Times New Roman" pitchFamily="18" charset="0"/>
                </a:rPr>
                <a:t>Ke III</a:t>
              </a:r>
              <a:endParaRPr lang="en-US" sz="1600" b="1">
                <a:latin typeface="Tahoma" pitchFamily="34" charset="0"/>
              </a:endParaRPr>
            </a:p>
          </p:txBody>
        </p:sp>
        <p:sp>
          <p:nvSpPr>
            <p:cNvPr id="72725" name="Rectangle 21"/>
            <p:cNvSpPr>
              <a:spLocks noChangeArrowheads="1"/>
            </p:cNvSpPr>
            <p:nvPr/>
          </p:nvSpPr>
          <p:spPr bwMode="auto">
            <a:xfrm>
              <a:off x="2216" y="7599"/>
              <a:ext cx="852" cy="416"/>
            </a:xfrm>
            <a:prstGeom prst="rect">
              <a:avLst/>
            </a:prstGeom>
            <a:noFill/>
            <a:ln w="9525">
              <a:noFill/>
              <a:miter lim="800000"/>
              <a:headEnd/>
              <a:tailEnd/>
            </a:ln>
          </p:spPr>
          <p:txBody>
            <a:bodyPr/>
            <a:lstStyle/>
            <a:p>
              <a:pPr algn="ctr"/>
              <a:r>
                <a:rPr lang="en-US" sz="1600" b="1">
                  <a:latin typeface="Tahoma" pitchFamily="34" charset="0"/>
                  <a:cs typeface="Times New Roman" pitchFamily="18" charset="0"/>
                </a:rPr>
                <a:t>Hari</a:t>
              </a:r>
              <a:endParaRPr lang="en-US" sz="1600" b="1">
                <a:latin typeface="Tahoma" pitchFamily="34" charset="0"/>
              </a:endParaRPr>
            </a:p>
          </p:txBody>
        </p:sp>
        <p:sp>
          <p:nvSpPr>
            <p:cNvPr id="72726" name="Rectangle 22"/>
            <p:cNvSpPr>
              <a:spLocks noChangeArrowheads="1"/>
            </p:cNvSpPr>
            <p:nvPr/>
          </p:nvSpPr>
          <p:spPr bwMode="auto">
            <a:xfrm>
              <a:off x="3427" y="3589"/>
              <a:ext cx="1278" cy="416"/>
            </a:xfrm>
            <a:prstGeom prst="rect">
              <a:avLst/>
            </a:prstGeom>
            <a:noFill/>
            <a:ln w="9525">
              <a:noFill/>
              <a:miter lim="800000"/>
              <a:headEnd/>
              <a:tailEnd/>
            </a:ln>
          </p:spPr>
          <p:txBody>
            <a:bodyPr/>
            <a:lstStyle/>
            <a:p>
              <a:pPr algn="ctr"/>
              <a:r>
                <a:rPr lang="en-US" sz="1600" b="1">
                  <a:latin typeface="Tahoma" pitchFamily="34" charset="0"/>
                  <a:cs typeface="Times New Roman" pitchFamily="18" charset="0"/>
                </a:rPr>
                <a:t>Aerator</a:t>
              </a:r>
              <a:endParaRPr lang="en-US" sz="1600" b="1">
                <a:latin typeface="Tahoma" pitchFamily="34" charset="0"/>
              </a:endParaRPr>
            </a:p>
          </p:txBody>
        </p:sp>
        <p:sp>
          <p:nvSpPr>
            <p:cNvPr id="72727" name="Text Box 23"/>
            <p:cNvSpPr txBox="1">
              <a:spLocks noChangeArrowheads="1"/>
            </p:cNvSpPr>
            <p:nvPr/>
          </p:nvSpPr>
          <p:spPr bwMode="auto">
            <a:xfrm>
              <a:off x="2745" y="5258"/>
              <a:ext cx="1420" cy="694"/>
            </a:xfrm>
            <a:prstGeom prst="rect">
              <a:avLst/>
            </a:prstGeom>
            <a:noFill/>
            <a:ln w="9525">
              <a:noFill/>
              <a:miter lim="800000"/>
              <a:headEnd/>
              <a:tailEnd/>
            </a:ln>
          </p:spPr>
          <p:txBody>
            <a:bodyPr/>
            <a:lstStyle/>
            <a:p>
              <a:pPr algn="ctr"/>
              <a:r>
                <a:rPr lang="en-US" sz="1000" b="1" dirty="0">
                  <a:cs typeface="Times New Roman" pitchFamily="18" charset="0"/>
                </a:rPr>
                <a:t>30 cc</a:t>
              </a:r>
              <a:endParaRPr lang="en-US" sz="1100" b="1" dirty="0"/>
            </a:p>
            <a:p>
              <a:pPr algn="ctr" eaLnBrk="0" hangingPunct="0"/>
              <a:r>
                <a:rPr lang="id-ID" sz="1000" b="1" dirty="0" smtClean="0">
                  <a:cs typeface="Times New Roman" pitchFamily="18" charset="0"/>
                </a:rPr>
                <a:t>NASKURU IKAN</a:t>
              </a:r>
              <a:endParaRPr lang="en-US" sz="1800" dirty="0"/>
            </a:p>
          </p:txBody>
        </p:sp>
        <p:sp>
          <p:nvSpPr>
            <p:cNvPr id="72728" name="AutoShape 24"/>
            <p:cNvSpPr>
              <a:spLocks noChangeArrowheads="1"/>
            </p:cNvSpPr>
            <p:nvPr/>
          </p:nvSpPr>
          <p:spPr bwMode="auto">
            <a:xfrm>
              <a:off x="3625" y="4824"/>
              <a:ext cx="1080" cy="88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solidFill>
                <a:srgbClr val="000000"/>
              </a:solidFill>
              <a:miter lim="800000"/>
              <a:headEnd/>
              <a:tailEnd/>
            </a:ln>
          </p:spPr>
          <p:txBody>
            <a:bodyPr/>
            <a:lstStyle/>
            <a:p>
              <a:endParaRPr lang="en-US"/>
            </a:p>
          </p:txBody>
        </p:sp>
        <p:sp>
          <p:nvSpPr>
            <p:cNvPr id="72729" name="AutoShape 25"/>
            <p:cNvSpPr>
              <a:spLocks noChangeArrowheads="1"/>
            </p:cNvSpPr>
            <p:nvPr/>
          </p:nvSpPr>
          <p:spPr bwMode="auto">
            <a:xfrm>
              <a:off x="5871" y="4981"/>
              <a:ext cx="994" cy="899"/>
            </a:xfrm>
            <a:custGeom>
              <a:avLst/>
              <a:gdLst>
                <a:gd name="G0" fmla="+- 0 0 0"/>
                <a:gd name="G1" fmla="+- -9206981 0 0"/>
                <a:gd name="G2" fmla="+- 0 0 -9206981"/>
                <a:gd name="G3" fmla="+- 10800 0 0"/>
                <a:gd name="G4" fmla="+- 0 0 0"/>
                <a:gd name="T0" fmla="*/ 360 256 1"/>
                <a:gd name="T1" fmla="*/ 0 256 1"/>
                <a:gd name="G5" fmla="+- G2 T0 T1"/>
                <a:gd name="G6" fmla="?: G2 G2 G5"/>
                <a:gd name="G7" fmla="+- 0 0 G6"/>
                <a:gd name="G8" fmla="+- 5400 0 0"/>
                <a:gd name="G9" fmla="+- 0 0 -9206981"/>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9206981"/>
                <a:gd name="G36" fmla="sin G34 -9206981"/>
                <a:gd name="G37" fmla="+/ -9206981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450 w 21600"/>
                <a:gd name="T5" fmla="*/ 635 h 21600"/>
                <a:gd name="T6" fmla="*/ 4550 w 21600"/>
                <a:gd name="T7" fmla="*/ 5646 h 21600"/>
                <a:gd name="T8" fmla="*/ 12625 w 21600"/>
                <a:gd name="T9" fmla="*/ 5717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187" y="5399"/>
                    <a:pt x="7659" y="6120"/>
                    <a:pt x="6633" y="7364"/>
                  </a:cubicBezTo>
                  <a:lnTo>
                    <a:pt x="2467" y="3928"/>
                  </a:lnTo>
                  <a:cubicBezTo>
                    <a:pt x="4519" y="1440"/>
                    <a:pt x="7575"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solidFill>
                <a:srgbClr val="000000"/>
              </a:solidFill>
              <a:miter lim="800000"/>
              <a:headEnd/>
              <a:tailEnd/>
            </a:ln>
          </p:spPr>
          <p:txBody>
            <a:bodyPr/>
            <a:lstStyle/>
            <a:p>
              <a:endParaRPr lang="en-US"/>
            </a:p>
          </p:txBody>
        </p:sp>
        <p:sp>
          <p:nvSpPr>
            <p:cNvPr id="72730" name="AutoShape 26"/>
            <p:cNvSpPr>
              <a:spLocks noChangeArrowheads="1"/>
            </p:cNvSpPr>
            <p:nvPr/>
          </p:nvSpPr>
          <p:spPr bwMode="auto">
            <a:xfrm>
              <a:off x="8031" y="4981"/>
              <a:ext cx="994" cy="1075"/>
            </a:xfrm>
            <a:custGeom>
              <a:avLst/>
              <a:gdLst>
                <a:gd name="G0" fmla="+- 0 0 0"/>
                <a:gd name="G1" fmla="+- -8923981 0 0"/>
                <a:gd name="G2" fmla="+- 0 0 -8923981"/>
                <a:gd name="G3" fmla="+- 10800 0 0"/>
                <a:gd name="G4" fmla="+- 0 0 0"/>
                <a:gd name="T0" fmla="*/ 360 256 1"/>
                <a:gd name="T1" fmla="*/ 0 256 1"/>
                <a:gd name="G5" fmla="+- G2 T0 T1"/>
                <a:gd name="G6" fmla="?: G2 G2 G5"/>
                <a:gd name="G7" fmla="+- 0 0 G6"/>
                <a:gd name="G8" fmla="+- 5400 0 0"/>
                <a:gd name="G9" fmla="+- 0 0 -8923981"/>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8923981"/>
                <a:gd name="G36" fmla="sin G34 -8923981"/>
                <a:gd name="G37" fmla="+/ -8923981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4830 w 21600"/>
                <a:gd name="T5" fmla="*/ 780 h 21600"/>
                <a:gd name="T6" fmla="*/ 4956 w 21600"/>
                <a:gd name="T7" fmla="*/ 5190 h 21600"/>
                <a:gd name="T8" fmla="*/ 12815 w 21600"/>
                <a:gd name="T9" fmla="*/ 579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9329" y="5399"/>
                    <a:pt x="7922" y="5999"/>
                    <a:pt x="6904" y="7060"/>
                  </a:cubicBezTo>
                  <a:lnTo>
                    <a:pt x="3009" y="3320"/>
                  </a:lnTo>
                  <a:cubicBezTo>
                    <a:pt x="5045" y="1199"/>
                    <a:pt x="785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99CCFF"/>
            </a:solidFill>
            <a:ln w="9525">
              <a:solidFill>
                <a:srgbClr val="000000"/>
              </a:solidFill>
              <a:miter lim="800000"/>
              <a:headEnd/>
              <a:tailEnd/>
            </a:ln>
          </p:spPr>
          <p:txBody>
            <a:bodyPr/>
            <a:lstStyle/>
            <a:p>
              <a:endParaRPr lang="en-US"/>
            </a:p>
          </p:txBody>
        </p:sp>
        <p:sp>
          <p:nvSpPr>
            <p:cNvPr id="72731" name="AutoShape 27"/>
            <p:cNvSpPr>
              <a:spLocks noChangeArrowheads="1"/>
            </p:cNvSpPr>
            <p:nvPr/>
          </p:nvSpPr>
          <p:spPr bwMode="auto">
            <a:xfrm>
              <a:off x="8467" y="5795"/>
              <a:ext cx="1278" cy="972"/>
            </a:xfrm>
            <a:prstGeom prst="flowChartMagneticDisk">
              <a:avLst/>
            </a:prstGeom>
            <a:noFill/>
            <a:ln w="9525">
              <a:solidFill>
                <a:srgbClr val="000000"/>
              </a:solidFill>
              <a:round/>
              <a:headEnd/>
              <a:tailEnd/>
            </a:ln>
          </p:spPr>
          <p:txBody>
            <a:bodyPr/>
            <a:lstStyle/>
            <a:p>
              <a:endParaRPr lang="en-US"/>
            </a:p>
          </p:txBody>
        </p:sp>
        <p:sp>
          <p:nvSpPr>
            <p:cNvPr id="72732" name="AutoShape 28"/>
            <p:cNvSpPr>
              <a:spLocks noChangeArrowheads="1"/>
            </p:cNvSpPr>
            <p:nvPr/>
          </p:nvSpPr>
          <p:spPr bwMode="auto">
            <a:xfrm>
              <a:off x="6307" y="5934"/>
              <a:ext cx="1278" cy="833"/>
            </a:xfrm>
            <a:prstGeom prst="flowChartMagneticDisk">
              <a:avLst/>
            </a:prstGeom>
            <a:noFill/>
            <a:ln w="9525">
              <a:solidFill>
                <a:srgbClr val="000000"/>
              </a:solidFill>
              <a:round/>
              <a:headEnd/>
              <a:tailEnd/>
            </a:ln>
          </p:spPr>
          <p:txBody>
            <a:bodyPr/>
            <a:lstStyle/>
            <a:p>
              <a:endParaRPr lang="en-US"/>
            </a:p>
          </p:txBody>
        </p:sp>
        <p:sp>
          <p:nvSpPr>
            <p:cNvPr id="72733" name="AutoShape 29"/>
            <p:cNvSpPr>
              <a:spLocks noChangeArrowheads="1"/>
            </p:cNvSpPr>
            <p:nvPr/>
          </p:nvSpPr>
          <p:spPr bwMode="auto">
            <a:xfrm>
              <a:off x="3967" y="5795"/>
              <a:ext cx="1278" cy="833"/>
            </a:xfrm>
            <a:prstGeom prst="flowChartMagneticDisk">
              <a:avLst/>
            </a:prstGeom>
            <a:noFill/>
            <a:ln w="9525">
              <a:solidFill>
                <a:srgbClr val="000000"/>
              </a:solidFill>
              <a:round/>
              <a:headEnd/>
              <a:tailEnd/>
            </a:ln>
          </p:spPr>
          <p:txBody>
            <a:bodyPr/>
            <a:lstStyle/>
            <a:p>
              <a:endParaRPr lang="en-US"/>
            </a:p>
          </p:txBody>
        </p:sp>
        <p:sp>
          <p:nvSpPr>
            <p:cNvPr id="72734" name="Text Box 30"/>
            <p:cNvSpPr txBox="1">
              <a:spLocks noChangeArrowheads="1"/>
            </p:cNvSpPr>
            <p:nvPr/>
          </p:nvSpPr>
          <p:spPr bwMode="auto">
            <a:xfrm>
              <a:off x="5085" y="5258"/>
              <a:ext cx="1420" cy="694"/>
            </a:xfrm>
            <a:prstGeom prst="rect">
              <a:avLst/>
            </a:prstGeom>
            <a:noFill/>
            <a:ln w="9525">
              <a:noFill/>
              <a:miter lim="800000"/>
              <a:headEnd/>
              <a:tailEnd/>
            </a:ln>
          </p:spPr>
          <p:txBody>
            <a:bodyPr/>
            <a:lstStyle/>
            <a:p>
              <a:pPr algn="ctr"/>
              <a:r>
                <a:rPr lang="en-US" sz="1000" b="1" dirty="0">
                  <a:cs typeface="Times New Roman" pitchFamily="18" charset="0"/>
                </a:rPr>
                <a:t>30 cc</a:t>
              </a:r>
              <a:endParaRPr lang="en-US" sz="1000" b="1" dirty="0"/>
            </a:p>
            <a:p>
              <a:pPr algn="ctr" eaLnBrk="0" hangingPunct="0"/>
              <a:r>
                <a:rPr lang="id-ID" sz="1000" b="1" dirty="0" smtClean="0">
                  <a:cs typeface="Times New Roman" pitchFamily="18" charset="0"/>
                </a:rPr>
                <a:t>NASKURU IKAN</a:t>
              </a:r>
              <a:endParaRPr lang="en-US" sz="1000" dirty="0" smtClean="0"/>
            </a:p>
            <a:p>
              <a:pPr algn="ctr" eaLnBrk="0" hangingPunct="0"/>
              <a:endParaRPr lang="en-US" sz="1000" dirty="0"/>
            </a:p>
          </p:txBody>
        </p:sp>
        <p:sp>
          <p:nvSpPr>
            <p:cNvPr id="72735" name="Text Box 31"/>
            <p:cNvSpPr txBox="1">
              <a:spLocks noChangeArrowheads="1"/>
            </p:cNvSpPr>
            <p:nvPr/>
          </p:nvSpPr>
          <p:spPr bwMode="auto">
            <a:xfrm>
              <a:off x="7245" y="5258"/>
              <a:ext cx="1420" cy="694"/>
            </a:xfrm>
            <a:prstGeom prst="rect">
              <a:avLst/>
            </a:prstGeom>
            <a:noFill/>
            <a:ln w="9525">
              <a:noFill/>
              <a:miter lim="800000"/>
              <a:headEnd/>
              <a:tailEnd/>
            </a:ln>
          </p:spPr>
          <p:txBody>
            <a:bodyPr/>
            <a:lstStyle/>
            <a:p>
              <a:pPr algn="ctr"/>
              <a:r>
                <a:rPr lang="en-US" sz="1000" b="1" dirty="0">
                  <a:cs typeface="Times New Roman" pitchFamily="18" charset="0"/>
                </a:rPr>
                <a:t>30 cc</a:t>
              </a:r>
              <a:endParaRPr lang="en-US" sz="1100" b="1" dirty="0"/>
            </a:p>
            <a:p>
              <a:pPr algn="ctr" eaLnBrk="0" hangingPunct="0"/>
              <a:r>
                <a:rPr lang="id-ID" sz="1000" b="1" dirty="0" smtClean="0">
                  <a:cs typeface="Times New Roman" pitchFamily="18" charset="0"/>
                </a:rPr>
                <a:t>NASKURU IKAN</a:t>
              </a:r>
              <a:endParaRPr lang="en-US" dirty="0" smtClean="0"/>
            </a:p>
            <a:p>
              <a:pPr algn="ctr" eaLnBrk="0" hangingPunct="0"/>
              <a:endParaRPr lang="en-US" sz="1800" dirty="0"/>
            </a:p>
          </p:txBody>
        </p:sp>
        <p:sp>
          <p:nvSpPr>
            <p:cNvPr id="72736" name="Line 32"/>
            <p:cNvSpPr>
              <a:spLocks noChangeShapeType="1"/>
            </p:cNvSpPr>
            <p:nvPr/>
          </p:nvSpPr>
          <p:spPr bwMode="auto">
            <a:xfrm>
              <a:off x="4705" y="4472"/>
              <a:ext cx="4320" cy="0"/>
            </a:xfrm>
            <a:prstGeom prst="line">
              <a:avLst/>
            </a:prstGeom>
            <a:noFill/>
            <a:ln w="38100" cmpd="dbl">
              <a:solidFill>
                <a:srgbClr val="000000"/>
              </a:solidFill>
              <a:round/>
              <a:headEnd/>
              <a:tailEnd/>
            </a:ln>
          </p:spPr>
          <p:txBody>
            <a:bodyPr/>
            <a:lstStyle/>
            <a:p>
              <a:endParaRPr lang="en-US"/>
            </a:p>
          </p:txBody>
        </p:sp>
        <p:sp>
          <p:nvSpPr>
            <p:cNvPr id="72737" name="Line 33"/>
            <p:cNvSpPr>
              <a:spLocks noChangeShapeType="1"/>
            </p:cNvSpPr>
            <p:nvPr/>
          </p:nvSpPr>
          <p:spPr bwMode="auto">
            <a:xfrm>
              <a:off x="5965" y="3944"/>
              <a:ext cx="0" cy="528"/>
            </a:xfrm>
            <a:prstGeom prst="line">
              <a:avLst/>
            </a:prstGeom>
            <a:noFill/>
            <a:ln w="38100" cmpd="dbl">
              <a:solidFill>
                <a:srgbClr val="000000"/>
              </a:solidFill>
              <a:round/>
              <a:headEnd/>
              <a:tailEnd/>
            </a:ln>
          </p:spPr>
          <p:txBody>
            <a:bodyPr/>
            <a:lstStyle/>
            <a:p>
              <a:endParaRPr lang="en-US"/>
            </a:p>
          </p:txBody>
        </p:sp>
        <p:sp>
          <p:nvSpPr>
            <p:cNvPr id="72738" name="Line 34"/>
            <p:cNvSpPr>
              <a:spLocks noChangeShapeType="1"/>
            </p:cNvSpPr>
            <p:nvPr/>
          </p:nvSpPr>
          <p:spPr bwMode="auto">
            <a:xfrm>
              <a:off x="4885" y="4120"/>
              <a:ext cx="0" cy="0"/>
            </a:xfrm>
            <a:prstGeom prst="line">
              <a:avLst/>
            </a:prstGeom>
            <a:noFill/>
            <a:ln w="38100" cmpd="dbl">
              <a:solidFill>
                <a:srgbClr val="000000"/>
              </a:solidFill>
              <a:round/>
              <a:headEnd/>
              <a:tailEnd/>
            </a:ln>
          </p:spPr>
          <p:txBody>
            <a:bodyPr/>
            <a:lstStyle/>
            <a:p>
              <a:endParaRPr lang="en-US"/>
            </a:p>
          </p:txBody>
        </p:sp>
        <p:sp>
          <p:nvSpPr>
            <p:cNvPr id="72739" name="AutoShape 35"/>
            <p:cNvSpPr>
              <a:spLocks noChangeArrowheads="1"/>
            </p:cNvSpPr>
            <p:nvPr/>
          </p:nvSpPr>
          <p:spPr bwMode="auto">
            <a:xfrm>
              <a:off x="5482" y="3305"/>
              <a:ext cx="568" cy="710"/>
            </a:xfrm>
            <a:prstGeom prst="cube">
              <a:avLst>
                <a:gd name="adj" fmla="val 25000"/>
              </a:avLst>
            </a:prstGeom>
            <a:noFill/>
            <a:ln w="9525">
              <a:solidFill>
                <a:srgbClr val="000000"/>
              </a:solidFill>
              <a:miter lim="800000"/>
              <a:headEnd/>
              <a:tailEnd/>
            </a:ln>
          </p:spPr>
          <p:txBody>
            <a:bodyPr/>
            <a:lstStyle/>
            <a:p>
              <a:endParaRPr lang="en-US"/>
            </a:p>
          </p:txBody>
        </p:sp>
        <p:sp>
          <p:nvSpPr>
            <p:cNvPr id="72740" name="Line 36"/>
            <p:cNvSpPr>
              <a:spLocks noChangeShapeType="1"/>
            </p:cNvSpPr>
            <p:nvPr/>
          </p:nvSpPr>
          <p:spPr bwMode="auto">
            <a:xfrm flipH="1">
              <a:off x="4941" y="3964"/>
              <a:ext cx="1800" cy="1800"/>
            </a:xfrm>
            <a:prstGeom prst="line">
              <a:avLst/>
            </a:prstGeom>
            <a:noFill/>
            <a:ln w="38100" cmpd="dbl">
              <a:solidFill>
                <a:srgbClr val="FF6600"/>
              </a:solidFill>
              <a:round/>
              <a:headEnd/>
              <a:tailEnd type="triangle" w="med" len="med"/>
            </a:ln>
          </p:spPr>
          <p:txBody>
            <a:bodyPr/>
            <a:lstStyle/>
            <a:p>
              <a:endParaRPr lang="en-US"/>
            </a:p>
          </p:txBody>
        </p:sp>
        <p:sp>
          <p:nvSpPr>
            <p:cNvPr id="72741" name="Line 37"/>
            <p:cNvSpPr>
              <a:spLocks noChangeShapeType="1"/>
            </p:cNvSpPr>
            <p:nvPr/>
          </p:nvSpPr>
          <p:spPr bwMode="auto">
            <a:xfrm>
              <a:off x="6741" y="3964"/>
              <a:ext cx="360" cy="1980"/>
            </a:xfrm>
            <a:prstGeom prst="line">
              <a:avLst/>
            </a:prstGeom>
            <a:noFill/>
            <a:ln w="38100" cmpd="dbl">
              <a:solidFill>
                <a:srgbClr val="FF6600"/>
              </a:solidFill>
              <a:round/>
              <a:headEnd/>
              <a:tailEnd type="triangle" w="med" len="med"/>
            </a:ln>
          </p:spPr>
          <p:txBody>
            <a:bodyPr/>
            <a:lstStyle/>
            <a:p>
              <a:endParaRPr lang="en-US"/>
            </a:p>
          </p:txBody>
        </p:sp>
        <p:sp>
          <p:nvSpPr>
            <p:cNvPr id="72742" name="Line 38"/>
            <p:cNvSpPr>
              <a:spLocks noChangeShapeType="1"/>
            </p:cNvSpPr>
            <p:nvPr/>
          </p:nvSpPr>
          <p:spPr bwMode="auto">
            <a:xfrm>
              <a:off x="6741" y="3964"/>
              <a:ext cx="2160" cy="1980"/>
            </a:xfrm>
            <a:prstGeom prst="line">
              <a:avLst/>
            </a:prstGeom>
            <a:noFill/>
            <a:ln w="38100" cmpd="dbl">
              <a:solidFill>
                <a:srgbClr val="FF6600"/>
              </a:solidFill>
              <a:round/>
              <a:headEnd/>
              <a:tailEnd type="triangle" w="med" len="med"/>
            </a:ln>
          </p:spPr>
          <p:txBody>
            <a:bodyPr/>
            <a:lstStyle/>
            <a:p>
              <a:endParaRPr lang="en-US"/>
            </a:p>
          </p:txBody>
        </p:sp>
      </p:grpSp>
      <p:sp>
        <p:nvSpPr>
          <p:cNvPr id="72743" name="Text Box 39"/>
          <p:cNvSpPr txBox="1">
            <a:spLocks noChangeArrowheads="1"/>
          </p:cNvSpPr>
          <p:nvPr/>
        </p:nvSpPr>
        <p:spPr bwMode="auto">
          <a:xfrm>
            <a:off x="5227638" y="1628775"/>
            <a:ext cx="2008187" cy="581025"/>
          </a:xfrm>
          <a:prstGeom prst="rect">
            <a:avLst/>
          </a:prstGeom>
          <a:noFill/>
          <a:ln w="9525">
            <a:noFill/>
            <a:miter lim="800000"/>
            <a:headEnd/>
            <a:tailEnd/>
          </a:ln>
          <a:effectLst/>
        </p:spPr>
        <p:txBody>
          <a:bodyPr wrap="none">
            <a:spAutoFit/>
          </a:bodyPr>
          <a:lstStyle/>
          <a:p>
            <a:r>
              <a:rPr lang="en-US" sz="1600" b="1">
                <a:latin typeface="Tahoma" pitchFamily="34" charset="0"/>
              </a:rPr>
              <a:t>Diberi dedak Satu</a:t>
            </a:r>
          </a:p>
          <a:p>
            <a:r>
              <a:rPr lang="en-US" sz="1600" b="1">
                <a:latin typeface="Tahoma" pitchFamily="34" charset="0"/>
              </a:rPr>
              <a:t>sendok Teh</a:t>
            </a:r>
          </a:p>
        </p:txBody>
      </p:sp>
      <p:sp>
        <p:nvSpPr>
          <p:cNvPr id="72744" name="Text Box 40"/>
          <p:cNvSpPr txBox="1">
            <a:spLocks noChangeArrowheads="1"/>
          </p:cNvSpPr>
          <p:nvPr/>
        </p:nvSpPr>
        <p:spPr bwMode="auto">
          <a:xfrm>
            <a:off x="357158" y="5857892"/>
            <a:ext cx="8380820" cy="830997"/>
          </a:xfrm>
          <a:prstGeom prst="rect">
            <a:avLst/>
          </a:prstGeom>
          <a:noFill/>
          <a:ln w="9525">
            <a:noFill/>
            <a:miter lim="800000"/>
            <a:headEnd/>
            <a:tailEnd/>
          </a:ln>
          <a:effectLst/>
        </p:spPr>
        <p:txBody>
          <a:bodyPr wrap="none">
            <a:spAutoFit/>
          </a:bodyPr>
          <a:lstStyle/>
          <a:p>
            <a:r>
              <a:rPr lang="en-US" sz="1600" b="1" dirty="0" err="1">
                <a:latin typeface="Tahoma" pitchFamily="34" charset="0"/>
              </a:rPr>
              <a:t>Catatan</a:t>
            </a:r>
            <a:r>
              <a:rPr lang="en-US" sz="1600" b="1" dirty="0">
                <a:latin typeface="Tahoma" pitchFamily="34" charset="0"/>
              </a:rPr>
              <a:t> : </a:t>
            </a:r>
            <a:r>
              <a:rPr lang="id-ID" sz="1600" b="1" dirty="0" smtClean="0">
                <a:latin typeface="Tahoma" pitchFamily="34" charset="0"/>
              </a:rPr>
              <a:t>1 UNIT penggemukan lele terdiri dari 10 drum @ 200 liter, dengan </a:t>
            </a:r>
          </a:p>
          <a:p>
            <a:r>
              <a:rPr lang="id-ID" sz="1600" b="1" dirty="0" smtClean="0">
                <a:latin typeface="Tahoma" pitchFamily="34" charset="0"/>
              </a:rPr>
              <a:t>                 panen setiap minggu umur pembesaran 70 hari, setiap hari diberikan</a:t>
            </a:r>
          </a:p>
          <a:p>
            <a:r>
              <a:rPr lang="id-ID" sz="1600" b="1" dirty="0" smtClean="0">
                <a:latin typeface="Tahoma" pitchFamily="34" charset="0"/>
              </a:rPr>
              <a:t>                 1 liter kultur</a:t>
            </a:r>
            <a:endParaRPr lang="en-US" sz="1600" b="1" dirty="0">
              <a:latin typeface="Tahoma"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73734" name="Rectangle 6"/>
          <p:cNvSpPr>
            <a:spLocks noChangeArrowheads="1"/>
          </p:cNvSpPr>
          <p:nvPr/>
        </p:nvSpPr>
        <p:spPr bwMode="auto">
          <a:xfrm>
            <a:off x="468313" y="476250"/>
            <a:ext cx="6237287" cy="649288"/>
          </a:xfrm>
          <a:prstGeom prst="rect">
            <a:avLst/>
          </a:prstGeom>
          <a:solidFill>
            <a:schemeClr val="accent5">
              <a:lumMod val="40000"/>
              <a:lumOff val="60000"/>
            </a:schemeClr>
          </a:solidFill>
          <a:ln w="12700" cap="sq">
            <a:miter lim="800000"/>
            <a:headEnd type="none" w="sm" len="sm"/>
            <a:tailEnd type="none" w="sm" len="sm"/>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endParaRPr lang="en-US"/>
          </a:p>
        </p:txBody>
      </p:sp>
      <p:sp>
        <p:nvSpPr>
          <p:cNvPr id="73732" name="Text Box 4"/>
          <p:cNvSpPr txBox="1">
            <a:spLocks noChangeArrowheads="1"/>
          </p:cNvSpPr>
          <p:nvPr/>
        </p:nvSpPr>
        <p:spPr bwMode="auto">
          <a:xfrm>
            <a:off x="539750" y="549275"/>
            <a:ext cx="8375650" cy="5878532"/>
          </a:xfrm>
          <a:prstGeom prst="rect">
            <a:avLst/>
          </a:prstGeom>
          <a:noFill/>
          <a:ln w="12700" cap="sq">
            <a:noFill/>
            <a:miter lim="800000"/>
            <a:headEnd type="none" w="sm" len="sm"/>
            <a:tailEnd type="none" w="sm" len="sm"/>
          </a:ln>
          <a:effectLst/>
        </p:spPr>
        <p:txBody>
          <a:bodyPr wrap="square">
            <a:spAutoFit/>
          </a:bodyPr>
          <a:lstStyle/>
          <a:p>
            <a:pPr marL="457200" indent="-457200"/>
            <a:r>
              <a:rPr lang="en-US" b="1" dirty="0">
                <a:latin typeface="Arial" pitchFamily="34" charset="0"/>
                <a:cs typeface="Arial" pitchFamily="34" charset="0"/>
              </a:rPr>
              <a:t>TUJUAN PEMBUATAN KULTUR SELAMA 3 HARI, SBB:</a:t>
            </a:r>
          </a:p>
          <a:p>
            <a:pPr marL="457200" indent="-457200"/>
            <a:endParaRPr lang="en-US" b="1" dirty="0"/>
          </a:p>
          <a:p>
            <a:pPr marL="457200" indent="-457200">
              <a:buFontTx/>
              <a:buAutoNum type="arabicPeriod"/>
            </a:pPr>
            <a:r>
              <a:rPr lang="en-US" sz="2000" dirty="0" err="1"/>
              <a:t>Untuk</a:t>
            </a:r>
            <a:r>
              <a:rPr lang="en-US" sz="2000" dirty="0"/>
              <a:t> </a:t>
            </a:r>
            <a:r>
              <a:rPr lang="en-US" sz="2000" dirty="0" err="1"/>
              <a:t>meningkatkan</a:t>
            </a:r>
            <a:r>
              <a:rPr lang="en-US" sz="2000" dirty="0"/>
              <a:t> </a:t>
            </a:r>
            <a:r>
              <a:rPr lang="en-US" sz="2000" dirty="0" err="1"/>
              <a:t>populasi</a:t>
            </a:r>
            <a:r>
              <a:rPr lang="en-US" sz="2000" dirty="0"/>
              <a:t> </a:t>
            </a:r>
            <a:r>
              <a:rPr lang="en-US" sz="2000" i="1" dirty="0"/>
              <a:t>phytoplankton</a:t>
            </a:r>
            <a:r>
              <a:rPr lang="en-US" sz="2000" dirty="0"/>
              <a:t> yang </a:t>
            </a:r>
          </a:p>
          <a:p>
            <a:pPr marL="457200" indent="-457200"/>
            <a:r>
              <a:rPr lang="en-US" sz="2000" dirty="0"/>
              <a:t>	</a:t>
            </a:r>
            <a:r>
              <a:rPr lang="en-US" sz="2000" dirty="0" err="1"/>
              <a:t>berguna</a:t>
            </a:r>
            <a:r>
              <a:rPr lang="en-US" sz="2000" dirty="0"/>
              <a:t> </a:t>
            </a:r>
            <a:r>
              <a:rPr lang="en-US" sz="2000" dirty="0" err="1"/>
              <a:t>untuk</a:t>
            </a:r>
            <a:r>
              <a:rPr lang="en-US" sz="2000" dirty="0"/>
              <a:t> </a:t>
            </a:r>
            <a:r>
              <a:rPr lang="en-US" sz="2000" dirty="0" err="1"/>
              <a:t>memasok</a:t>
            </a:r>
            <a:r>
              <a:rPr lang="en-US" sz="2000" dirty="0"/>
              <a:t> </a:t>
            </a:r>
            <a:r>
              <a:rPr lang="en-US" sz="2000" dirty="0" err="1"/>
              <a:t>sel</a:t>
            </a:r>
            <a:r>
              <a:rPr lang="en-US" sz="2000" dirty="0"/>
              <a:t> </a:t>
            </a:r>
            <a:r>
              <a:rPr lang="en-US" sz="2000" dirty="0" err="1"/>
              <a:t>hijau</a:t>
            </a:r>
            <a:r>
              <a:rPr lang="en-US" sz="2000" dirty="0"/>
              <a:t> </a:t>
            </a:r>
            <a:r>
              <a:rPr lang="en-US" sz="2000" dirty="0" err="1"/>
              <a:t>daun</a:t>
            </a:r>
            <a:r>
              <a:rPr lang="en-US" sz="2000" dirty="0"/>
              <a:t> </a:t>
            </a:r>
            <a:r>
              <a:rPr lang="en-US" sz="2000" dirty="0" err="1"/>
              <a:t>dan</a:t>
            </a:r>
            <a:r>
              <a:rPr lang="en-US" sz="2000" dirty="0"/>
              <a:t> </a:t>
            </a:r>
            <a:r>
              <a:rPr lang="en-US" sz="2000" dirty="0" err="1"/>
              <a:t>Glukosa</a:t>
            </a:r>
            <a:r>
              <a:rPr lang="en-US" sz="2000" dirty="0"/>
              <a:t> 1P</a:t>
            </a:r>
          </a:p>
          <a:p>
            <a:pPr marL="457200" indent="-457200"/>
            <a:r>
              <a:rPr lang="en-US" sz="2000" dirty="0"/>
              <a:t>     </a:t>
            </a:r>
            <a:r>
              <a:rPr lang="id-ID" sz="2000" dirty="0" smtClean="0"/>
              <a:t>   </a:t>
            </a:r>
            <a:r>
              <a:rPr lang="en-US" sz="2000" dirty="0" err="1" smtClean="0"/>
              <a:t>maupun</a:t>
            </a:r>
            <a:r>
              <a:rPr lang="en-US" sz="2000" dirty="0" smtClean="0"/>
              <a:t> </a:t>
            </a:r>
            <a:r>
              <a:rPr lang="en-US" sz="2000" dirty="0" err="1"/>
              <a:t>Fruktosa</a:t>
            </a:r>
            <a:r>
              <a:rPr lang="en-US" sz="2000" dirty="0"/>
              <a:t> 1P yang </a:t>
            </a:r>
            <a:r>
              <a:rPr lang="en-US" sz="2000" dirty="0" err="1"/>
              <a:t>berguna</a:t>
            </a:r>
            <a:r>
              <a:rPr lang="en-US" sz="2000" dirty="0"/>
              <a:t> </a:t>
            </a:r>
            <a:r>
              <a:rPr lang="en-US" sz="2000" dirty="0" err="1"/>
              <a:t>sebagai</a:t>
            </a:r>
            <a:r>
              <a:rPr lang="en-US" sz="2000" dirty="0"/>
              <a:t>  </a:t>
            </a:r>
            <a:r>
              <a:rPr lang="en-US" sz="2000" dirty="0" err="1"/>
              <a:t>energi</a:t>
            </a:r>
            <a:r>
              <a:rPr lang="en-US" sz="2000" dirty="0"/>
              <a:t> </a:t>
            </a:r>
            <a:r>
              <a:rPr lang="en-US" sz="2000" dirty="0" err="1"/>
              <a:t>spontanitas</a:t>
            </a:r>
            <a:r>
              <a:rPr lang="en-US" sz="2000" dirty="0"/>
              <a:t> </a:t>
            </a:r>
            <a:r>
              <a:rPr lang="en-US" sz="2000" dirty="0" err="1"/>
              <a:t>untuk</a:t>
            </a:r>
            <a:r>
              <a:rPr lang="en-US" sz="2000" dirty="0"/>
              <a:t> </a:t>
            </a:r>
            <a:r>
              <a:rPr lang="en-US" sz="2000" dirty="0" err="1"/>
              <a:t>pembentukan</a:t>
            </a:r>
            <a:r>
              <a:rPr lang="en-US" sz="2000" dirty="0"/>
              <a:t> </a:t>
            </a:r>
            <a:r>
              <a:rPr lang="en-US" sz="2000" i="1" dirty="0"/>
              <a:t>single </a:t>
            </a:r>
            <a:r>
              <a:rPr lang="en-US" sz="2000" i="1" dirty="0" err="1"/>
              <a:t>sel</a:t>
            </a:r>
            <a:r>
              <a:rPr lang="en-US" sz="2000" i="1" dirty="0"/>
              <a:t> protein </a:t>
            </a:r>
            <a:r>
              <a:rPr lang="en-US" sz="2000" i="1" dirty="0" err="1"/>
              <a:t>bacter</a:t>
            </a:r>
            <a:r>
              <a:rPr lang="en-US" sz="2000" dirty="0"/>
              <a:t> yang </a:t>
            </a:r>
            <a:r>
              <a:rPr lang="en-US" sz="2000" dirty="0" err="1"/>
              <a:t>bersifat</a:t>
            </a:r>
            <a:r>
              <a:rPr lang="en-US" sz="2000" dirty="0"/>
              <a:t> </a:t>
            </a:r>
            <a:r>
              <a:rPr lang="en-US" sz="2000" dirty="0" err="1"/>
              <a:t>aerob</a:t>
            </a:r>
            <a:r>
              <a:rPr lang="en-US" sz="2000" dirty="0"/>
              <a:t> </a:t>
            </a:r>
            <a:r>
              <a:rPr lang="en-US" sz="2000" dirty="0" err="1"/>
              <a:t>di</a:t>
            </a:r>
            <a:r>
              <a:rPr lang="en-US" sz="2000" dirty="0"/>
              <a:t> </a:t>
            </a:r>
            <a:r>
              <a:rPr lang="en-US" sz="2000" dirty="0" err="1"/>
              <a:t>dalam</a:t>
            </a:r>
            <a:r>
              <a:rPr lang="en-US" sz="2000" dirty="0"/>
              <a:t> </a:t>
            </a:r>
            <a:r>
              <a:rPr lang="en-US" sz="2000" dirty="0" err="1"/>
              <a:t>proses</a:t>
            </a:r>
            <a:r>
              <a:rPr lang="en-US" sz="2000" dirty="0"/>
              <a:t> </a:t>
            </a:r>
            <a:r>
              <a:rPr lang="en-US" sz="2000" dirty="0" err="1"/>
              <a:t>pembuatan</a:t>
            </a:r>
            <a:r>
              <a:rPr lang="en-US" sz="2000" dirty="0"/>
              <a:t> </a:t>
            </a:r>
            <a:r>
              <a:rPr lang="en-US" sz="2000" dirty="0" err="1"/>
              <a:t>kultur</a:t>
            </a:r>
            <a:r>
              <a:rPr lang="en-US" sz="2000" dirty="0"/>
              <a:t> </a:t>
            </a:r>
            <a:r>
              <a:rPr lang="en-US" sz="2000" dirty="0" err="1"/>
              <a:t>tsb</a:t>
            </a:r>
            <a:r>
              <a:rPr lang="en-US" sz="2000" dirty="0"/>
              <a:t>.</a:t>
            </a:r>
          </a:p>
          <a:p>
            <a:pPr marL="457200" indent="-457200">
              <a:buFontTx/>
              <a:buAutoNum type="arabicPeriod" startAt="2"/>
            </a:pPr>
            <a:r>
              <a:rPr lang="en-US" sz="2000" dirty="0" err="1"/>
              <a:t>Meningkatkan</a:t>
            </a:r>
            <a:r>
              <a:rPr lang="en-US" sz="2000" dirty="0"/>
              <a:t> </a:t>
            </a:r>
            <a:r>
              <a:rPr lang="en-US" sz="2000" dirty="0" err="1"/>
              <a:t>populasi</a:t>
            </a:r>
            <a:r>
              <a:rPr lang="en-US" sz="2000" dirty="0"/>
              <a:t> </a:t>
            </a:r>
            <a:r>
              <a:rPr lang="en-US" sz="2000" dirty="0" err="1"/>
              <a:t>mikroba</a:t>
            </a:r>
            <a:r>
              <a:rPr lang="en-US" sz="2000" dirty="0"/>
              <a:t> </a:t>
            </a:r>
            <a:r>
              <a:rPr lang="en-US" sz="2000" dirty="0" err="1"/>
              <a:t>aerob</a:t>
            </a:r>
            <a:r>
              <a:rPr lang="en-US" sz="2000" dirty="0"/>
              <a:t> 2,5 X 10</a:t>
            </a:r>
            <a:r>
              <a:rPr lang="en-US" sz="2000" baseline="30000" dirty="0"/>
              <a:t>7 </a:t>
            </a:r>
            <a:r>
              <a:rPr lang="en-US" sz="2000" dirty="0"/>
              <a:t>/ cc yang </a:t>
            </a:r>
            <a:r>
              <a:rPr lang="en-US" sz="2000" dirty="0" err="1"/>
              <a:t>berguna</a:t>
            </a:r>
            <a:r>
              <a:rPr lang="en-US" sz="2000" dirty="0"/>
              <a:t> </a:t>
            </a:r>
            <a:r>
              <a:rPr lang="en-US" sz="2000" dirty="0" err="1"/>
              <a:t>dalam</a:t>
            </a:r>
            <a:r>
              <a:rPr lang="en-US" sz="2000" dirty="0"/>
              <a:t> </a:t>
            </a:r>
            <a:r>
              <a:rPr lang="en-US" sz="2000" dirty="0" err="1"/>
              <a:t>pembentukan</a:t>
            </a:r>
            <a:r>
              <a:rPr lang="en-US" sz="2000" dirty="0"/>
              <a:t> </a:t>
            </a:r>
            <a:r>
              <a:rPr lang="en-US" sz="2000" dirty="0" err="1"/>
              <a:t>asam</a:t>
            </a:r>
            <a:r>
              <a:rPr lang="en-US" sz="2000" dirty="0"/>
              <a:t> amino </a:t>
            </a:r>
            <a:r>
              <a:rPr lang="en-US" sz="2000" dirty="0" err="1"/>
              <a:t>esensial</a:t>
            </a:r>
            <a:r>
              <a:rPr lang="en-US" sz="2000" dirty="0"/>
              <a:t> </a:t>
            </a:r>
            <a:r>
              <a:rPr lang="en-US" sz="2000" dirty="0" err="1"/>
              <a:t>dari</a:t>
            </a:r>
            <a:r>
              <a:rPr lang="en-US" sz="2000" dirty="0"/>
              <a:t> </a:t>
            </a:r>
            <a:r>
              <a:rPr lang="en-US" sz="2000" dirty="0" err="1"/>
              <a:t>mikroba</a:t>
            </a:r>
            <a:r>
              <a:rPr lang="en-US" sz="2000" dirty="0"/>
              <a:t> </a:t>
            </a:r>
            <a:r>
              <a:rPr lang="en-US" sz="2000" dirty="0" err="1"/>
              <a:t>aerobik</a:t>
            </a:r>
            <a:r>
              <a:rPr lang="en-US" sz="2000" dirty="0"/>
              <a:t>.</a:t>
            </a:r>
          </a:p>
          <a:p>
            <a:pPr marL="457200" indent="-457200">
              <a:buFontTx/>
              <a:buAutoNum type="arabicPeriod" startAt="2"/>
            </a:pPr>
            <a:r>
              <a:rPr lang="en-US" sz="2000" dirty="0" err="1"/>
              <a:t>Dengan</a:t>
            </a:r>
            <a:r>
              <a:rPr lang="en-US" sz="2000" dirty="0"/>
              <a:t> </a:t>
            </a:r>
            <a:r>
              <a:rPr lang="en-US" sz="2000" dirty="0" err="1"/>
              <a:t>merendam</a:t>
            </a:r>
            <a:r>
              <a:rPr lang="en-US" sz="2000" dirty="0"/>
              <a:t> </a:t>
            </a:r>
            <a:r>
              <a:rPr lang="en-US" sz="2000" dirty="0" err="1"/>
              <a:t>dedak</a:t>
            </a:r>
            <a:r>
              <a:rPr lang="en-US" sz="2000" dirty="0"/>
              <a:t> </a:t>
            </a:r>
            <a:r>
              <a:rPr lang="en-US" sz="2000" dirty="0" err="1"/>
              <a:t>selama</a:t>
            </a:r>
            <a:r>
              <a:rPr lang="en-US" sz="2000" dirty="0"/>
              <a:t> </a:t>
            </a:r>
            <a:r>
              <a:rPr lang="en-US" sz="2000" dirty="0" err="1"/>
              <a:t>setengah</a:t>
            </a:r>
            <a:r>
              <a:rPr lang="en-US" sz="2000" dirty="0"/>
              <a:t> s/d </a:t>
            </a:r>
            <a:r>
              <a:rPr lang="en-US" sz="2000" dirty="0" err="1"/>
              <a:t>satu</a:t>
            </a:r>
            <a:r>
              <a:rPr lang="en-US" sz="2000" dirty="0"/>
              <a:t> jam </a:t>
            </a:r>
            <a:r>
              <a:rPr lang="en-US" sz="2000" dirty="0" err="1"/>
              <a:t>dengan</a:t>
            </a:r>
            <a:r>
              <a:rPr lang="en-US" sz="2000" dirty="0"/>
              <a:t> </a:t>
            </a:r>
            <a:r>
              <a:rPr lang="en-US" sz="2000" dirty="0" err="1"/>
              <a:t>cairan</a:t>
            </a:r>
            <a:r>
              <a:rPr lang="en-US" sz="2000" dirty="0"/>
              <a:t> </a:t>
            </a:r>
            <a:r>
              <a:rPr lang="en-US" sz="2000" dirty="0" err="1"/>
              <a:t>tsb</a:t>
            </a:r>
            <a:r>
              <a:rPr lang="en-US" sz="2000" dirty="0"/>
              <a:t>, </a:t>
            </a:r>
            <a:r>
              <a:rPr lang="en-US" sz="2000" dirty="0" err="1"/>
              <a:t>maka</a:t>
            </a:r>
            <a:r>
              <a:rPr lang="en-US" sz="2000" dirty="0"/>
              <a:t>  </a:t>
            </a:r>
            <a:r>
              <a:rPr lang="en-US" sz="2000" dirty="0" err="1"/>
              <a:t>jutaan</a:t>
            </a:r>
            <a:r>
              <a:rPr lang="en-US" sz="2000" dirty="0"/>
              <a:t> mikroba2 </a:t>
            </a:r>
            <a:r>
              <a:rPr lang="en-US" sz="2000" dirty="0" err="1"/>
              <a:t>tsb</a:t>
            </a:r>
            <a:r>
              <a:rPr lang="en-US" sz="2000" dirty="0"/>
              <a:t> </a:t>
            </a:r>
            <a:r>
              <a:rPr lang="en-US" sz="2000" dirty="0" smtClean="0"/>
              <a:t>yang </a:t>
            </a:r>
            <a:r>
              <a:rPr lang="en-US" sz="2000" dirty="0" err="1"/>
              <a:t>ada</a:t>
            </a:r>
            <a:r>
              <a:rPr lang="en-US" sz="2000" dirty="0"/>
              <a:t> </a:t>
            </a:r>
            <a:r>
              <a:rPr lang="en-US" sz="2000" dirty="0" err="1"/>
              <a:t>dalam</a:t>
            </a:r>
            <a:r>
              <a:rPr lang="en-US" sz="2000" dirty="0"/>
              <a:t> </a:t>
            </a:r>
            <a:r>
              <a:rPr lang="en-US" sz="2000" dirty="0" err="1"/>
              <a:t>cairan</a:t>
            </a:r>
            <a:r>
              <a:rPr lang="en-US" sz="2000" dirty="0"/>
              <a:t> </a:t>
            </a:r>
            <a:r>
              <a:rPr lang="en-US" sz="2000" dirty="0" err="1"/>
              <a:t>kultur</a:t>
            </a:r>
            <a:r>
              <a:rPr lang="en-US" sz="2000" dirty="0"/>
              <a:t> </a:t>
            </a:r>
            <a:r>
              <a:rPr lang="en-US" sz="2000" dirty="0" err="1"/>
              <a:t>tsb</a:t>
            </a:r>
            <a:r>
              <a:rPr lang="en-US" sz="2000" dirty="0"/>
              <a:t>, </a:t>
            </a:r>
            <a:r>
              <a:rPr lang="en-US" sz="2000" dirty="0" err="1"/>
              <a:t>akan</a:t>
            </a:r>
            <a:r>
              <a:rPr lang="en-US" sz="2000" dirty="0"/>
              <a:t> </a:t>
            </a:r>
            <a:r>
              <a:rPr lang="en-US" sz="2000" dirty="0" err="1"/>
              <a:t>mensuplai</a:t>
            </a:r>
            <a:r>
              <a:rPr lang="en-US" sz="2000" dirty="0"/>
              <a:t> 1) </a:t>
            </a:r>
            <a:r>
              <a:rPr lang="en-US" sz="2000" i="1" dirty="0" err="1"/>
              <a:t>asam</a:t>
            </a:r>
            <a:r>
              <a:rPr lang="en-US" sz="2000" i="1" dirty="0"/>
              <a:t> amino </a:t>
            </a:r>
            <a:r>
              <a:rPr lang="en-US" sz="2000" i="1" dirty="0" err="1"/>
              <a:t>esensial</a:t>
            </a:r>
            <a:r>
              <a:rPr lang="en-US" sz="2000" i="1" dirty="0"/>
              <a:t> </a:t>
            </a:r>
            <a:r>
              <a:rPr lang="en-US" sz="2000" i="1" dirty="0" err="1"/>
              <a:t>dan</a:t>
            </a:r>
            <a:r>
              <a:rPr lang="en-US" sz="2000" i="1" dirty="0"/>
              <a:t> </a:t>
            </a:r>
            <a:r>
              <a:rPr lang="en-US" sz="2000" i="1" dirty="0" err="1"/>
              <a:t>probiotik</a:t>
            </a:r>
            <a:r>
              <a:rPr lang="en-US" sz="2000" i="1" dirty="0"/>
              <a:t> </a:t>
            </a:r>
            <a:r>
              <a:rPr lang="en-US" sz="2000" dirty="0"/>
              <a:t>yang </a:t>
            </a:r>
            <a:r>
              <a:rPr lang="en-US" sz="2000" dirty="0" err="1"/>
              <a:t>langsung</a:t>
            </a:r>
            <a:r>
              <a:rPr lang="en-US" sz="2000" dirty="0"/>
              <a:t> </a:t>
            </a:r>
            <a:r>
              <a:rPr lang="en-US" sz="2000" dirty="0" err="1"/>
              <a:t>akan</a:t>
            </a:r>
            <a:r>
              <a:rPr lang="en-US" sz="2000" dirty="0"/>
              <a:t> </a:t>
            </a:r>
            <a:r>
              <a:rPr lang="en-US" sz="2000" dirty="0" err="1"/>
              <a:t>diserap</a:t>
            </a:r>
            <a:r>
              <a:rPr lang="en-US" sz="2000" dirty="0"/>
              <a:t> </a:t>
            </a:r>
            <a:r>
              <a:rPr lang="en-US" sz="2000" dirty="0" err="1"/>
              <a:t>oleh</a:t>
            </a:r>
            <a:r>
              <a:rPr lang="en-US" sz="2000" dirty="0"/>
              <a:t> </a:t>
            </a:r>
            <a:r>
              <a:rPr lang="en-US" sz="2000" dirty="0" err="1"/>
              <a:t>proses</a:t>
            </a:r>
            <a:r>
              <a:rPr lang="en-US" sz="2000" dirty="0"/>
              <a:t> </a:t>
            </a:r>
            <a:r>
              <a:rPr lang="en-US" sz="2000" dirty="0" err="1"/>
              <a:t>digesti</a:t>
            </a:r>
            <a:r>
              <a:rPr lang="en-US" sz="2000" dirty="0"/>
              <a:t> </a:t>
            </a:r>
            <a:r>
              <a:rPr lang="en-US" sz="2000" dirty="0" err="1"/>
              <a:t>oleh</a:t>
            </a:r>
            <a:r>
              <a:rPr lang="en-US" sz="2000" dirty="0"/>
              <a:t> </a:t>
            </a:r>
            <a:r>
              <a:rPr lang="id-ID" sz="2000" dirty="0" smtClean="0"/>
              <a:t>lele</a:t>
            </a:r>
            <a:r>
              <a:rPr lang="en-US" sz="2000" dirty="0" smtClean="0"/>
              <a:t>.  </a:t>
            </a:r>
            <a:r>
              <a:rPr lang="en-US" sz="2000" dirty="0"/>
              <a:t>2) </a:t>
            </a:r>
            <a:r>
              <a:rPr lang="en-US" sz="2000" i="1" dirty="0" err="1"/>
              <a:t>enzym</a:t>
            </a:r>
            <a:r>
              <a:rPr lang="en-US" sz="2000" dirty="0"/>
              <a:t> </a:t>
            </a:r>
            <a:r>
              <a:rPr lang="en-US" sz="2000" dirty="0" err="1"/>
              <a:t>karbolase</a:t>
            </a:r>
            <a:r>
              <a:rPr lang="en-US" sz="2000" dirty="0"/>
              <a:t> (</a:t>
            </a:r>
            <a:r>
              <a:rPr lang="en-US" sz="2000" i="1" dirty="0" err="1"/>
              <a:t>Sellulase</a:t>
            </a:r>
            <a:r>
              <a:rPr lang="en-US" sz="2000" i="1" dirty="0"/>
              <a:t>, </a:t>
            </a:r>
            <a:r>
              <a:rPr lang="en-US" sz="2000" i="1" dirty="0" err="1"/>
              <a:t>hemisellulase,ligninase</a:t>
            </a:r>
            <a:r>
              <a:rPr lang="en-US" sz="2000" i="1" dirty="0"/>
              <a:t> </a:t>
            </a:r>
            <a:r>
              <a:rPr lang="en-US" sz="2000" i="1" dirty="0" err="1"/>
              <a:t>dan</a:t>
            </a:r>
            <a:r>
              <a:rPr lang="en-US" sz="2000" i="1" dirty="0"/>
              <a:t> </a:t>
            </a:r>
            <a:r>
              <a:rPr lang="en-US" sz="2000" i="1" dirty="0" err="1"/>
              <a:t>pectinase</a:t>
            </a:r>
            <a:r>
              <a:rPr lang="en-US" sz="2000" dirty="0"/>
              <a:t>). </a:t>
            </a:r>
            <a:r>
              <a:rPr lang="en-US" sz="2000" dirty="0" err="1"/>
              <a:t>Keberadaan</a:t>
            </a:r>
            <a:r>
              <a:rPr lang="en-US" sz="2000" dirty="0"/>
              <a:t> </a:t>
            </a:r>
            <a:r>
              <a:rPr lang="en-US" sz="2000" dirty="0" err="1"/>
              <a:t>produk</a:t>
            </a:r>
            <a:r>
              <a:rPr lang="en-US" sz="2000" dirty="0"/>
              <a:t> </a:t>
            </a:r>
            <a:r>
              <a:rPr lang="en-US" sz="2000" dirty="0" err="1"/>
              <a:t>exudate</a:t>
            </a:r>
            <a:r>
              <a:rPr lang="en-US" sz="2000" dirty="0"/>
              <a:t> </a:t>
            </a:r>
            <a:r>
              <a:rPr lang="en-US" sz="2000" dirty="0" err="1"/>
              <a:t>tsb</a:t>
            </a:r>
            <a:r>
              <a:rPr lang="en-US" sz="2000" dirty="0"/>
              <a:t>, </a:t>
            </a:r>
            <a:r>
              <a:rPr lang="en-US" sz="2000" dirty="0" err="1"/>
              <a:t>berguna</a:t>
            </a:r>
            <a:r>
              <a:rPr lang="en-US" sz="2000" dirty="0"/>
              <a:t> </a:t>
            </a:r>
            <a:r>
              <a:rPr lang="en-US" sz="2000" dirty="0" err="1"/>
              <a:t>untuk</a:t>
            </a:r>
            <a:r>
              <a:rPr lang="en-US" sz="2000" dirty="0"/>
              <a:t> </a:t>
            </a:r>
            <a:r>
              <a:rPr lang="en-US" sz="2000" dirty="0" err="1"/>
              <a:t>meningkatkan</a:t>
            </a:r>
            <a:r>
              <a:rPr lang="en-US" sz="2000" dirty="0"/>
              <a:t> </a:t>
            </a:r>
            <a:r>
              <a:rPr lang="en-US" sz="2000" dirty="0" err="1"/>
              <a:t>efesiensi</a:t>
            </a:r>
            <a:r>
              <a:rPr lang="en-US" sz="2000" dirty="0"/>
              <a:t> </a:t>
            </a:r>
            <a:r>
              <a:rPr lang="en-US" sz="2000" dirty="0" err="1"/>
              <a:t>proses</a:t>
            </a:r>
            <a:r>
              <a:rPr lang="en-US" sz="2000" dirty="0"/>
              <a:t> </a:t>
            </a:r>
            <a:r>
              <a:rPr lang="en-US" sz="2000" dirty="0" err="1"/>
              <a:t>pencernaan</a:t>
            </a:r>
            <a:r>
              <a:rPr lang="en-US" sz="2000" dirty="0"/>
              <a:t> </a:t>
            </a:r>
            <a:r>
              <a:rPr lang="en-US" sz="2000" dirty="0" err="1"/>
              <a:t>dalam</a:t>
            </a:r>
            <a:r>
              <a:rPr lang="en-US" sz="2000" dirty="0"/>
              <a:t> </a:t>
            </a:r>
            <a:r>
              <a:rPr lang="en-US" sz="2000" dirty="0" err="1"/>
              <a:t>hal</a:t>
            </a:r>
            <a:r>
              <a:rPr lang="en-US" sz="2000" dirty="0"/>
              <a:t> </a:t>
            </a:r>
            <a:r>
              <a:rPr lang="en-US" sz="2000" dirty="0" err="1"/>
              <a:t>mendegradasi</a:t>
            </a:r>
            <a:r>
              <a:rPr lang="en-US" sz="2000" dirty="0"/>
              <a:t> </a:t>
            </a:r>
            <a:r>
              <a:rPr lang="en-US" sz="2000" dirty="0" err="1"/>
              <a:t>polisakarida</a:t>
            </a:r>
            <a:r>
              <a:rPr lang="en-US" sz="2000" dirty="0"/>
              <a:t> </a:t>
            </a:r>
            <a:r>
              <a:rPr lang="en-US" sz="2000" dirty="0" err="1"/>
              <a:t>dari</a:t>
            </a:r>
            <a:r>
              <a:rPr lang="en-US" sz="2000" dirty="0"/>
              <a:t> </a:t>
            </a:r>
            <a:r>
              <a:rPr lang="en-US" sz="2000" dirty="0" err="1"/>
              <a:t>kelompok</a:t>
            </a:r>
            <a:r>
              <a:rPr lang="en-US" sz="2000" dirty="0"/>
              <a:t> </a:t>
            </a:r>
            <a:r>
              <a:rPr lang="en-US" sz="2000" dirty="0" err="1"/>
              <a:t>serat</a:t>
            </a:r>
            <a:r>
              <a:rPr lang="en-US" sz="2000" dirty="0"/>
              <a:t> </a:t>
            </a:r>
            <a:r>
              <a:rPr lang="en-US" sz="2000" dirty="0" err="1"/>
              <a:t>kasar</a:t>
            </a:r>
            <a:r>
              <a:rPr lang="en-US" sz="2000" dirty="0"/>
              <a:t> </a:t>
            </a:r>
            <a:r>
              <a:rPr lang="en-US" sz="2000" dirty="0" err="1"/>
              <a:t>menjadi</a:t>
            </a:r>
            <a:r>
              <a:rPr lang="en-US" sz="2000" dirty="0"/>
              <a:t> </a:t>
            </a:r>
            <a:r>
              <a:rPr lang="en-US" sz="2000" dirty="0" err="1"/>
              <a:t>gula</a:t>
            </a:r>
            <a:r>
              <a:rPr lang="en-US" sz="2000" dirty="0"/>
              <a:t> </a:t>
            </a:r>
            <a:r>
              <a:rPr lang="en-US" sz="2000" dirty="0" err="1"/>
              <a:t>sederhana</a:t>
            </a:r>
            <a:r>
              <a:rPr lang="en-US" sz="2000" dirty="0"/>
              <a:t> yang </a:t>
            </a:r>
            <a:r>
              <a:rPr lang="en-US" sz="2000" dirty="0" err="1"/>
              <a:t>berguna</a:t>
            </a:r>
            <a:r>
              <a:rPr lang="en-US" sz="2000" dirty="0"/>
              <a:t> </a:t>
            </a:r>
            <a:r>
              <a:rPr lang="en-US" sz="2000" dirty="0" err="1"/>
              <a:t>sebagai</a:t>
            </a:r>
            <a:r>
              <a:rPr lang="en-US" sz="2000" dirty="0"/>
              <a:t> </a:t>
            </a:r>
            <a:r>
              <a:rPr lang="en-US" sz="2000" dirty="0" err="1"/>
              <a:t>sumber</a:t>
            </a:r>
            <a:r>
              <a:rPr lang="en-US" sz="2000" dirty="0"/>
              <a:t> </a:t>
            </a:r>
            <a:r>
              <a:rPr lang="en-US" sz="2000" dirty="0" err="1"/>
              <a:t>energi</a:t>
            </a:r>
            <a:r>
              <a:rPr lang="en-US" sz="2000" dirty="0"/>
              <a:t> </a:t>
            </a:r>
            <a:r>
              <a:rPr lang="en-US" sz="2000" dirty="0" err="1"/>
              <a:t>mikroba</a:t>
            </a:r>
            <a:r>
              <a:rPr lang="en-US" sz="2000" dirty="0"/>
              <a:t> </a:t>
            </a:r>
            <a:r>
              <a:rPr lang="id-ID" sz="2000" dirty="0" smtClean="0"/>
              <a:t>a</a:t>
            </a:r>
            <a:r>
              <a:rPr lang="en-US" sz="2000" dirty="0" err="1" smtClean="0"/>
              <a:t>naerob</a:t>
            </a:r>
            <a:r>
              <a:rPr lang="en-US" sz="2000" dirty="0" smtClean="0"/>
              <a:t> </a:t>
            </a:r>
            <a:r>
              <a:rPr lang="en-US" sz="2000" dirty="0" err="1"/>
              <a:t>didalam</a:t>
            </a:r>
            <a:r>
              <a:rPr lang="en-US" sz="2000" dirty="0"/>
              <a:t> </a:t>
            </a:r>
            <a:r>
              <a:rPr lang="id-ID" sz="2000" i="1" dirty="0" smtClean="0"/>
              <a:t>perut lele.</a:t>
            </a:r>
            <a:endParaRPr lang="en-US" sz="2000" dirty="0"/>
          </a:p>
          <a:p>
            <a:pPr marL="457200" indent="-457200">
              <a:buFontTx/>
              <a:buAutoNum type="arabicPeriod" startAt="2"/>
            </a:pPr>
            <a:endParaRPr lang="en-US" sz="20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id-ID" sz="3600" b="1" dirty="0" smtClean="0">
                <a:latin typeface="Arial" pitchFamily="34" charset="0"/>
                <a:cs typeface="Arial" pitchFamily="34" charset="0"/>
              </a:rPr>
              <a:t>PEMBERIAN PAKAN UTAMA (PELET)</a:t>
            </a:r>
            <a:endParaRPr lang="id-ID" sz="3600" b="1" dirty="0">
              <a:latin typeface="Arial" pitchFamily="34" charset="0"/>
              <a:cs typeface="Arial" pitchFamily="34" charset="0"/>
            </a:endParaRPr>
          </a:p>
        </p:txBody>
      </p:sp>
      <p:sp>
        <p:nvSpPr>
          <p:cNvPr id="3" name="Content Placeholder 2"/>
          <p:cNvSpPr>
            <a:spLocks noGrp="1"/>
          </p:cNvSpPr>
          <p:nvPr>
            <p:ph idx="1"/>
          </p:nvPr>
        </p:nvSpPr>
        <p:spPr>
          <a:xfrm>
            <a:off x="428596" y="1214422"/>
            <a:ext cx="8229600" cy="5357850"/>
          </a:xfrm>
        </p:spPr>
        <p:txBody>
          <a:bodyPr>
            <a:normAutofit fontScale="85000" lnSpcReduction="10000"/>
          </a:bodyPr>
          <a:lstStyle/>
          <a:p>
            <a:r>
              <a:rPr lang="id-ID" dirty="0" smtClean="0"/>
              <a:t>Dalam sehari frekuensi pemberian pakan antara 5 – 6 kali, dengan jarak antara 2 – 3 jam</a:t>
            </a:r>
          </a:p>
          <a:p>
            <a:r>
              <a:rPr lang="id-ID" dirty="0" smtClean="0"/>
              <a:t>Paling pagi diberikan jam 09.00, kalau terlalu pagi bisa mencemari kolam karena perlu sinar matahari terlebih dulu</a:t>
            </a:r>
          </a:p>
          <a:p>
            <a:r>
              <a:rPr lang="id-ID" dirty="0" smtClean="0"/>
              <a:t>Jika hanya memberikan pakan berupa pelet murni (tanpa pakan tambahan), komposisinya diatur yakni 30% pelet apung dan 70% pelet tenggelam. Namun jika ingin memberikan pakan tambahan selain pelet, bisa dengan mengurangi jatah pemberian pelet tenggelam</a:t>
            </a:r>
          </a:p>
          <a:p>
            <a:r>
              <a:rPr lang="id-ID" dirty="0" smtClean="0"/>
              <a:t> Kalau pelet tenggelam diberikan hanya 20%, maka yang 50% bisa diganti dengan sisa-sisa organik (bangkai ayam, limbah ikan, dll)</a:t>
            </a: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pPr lvl="0"/>
            <a:r>
              <a:rPr lang="id-ID" sz="3600" dirty="0" smtClean="0">
                <a:solidFill>
                  <a:srgbClr val="000000"/>
                </a:solidFill>
                <a:latin typeface="Arial" pitchFamily="34" charset="0"/>
                <a:ea typeface="Times New Roman" pitchFamily="18" charset="0"/>
                <a:cs typeface="Arial" pitchFamily="34" charset="0"/>
              </a:rPr>
              <a:t>Spesies Ikan Lele</a:t>
            </a:r>
            <a:endParaRPr lang="id-ID" sz="3600" dirty="0">
              <a:latin typeface="Arial" pitchFamily="34" charset="0"/>
              <a:cs typeface="Arial" pitchFamily="34" charset="0"/>
            </a:endParaRPr>
          </a:p>
        </p:txBody>
      </p:sp>
      <p:sp>
        <p:nvSpPr>
          <p:cNvPr id="32769" name="Rectangle 1"/>
          <p:cNvSpPr>
            <a:spLocks noChangeArrowheads="1"/>
          </p:cNvSpPr>
          <p:nvPr/>
        </p:nvSpPr>
        <p:spPr bwMode="auto">
          <a:xfrm>
            <a:off x="357158" y="1071546"/>
            <a:ext cx="835824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id-ID"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Sedikitnya terdapat 55–60 spesies anggota marga Clarias diseluruh dunia. Dari jumlah itu, di Indonesia kini diketahui belasan spesies lele, beberapa di antaranya baru dikenali dan dideskripsi dalam 10 tahun terakhir. Berikut ini adalah daftar jenis (spesies) Ikan Lele menurut Ferraris (2007), yang terdapat di Indonesia.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d-ID" sz="2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batrachus</a:t>
            </a:r>
            <a:r>
              <a:rPr kumimoji="0" lang="id-ID"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(Linnaeus, 1758). Disebut juga Lele kampung, Kalang, Ikan Maut, Ikan Pintet. Menyebar di Asia Selatan dan Asia Tenggara termasuk di Sumatera, Jawa dan Kalimantan.</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d-ID" sz="2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gariepinus</a:t>
            </a:r>
            <a:r>
              <a:rPr kumimoji="0" lang="id-ID"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(Burchell, 1822). Disebut sebagai Lele Dumbo (King Catfish). Menyebar luas di Afrika dan Asia Kecil, kini diternakkan di Asia Tenggara, termasuk di Indonesia.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d-ID" sz="2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insolitus</a:t>
            </a:r>
            <a:r>
              <a:rPr kumimoji="0" lang="id-ID"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(Ng, 2003). Endemik di aliran Sungai Barito, Kalimantan.</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d-ID" sz="2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intermedius</a:t>
            </a:r>
            <a:r>
              <a:rPr kumimoji="0" lang="id-ID"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(Teugels, Sudarto &amp; Pouyaud, 2001). Endemik di Kalimantan Tengah, di antara Sampit dengan Sungai Barito.</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id-ID" sz="2800" b="1" dirty="0" smtClean="0">
                <a:latin typeface="Arial" pitchFamily="34" charset="0"/>
                <a:cs typeface="Arial" pitchFamily="34" charset="0"/>
              </a:rPr>
              <a:t>STANDAR PELET UNTUK 1.000 EKOR BENIH</a:t>
            </a:r>
            <a:endParaRPr lang="id-ID" sz="2800" b="1" dirty="0">
              <a:latin typeface="Arial" pitchFamily="34" charset="0"/>
              <a:cs typeface="Arial" pitchFamily="34" charset="0"/>
            </a:endParaRPr>
          </a:p>
        </p:txBody>
      </p:sp>
      <p:graphicFrame>
        <p:nvGraphicFramePr>
          <p:cNvPr id="4" name="Table 3"/>
          <p:cNvGraphicFramePr>
            <a:graphicFrameLocks noGrp="1"/>
          </p:cNvGraphicFramePr>
          <p:nvPr/>
        </p:nvGraphicFramePr>
        <p:xfrm>
          <a:off x="500032" y="1142984"/>
          <a:ext cx="8286812" cy="4675206"/>
        </p:xfrm>
        <a:graphic>
          <a:graphicData uri="http://schemas.openxmlformats.org/drawingml/2006/table">
            <a:tbl>
              <a:tblPr firstRow="1" bandRow="1">
                <a:tableStyleId>{5C22544A-7EE6-4342-B048-85BDC9FD1C3A}</a:tableStyleId>
              </a:tblPr>
              <a:tblGrid>
                <a:gridCol w="2071703"/>
                <a:gridCol w="2071703"/>
                <a:gridCol w="2071703"/>
                <a:gridCol w="2071703"/>
              </a:tblGrid>
              <a:tr h="779201">
                <a:tc>
                  <a:txBody>
                    <a:bodyPr/>
                    <a:lstStyle/>
                    <a:p>
                      <a:pPr algn="ctr"/>
                      <a:r>
                        <a:rPr lang="id-ID" b="1" dirty="0" smtClean="0">
                          <a:latin typeface="Arial" pitchFamily="34" charset="0"/>
                          <a:cs typeface="Arial" pitchFamily="34" charset="0"/>
                        </a:rPr>
                        <a:t>KODE PELET</a:t>
                      </a:r>
                      <a:endParaRPr lang="id-ID" b="1"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b="1" dirty="0" smtClean="0">
                          <a:latin typeface="Arial" pitchFamily="34" charset="0"/>
                          <a:cs typeface="Arial" pitchFamily="34" charset="0"/>
                        </a:rPr>
                        <a:t>JUMLAH PAKAN</a:t>
                      </a:r>
                      <a:endParaRPr lang="id-ID"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id-ID" b="1" dirty="0" smtClean="0">
                          <a:latin typeface="Arial" pitchFamily="34" charset="0"/>
                          <a:cs typeface="Arial" pitchFamily="34" charset="0"/>
                        </a:rPr>
                        <a:t>JENIS PELET DAN PERSENTASE</a:t>
                      </a:r>
                      <a:endParaRPr lang="id-ID"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d-ID" dirty="0"/>
                    </a:p>
                  </a:txBody>
                  <a:tcPr/>
                </a:tc>
              </a:tr>
              <a:tr h="779201">
                <a:tc>
                  <a:txBody>
                    <a:bodyPr/>
                    <a:lstStyle/>
                    <a:p>
                      <a:pPr algn="ctr"/>
                      <a:r>
                        <a:rPr lang="id-ID" b="1" dirty="0" smtClean="0">
                          <a:latin typeface="Arial" pitchFamily="34" charset="0"/>
                          <a:cs typeface="Arial" pitchFamily="34" charset="0"/>
                        </a:rPr>
                        <a:t>L1</a:t>
                      </a:r>
                      <a:endParaRPr lang="id-ID" b="1"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b="1" dirty="0" smtClean="0">
                          <a:latin typeface="Arial" pitchFamily="34" charset="0"/>
                          <a:cs typeface="Arial" pitchFamily="34" charset="0"/>
                        </a:rPr>
                        <a:t>3 kg</a:t>
                      </a:r>
                      <a:endParaRPr lang="id-ID"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id-ID" b="1" dirty="0" smtClean="0">
                          <a:latin typeface="Arial" pitchFamily="34" charset="0"/>
                          <a:cs typeface="Arial" pitchFamily="34" charset="0"/>
                        </a:rPr>
                        <a:t>APUNG</a:t>
                      </a:r>
                      <a:endParaRPr lang="id-ID"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r>
                        <a:rPr lang="id-ID" b="1" dirty="0" smtClean="0">
                          <a:latin typeface="Arial" pitchFamily="34" charset="0"/>
                          <a:cs typeface="Arial" pitchFamily="34" charset="0"/>
                        </a:rPr>
                        <a:t>30%</a:t>
                      </a:r>
                      <a:endParaRPr lang="id-ID"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9201">
                <a:tc>
                  <a:txBody>
                    <a:bodyPr/>
                    <a:lstStyle/>
                    <a:p>
                      <a:pPr algn="ctr"/>
                      <a:r>
                        <a:rPr lang="id-ID" b="1" dirty="0" smtClean="0">
                          <a:latin typeface="Arial" pitchFamily="34" charset="0"/>
                          <a:cs typeface="Arial" pitchFamily="34" charset="0"/>
                        </a:rPr>
                        <a:t>PL2</a:t>
                      </a:r>
                      <a:endParaRPr lang="id-ID" b="1"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b="1" dirty="0" smtClean="0">
                          <a:latin typeface="Arial" pitchFamily="34" charset="0"/>
                          <a:cs typeface="Arial" pitchFamily="34" charset="0"/>
                        </a:rPr>
                        <a:t>5 kg</a:t>
                      </a:r>
                      <a:endParaRPr lang="id-ID"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d-ID" dirty="0"/>
                    </a:p>
                  </a:txBody>
                  <a:tcPr/>
                </a:tc>
                <a:tc vMerge="1">
                  <a:txBody>
                    <a:bodyPr/>
                    <a:lstStyle/>
                    <a:p>
                      <a:endParaRPr lang="id-ID" dirty="0"/>
                    </a:p>
                  </a:txBody>
                  <a:tcPr/>
                </a:tc>
              </a:tr>
              <a:tr h="779201">
                <a:tc>
                  <a:txBody>
                    <a:bodyPr/>
                    <a:lstStyle/>
                    <a:p>
                      <a:pPr algn="ctr"/>
                      <a:r>
                        <a:rPr lang="id-ID" b="1" dirty="0" smtClean="0">
                          <a:latin typeface="Arial" pitchFamily="34" charset="0"/>
                          <a:cs typeface="Arial" pitchFamily="34" charset="0"/>
                        </a:rPr>
                        <a:t>PL3</a:t>
                      </a:r>
                      <a:endParaRPr lang="id-ID" b="1"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b="1" dirty="0" smtClean="0">
                          <a:latin typeface="Arial" pitchFamily="34" charset="0"/>
                          <a:cs typeface="Arial" pitchFamily="34" charset="0"/>
                        </a:rPr>
                        <a:t>22 kg</a:t>
                      </a:r>
                      <a:endParaRPr lang="id-ID"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d-ID" dirty="0"/>
                    </a:p>
                  </a:txBody>
                  <a:tcPr/>
                </a:tc>
                <a:tc vMerge="1">
                  <a:txBody>
                    <a:bodyPr/>
                    <a:lstStyle/>
                    <a:p>
                      <a:endParaRPr lang="id-ID" dirty="0"/>
                    </a:p>
                  </a:txBody>
                  <a:tcPr/>
                </a:tc>
              </a:tr>
              <a:tr h="779201">
                <a:tc>
                  <a:txBody>
                    <a:bodyPr/>
                    <a:lstStyle/>
                    <a:p>
                      <a:pPr algn="ctr"/>
                      <a:r>
                        <a:rPr lang="id-ID" b="1" dirty="0" smtClean="0">
                          <a:latin typeface="Arial" pitchFamily="34" charset="0"/>
                          <a:cs typeface="Arial" pitchFamily="34" charset="0"/>
                        </a:rPr>
                        <a:t>SNL</a:t>
                      </a:r>
                      <a:endParaRPr lang="id-ID" b="1"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b="1" dirty="0" smtClean="0">
                          <a:latin typeface="Arial" pitchFamily="34" charset="0"/>
                          <a:cs typeface="Arial" pitchFamily="34" charset="0"/>
                        </a:rPr>
                        <a:t>70 kg</a:t>
                      </a:r>
                      <a:endParaRPr lang="id-ID"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b="1" dirty="0" smtClean="0">
                          <a:latin typeface="Arial" pitchFamily="34" charset="0"/>
                          <a:cs typeface="Arial" pitchFamily="34" charset="0"/>
                        </a:rPr>
                        <a:t>TENGGELAM</a:t>
                      </a:r>
                      <a:endParaRPr lang="id-ID"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id-ID" b="1" dirty="0" smtClean="0">
                          <a:latin typeface="Arial" pitchFamily="34" charset="0"/>
                          <a:cs typeface="Arial" pitchFamily="34" charset="0"/>
                        </a:rPr>
                        <a:t>70%</a:t>
                      </a:r>
                      <a:endParaRPr lang="id-ID"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9201">
                <a:tc>
                  <a:txBody>
                    <a:bodyPr/>
                    <a:lstStyle/>
                    <a:p>
                      <a:pPr algn="ctr"/>
                      <a:r>
                        <a:rPr lang="id-ID" b="1" dirty="0" smtClean="0">
                          <a:latin typeface="Arial" pitchFamily="34" charset="0"/>
                          <a:cs typeface="Arial" pitchFamily="34" charset="0"/>
                        </a:rPr>
                        <a:t>TOTAL</a:t>
                      </a:r>
                      <a:endParaRPr lang="id-ID" b="1" dirty="0">
                        <a:latin typeface="Arial" pitchFamily="34" charset="0"/>
                        <a:cs typeface="Arial"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d-ID" b="1" dirty="0" smtClean="0">
                          <a:latin typeface="Arial" pitchFamily="34" charset="0"/>
                          <a:cs typeface="Arial" pitchFamily="34" charset="0"/>
                        </a:rPr>
                        <a:t>100 kg</a:t>
                      </a:r>
                      <a:endParaRPr lang="id-ID"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id-ID" b="1"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id-ID" b="1" dirty="0" smtClean="0">
                          <a:latin typeface="Arial" pitchFamily="34" charset="0"/>
                          <a:cs typeface="Arial" pitchFamily="34" charset="0"/>
                        </a:rPr>
                        <a:t>100%</a:t>
                      </a:r>
                      <a:endParaRPr lang="id-ID"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428596" y="6215082"/>
            <a:ext cx="8588761" cy="369332"/>
          </a:xfrm>
          <a:prstGeom prst="rect">
            <a:avLst/>
          </a:prstGeom>
          <a:noFill/>
        </p:spPr>
        <p:txBody>
          <a:bodyPr wrap="none" rtlCol="0">
            <a:spAutoFit/>
          </a:bodyPr>
          <a:lstStyle/>
          <a:p>
            <a:r>
              <a:rPr lang="id-ID" b="1" dirty="0" smtClean="0"/>
              <a:t>CATATAN : Dengan ditambah kultur NASKURU IKAN, maka pelet bisa dikurangi 30 – 40 %</a:t>
            </a:r>
            <a:endParaRPr lang="id-ID"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a:bodyPr>
          <a:lstStyle/>
          <a:p>
            <a:r>
              <a:rPr lang="id-ID" sz="3600" b="1" dirty="0" smtClean="0">
                <a:latin typeface="Arial" pitchFamily="34" charset="0"/>
                <a:cs typeface="Arial" pitchFamily="34" charset="0"/>
              </a:rPr>
              <a:t>HAMA DAN PENYAKIT LELE</a:t>
            </a:r>
            <a:endParaRPr lang="id-ID" sz="3600" b="1" dirty="0">
              <a:latin typeface="Arial" pitchFamily="34" charset="0"/>
              <a:cs typeface="Arial" pitchFamily="34" charset="0"/>
            </a:endParaRPr>
          </a:p>
        </p:txBody>
      </p:sp>
      <p:sp>
        <p:nvSpPr>
          <p:cNvPr id="3" name="Content Placeholder 2"/>
          <p:cNvSpPr>
            <a:spLocks noGrp="1"/>
          </p:cNvSpPr>
          <p:nvPr>
            <p:ph idx="1"/>
          </p:nvPr>
        </p:nvSpPr>
        <p:spPr>
          <a:xfrm>
            <a:off x="457200" y="1071546"/>
            <a:ext cx="8229600" cy="5429288"/>
          </a:xfrm>
        </p:spPr>
        <p:txBody>
          <a:bodyPr>
            <a:normAutofit fontScale="92500" lnSpcReduction="20000"/>
          </a:bodyPr>
          <a:lstStyle/>
          <a:p>
            <a:pPr marL="514350" indent="-514350">
              <a:buFont typeface="+mj-lt"/>
              <a:buAutoNum type="arabicPeriod"/>
            </a:pPr>
            <a:r>
              <a:rPr lang="id-ID" dirty="0" smtClean="0"/>
              <a:t>HAMA</a:t>
            </a:r>
          </a:p>
          <a:p>
            <a:pPr marL="914400" lvl="1" indent="-514350"/>
            <a:r>
              <a:rPr lang="id-ID" dirty="0" smtClean="0"/>
              <a:t>Kelelawar, menyerang benih lele (lele masih bayi)</a:t>
            </a:r>
          </a:p>
          <a:p>
            <a:pPr marL="914400" lvl="1" indent="-514350"/>
            <a:r>
              <a:rPr lang="id-ID" dirty="0" smtClean="0"/>
              <a:t>Ucrit, adalah anakan kumbang air, warnanya hijau dan bentuknya memanjang (menyerang lele stadium benih)</a:t>
            </a:r>
          </a:p>
          <a:p>
            <a:pPr marL="914400" lvl="1" indent="-514350"/>
            <a:r>
              <a:rPr lang="id-ID" dirty="0" smtClean="0"/>
              <a:t>Kodok</a:t>
            </a:r>
          </a:p>
          <a:p>
            <a:pPr marL="914400" lvl="1" indent="-514350"/>
            <a:r>
              <a:rPr lang="id-ID" dirty="0" smtClean="0"/>
              <a:t>Ular</a:t>
            </a:r>
          </a:p>
          <a:p>
            <a:pPr marL="914400" lvl="1" indent="-514350"/>
            <a:r>
              <a:rPr lang="id-ID" dirty="0" smtClean="0"/>
              <a:t>Belut, Kepiting, dan Tikus</a:t>
            </a:r>
          </a:p>
          <a:p>
            <a:pPr marL="514350" indent="-514350">
              <a:buFont typeface="+mj-lt"/>
              <a:buAutoNum type="arabicPeriod"/>
            </a:pPr>
            <a:r>
              <a:rPr lang="id-ID" dirty="0" smtClean="0"/>
              <a:t>PENYAKIT</a:t>
            </a:r>
          </a:p>
          <a:p>
            <a:pPr marL="914400" lvl="1" indent="-514350"/>
            <a:r>
              <a:rPr lang="id-ID" dirty="0" smtClean="0"/>
              <a:t>Radang Kulit</a:t>
            </a:r>
          </a:p>
          <a:p>
            <a:pPr marL="914400" lvl="1" indent="-514350"/>
            <a:r>
              <a:rPr lang="id-ID" dirty="0" smtClean="0"/>
              <a:t>Radang Insang</a:t>
            </a:r>
          </a:p>
          <a:p>
            <a:pPr marL="914400" lvl="1" indent="-514350"/>
            <a:r>
              <a:rPr lang="id-ID" dirty="0" smtClean="0"/>
              <a:t>Radang Usus</a:t>
            </a:r>
          </a:p>
          <a:p>
            <a:pPr marL="914400" lvl="1" indent="-514350"/>
            <a:r>
              <a:rPr lang="id-ID" dirty="0" smtClean="0"/>
              <a:t>Asam Lambung (Perut Kembung)</a:t>
            </a:r>
            <a:endParaRPr lang="id-ID"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1600208" y="488952"/>
            <a:ext cx="5757874" cy="796908"/>
          </a:xfrm>
          <a:prstGeom prst="rect">
            <a:avLst/>
          </a:prstGeom>
        </p:spPr>
        <p:txBody>
          <a:bodyPr vert="horz" lIns="91440" tIns="45720" rIns="91440" bIns="45720" rtlCol="0" anchor="ctr">
            <a:normAutofit fontScale="62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w="11430"/>
                <a:solidFill>
                  <a:schemeClr val="tx2">
                    <a:lumMod val="75000"/>
                  </a:schemeClr>
                </a:solidFill>
                <a:effectLst>
                  <a:outerShdw blurRad="50800" dist="39000" dir="5460000" algn="tl">
                    <a:srgbClr val="000000">
                      <a:alpha val="38000"/>
                    </a:srgbClr>
                  </a:outerShdw>
                </a:effectLst>
                <a:uLnTx/>
                <a:uFillTx/>
                <a:latin typeface="+mj-lt"/>
                <a:ea typeface="+mj-ea"/>
                <a:cs typeface="+mj-cs"/>
              </a:rPr>
              <a:t>GAMBARAN UMUM TEKNIK BUDIDAYA LELE CEPAT PANEN</a:t>
            </a:r>
            <a:endParaRPr kumimoji="0" lang="id-ID" sz="4400" b="1" i="0" u="none" strike="noStrike" kern="1200" cap="none" spc="0" normalizeH="0" baseline="0" noProof="0" dirty="0">
              <a:ln w="11430"/>
              <a:solidFill>
                <a:schemeClr val="tx2">
                  <a:lumMod val="75000"/>
                </a:schemeClr>
              </a:solidFill>
              <a:effectLst>
                <a:outerShdw blurRad="50800" dist="39000" dir="5460000" algn="tl">
                  <a:srgbClr val="000000">
                    <a:alpha val="38000"/>
                  </a:srgbClr>
                </a:outerShdw>
              </a:effectLst>
              <a:uLnTx/>
              <a:uFillTx/>
              <a:latin typeface="+mj-lt"/>
              <a:ea typeface="+mj-ea"/>
              <a:cs typeface="+mj-cs"/>
            </a:endParaRPr>
          </a:p>
        </p:txBody>
      </p:sp>
      <p:grpSp>
        <p:nvGrpSpPr>
          <p:cNvPr id="25" name="Group 24"/>
          <p:cNvGrpSpPr/>
          <p:nvPr/>
        </p:nvGrpSpPr>
        <p:grpSpPr>
          <a:xfrm>
            <a:off x="571472" y="2249501"/>
            <a:ext cx="8202611" cy="3108325"/>
            <a:chOff x="571472" y="1643050"/>
            <a:chExt cx="8202611" cy="3108325"/>
          </a:xfrm>
        </p:grpSpPr>
        <p:grpSp>
          <p:nvGrpSpPr>
            <p:cNvPr id="23" name="Group 22"/>
            <p:cNvGrpSpPr/>
            <p:nvPr/>
          </p:nvGrpSpPr>
          <p:grpSpPr>
            <a:xfrm>
              <a:off x="571472" y="1643050"/>
              <a:ext cx="8202611" cy="3108325"/>
              <a:chOff x="571472" y="1428736"/>
              <a:chExt cx="8202611" cy="3108325"/>
            </a:xfrm>
          </p:grpSpPr>
          <p:pic>
            <p:nvPicPr>
              <p:cNvPr id="1026" name="Picture 2" descr="D:\ABY FILE\NASKURU\Order\drum banyak.tif"/>
              <p:cNvPicPr>
                <a:picLocks noChangeAspect="1" noChangeArrowheads="1"/>
              </p:cNvPicPr>
              <p:nvPr/>
            </p:nvPicPr>
            <p:blipFill>
              <a:blip r:embed="rId2"/>
              <a:srcRect/>
              <a:stretch>
                <a:fillRect/>
              </a:stretch>
            </p:blipFill>
            <p:spPr bwMode="auto">
              <a:xfrm>
                <a:off x="571472" y="1428736"/>
                <a:ext cx="8202611" cy="3108325"/>
              </a:xfrm>
              <a:prstGeom prst="rect">
                <a:avLst/>
              </a:prstGeom>
              <a:noFill/>
            </p:spPr>
          </p:pic>
          <p:sp>
            <p:nvSpPr>
              <p:cNvPr id="20" name="Rectangle 19"/>
              <p:cNvSpPr/>
              <p:nvPr/>
            </p:nvSpPr>
            <p:spPr>
              <a:xfrm>
                <a:off x="571472" y="3143248"/>
                <a:ext cx="1800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4" name="Group 23"/>
            <p:cNvGrpSpPr/>
            <p:nvPr/>
          </p:nvGrpSpPr>
          <p:grpSpPr>
            <a:xfrm>
              <a:off x="749789" y="2228202"/>
              <a:ext cx="6863746" cy="2026054"/>
              <a:chOff x="749789" y="2228202"/>
              <a:chExt cx="6863746" cy="2026054"/>
            </a:xfrm>
          </p:grpSpPr>
          <p:sp>
            <p:nvSpPr>
              <p:cNvPr id="10" name="TextBox 9"/>
              <p:cNvSpPr txBox="1"/>
              <p:nvPr/>
            </p:nvSpPr>
            <p:spPr>
              <a:xfrm>
                <a:off x="749789" y="2228202"/>
                <a:ext cx="345166" cy="369332"/>
              </a:xfrm>
              <a:prstGeom prst="rect">
                <a:avLst/>
              </a:prstGeom>
              <a:noFill/>
            </p:spPr>
            <p:txBody>
              <a:bodyPr wrap="square" rtlCol="0">
                <a:spAutoFit/>
              </a:bodyPr>
              <a:lstStyle/>
              <a:p>
                <a:r>
                  <a:rPr lang="id-ID" dirty="0" smtClean="0">
                    <a:effectLst>
                      <a:outerShdw blurRad="38100" dist="38100" dir="2700000" algn="tl">
                        <a:srgbClr val="000000">
                          <a:alpha val="43137"/>
                        </a:srgbClr>
                      </a:outerShdw>
                    </a:effectLst>
                    <a:latin typeface="Cambria" pitchFamily="18" charset="0"/>
                  </a:rPr>
                  <a:t>1</a:t>
                </a:r>
                <a:endParaRPr lang="id-ID" dirty="0">
                  <a:effectLst>
                    <a:outerShdw blurRad="38100" dist="38100" dir="2700000" algn="tl">
                      <a:srgbClr val="000000">
                        <a:alpha val="43137"/>
                      </a:srgbClr>
                    </a:outerShdw>
                  </a:effectLst>
                  <a:latin typeface="Cambria" pitchFamily="18" charset="0"/>
                </a:endParaRPr>
              </a:p>
            </p:txBody>
          </p:sp>
          <p:sp>
            <p:nvSpPr>
              <p:cNvPr id="11" name="TextBox 10"/>
              <p:cNvSpPr txBox="1"/>
              <p:nvPr/>
            </p:nvSpPr>
            <p:spPr>
              <a:xfrm>
                <a:off x="1397464" y="2357430"/>
                <a:ext cx="345166" cy="369332"/>
              </a:xfrm>
              <a:prstGeom prst="rect">
                <a:avLst/>
              </a:prstGeom>
              <a:noFill/>
            </p:spPr>
            <p:txBody>
              <a:bodyPr wrap="square" rtlCol="0">
                <a:spAutoFit/>
              </a:bodyPr>
              <a:lstStyle/>
              <a:p>
                <a:r>
                  <a:rPr lang="id-ID" dirty="0" smtClean="0">
                    <a:effectLst>
                      <a:outerShdw blurRad="38100" dist="38100" dir="2700000" algn="tl">
                        <a:srgbClr val="000000">
                          <a:alpha val="43137"/>
                        </a:srgbClr>
                      </a:outerShdw>
                    </a:effectLst>
                    <a:latin typeface="Cambria" pitchFamily="18" charset="0"/>
                  </a:rPr>
                  <a:t>2</a:t>
                </a:r>
                <a:endParaRPr lang="id-ID" dirty="0">
                  <a:effectLst>
                    <a:outerShdw blurRad="38100" dist="38100" dir="2700000" algn="tl">
                      <a:srgbClr val="000000">
                        <a:alpha val="43137"/>
                      </a:srgbClr>
                    </a:outerShdw>
                  </a:effectLst>
                  <a:latin typeface="Cambria" pitchFamily="18" charset="0"/>
                </a:endParaRPr>
              </a:p>
            </p:txBody>
          </p:sp>
          <p:sp>
            <p:nvSpPr>
              <p:cNvPr id="12" name="TextBox 11"/>
              <p:cNvSpPr txBox="1"/>
              <p:nvPr/>
            </p:nvSpPr>
            <p:spPr>
              <a:xfrm>
                <a:off x="2170017" y="2573250"/>
                <a:ext cx="345166" cy="369332"/>
              </a:xfrm>
              <a:prstGeom prst="rect">
                <a:avLst/>
              </a:prstGeom>
              <a:noFill/>
            </p:spPr>
            <p:txBody>
              <a:bodyPr wrap="square" rtlCol="0">
                <a:spAutoFit/>
              </a:bodyPr>
              <a:lstStyle/>
              <a:p>
                <a:r>
                  <a:rPr lang="id-ID" dirty="0" smtClean="0">
                    <a:effectLst>
                      <a:outerShdw blurRad="38100" dist="38100" dir="2700000" algn="tl">
                        <a:srgbClr val="000000">
                          <a:alpha val="43137"/>
                        </a:srgbClr>
                      </a:outerShdw>
                    </a:effectLst>
                    <a:latin typeface="Cambria" pitchFamily="18" charset="0"/>
                  </a:rPr>
                  <a:t>3</a:t>
                </a:r>
                <a:endParaRPr lang="id-ID" dirty="0">
                  <a:effectLst>
                    <a:outerShdw blurRad="38100" dist="38100" dir="2700000" algn="tl">
                      <a:srgbClr val="000000">
                        <a:alpha val="43137"/>
                      </a:srgbClr>
                    </a:outerShdw>
                  </a:effectLst>
                  <a:latin typeface="Cambria" pitchFamily="18" charset="0"/>
                </a:endParaRPr>
              </a:p>
            </p:txBody>
          </p:sp>
          <p:sp>
            <p:nvSpPr>
              <p:cNvPr id="13" name="TextBox 12"/>
              <p:cNvSpPr txBox="1"/>
              <p:nvPr/>
            </p:nvSpPr>
            <p:spPr>
              <a:xfrm>
                <a:off x="2916193" y="2786058"/>
                <a:ext cx="345166" cy="369332"/>
              </a:xfrm>
              <a:prstGeom prst="rect">
                <a:avLst/>
              </a:prstGeom>
              <a:noFill/>
            </p:spPr>
            <p:txBody>
              <a:bodyPr wrap="square" rtlCol="0">
                <a:spAutoFit/>
              </a:bodyPr>
              <a:lstStyle/>
              <a:p>
                <a:r>
                  <a:rPr lang="id-ID" dirty="0" smtClean="0">
                    <a:effectLst>
                      <a:outerShdw blurRad="38100" dist="38100" dir="2700000" algn="tl">
                        <a:srgbClr val="000000">
                          <a:alpha val="43137"/>
                        </a:srgbClr>
                      </a:outerShdw>
                    </a:effectLst>
                    <a:latin typeface="Cambria" pitchFamily="18" charset="0"/>
                  </a:rPr>
                  <a:t>4</a:t>
                </a:r>
                <a:endParaRPr lang="id-ID" dirty="0">
                  <a:effectLst>
                    <a:outerShdw blurRad="38100" dist="38100" dir="2700000" algn="tl">
                      <a:srgbClr val="000000">
                        <a:alpha val="43137"/>
                      </a:srgbClr>
                    </a:outerShdw>
                  </a:effectLst>
                  <a:latin typeface="Cambria" pitchFamily="18" charset="0"/>
                </a:endParaRPr>
              </a:p>
            </p:txBody>
          </p:sp>
          <p:sp>
            <p:nvSpPr>
              <p:cNvPr id="14" name="TextBox 13"/>
              <p:cNvSpPr txBox="1"/>
              <p:nvPr/>
            </p:nvSpPr>
            <p:spPr>
              <a:xfrm>
                <a:off x="3675557" y="2928934"/>
                <a:ext cx="345166" cy="369332"/>
              </a:xfrm>
              <a:prstGeom prst="rect">
                <a:avLst/>
              </a:prstGeom>
              <a:noFill/>
            </p:spPr>
            <p:txBody>
              <a:bodyPr wrap="square" rtlCol="0">
                <a:spAutoFit/>
              </a:bodyPr>
              <a:lstStyle/>
              <a:p>
                <a:r>
                  <a:rPr lang="id-ID" dirty="0" smtClean="0">
                    <a:effectLst>
                      <a:outerShdw blurRad="38100" dist="38100" dir="2700000" algn="tl">
                        <a:srgbClr val="000000">
                          <a:alpha val="43137"/>
                        </a:srgbClr>
                      </a:outerShdw>
                    </a:effectLst>
                    <a:latin typeface="Cambria" pitchFamily="18" charset="0"/>
                  </a:rPr>
                  <a:t>5</a:t>
                </a:r>
                <a:endParaRPr lang="id-ID" dirty="0">
                  <a:effectLst>
                    <a:outerShdw blurRad="38100" dist="38100" dir="2700000" algn="tl">
                      <a:srgbClr val="000000">
                        <a:alpha val="43137"/>
                      </a:srgbClr>
                    </a:outerShdw>
                  </a:effectLst>
                  <a:latin typeface="Cambria" pitchFamily="18" charset="0"/>
                </a:endParaRPr>
              </a:p>
            </p:txBody>
          </p:sp>
          <p:sp>
            <p:nvSpPr>
              <p:cNvPr id="15" name="TextBox 14"/>
              <p:cNvSpPr txBox="1"/>
              <p:nvPr/>
            </p:nvSpPr>
            <p:spPr>
              <a:xfrm>
                <a:off x="4296855" y="3143248"/>
                <a:ext cx="345166" cy="369332"/>
              </a:xfrm>
              <a:prstGeom prst="rect">
                <a:avLst/>
              </a:prstGeom>
              <a:noFill/>
            </p:spPr>
            <p:txBody>
              <a:bodyPr wrap="square" rtlCol="0">
                <a:spAutoFit/>
              </a:bodyPr>
              <a:lstStyle/>
              <a:p>
                <a:r>
                  <a:rPr lang="id-ID" dirty="0" smtClean="0">
                    <a:effectLst>
                      <a:outerShdw blurRad="38100" dist="38100" dir="2700000" algn="tl">
                        <a:srgbClr val="000000">
                          <a:alpha val="43137"/>
                        </a:srgbClr>
                      </a:outerShdw>
                    </a:effectLst>
                    <a:latin typeface="Cambria" pitchFamily="18" charset="0"/>
                  </a:rPr>
                  <a:t>6</a:t>
                </a:r>
                <a:endParaRPr lang="id-ID" dirty="0">
                  <a:effectLst>
                    <a:outerShdw blurRad="38100" dist="38100" dir="2700000" algn="tl">
                      <a:srgbClr val="000000">
                        <a:alpha val="43137"/>
                      </a:srgbClr>
                    </a:outerShdw>
                  </a:effectLst>
                  <a:latin typeface="Cambria" pitchFamily="18" charset="0"/>
                </a:endParaRPr>
              </a:p>
            </p:txBody>
          </p:sp>
          <p:sp>
            <p:nvSpPr>
              <p:cNvPr id="16" name="TextBox 15"/>
              <p:cNvSpPr txBox="1"/>
              <p:nvPr/>
            </p:nvSpPr>
            <p:spPr>
              <a:xfrm>
                <a:off x="4918153" y="3286124"/>
                <a:ext cx="345166" cy="369332"/>
              </a:xfrm>
              <a:prstGeom prst="rect">
                <a:avLst/>
              </a:prstGeom>
              <a:noFill/>
            </p:spPr>
            <p:txBody>
              <a:bodyPr wrap="square" rtlCol="0">
                <a:spAutoFit/>
              </a:bodyPr>
              <a:lstStyle/>
              <a:p>
                <a:r>
                  <a:rPr lang="id-ID" dirty="0" smtClean="0">
                    <a:effectLst>
                      <a:outerShdw blurRad="38100" dist="38100" dir="2700000" algn="tl">
                        <a:srgbClr val="000000">
                          <a:alpha val="43137"/>
                        </a:srgbClr>
                      </a:outerShdw>
                    </a:effectLst>
                    <a:latin typeface="Cambria" pitchFamily="18" charset="0"/>
                  </a:rPr>
                  <a:t>7</a:t>
                </a:r>
                <a:endParaRPr lang="id-ID" dirty="0">
                  <a:effectLst>
                    <a:outerShdw blurRad="38100" dist="38100" dir="2700000" algn="tl">
                      <a:srgbClr val="000000">
                        <a:alpha val="43137"/>
                      </a:srgbClr>
                    </a:outerShdw>
                  </a:effectLst>
                  <a:latin typeface="Cambria" pitchFamily="18" charset="0"/>
                </a:endParaRPr>
              </a:p>
            </p:txBody>
          </p:sp>
          <p:sp>
            <p:nvSpPr>
              <p:cNvPr id="17" name="TextBox 16"/>
              <p:cNvSpPr txBox="1"/>
              <p:nvPr/>
            </p:nvSpPr>
            <p:spPr>
              <a:xfrm>
                <a:off x="5706985" y="3514086"/>
                <a:ext cx="345166" cy="369332"/>
              </a:xfrm>
              <a:prstGeom prst="rect">
                <a:avLst/>
              </a:prstGeom>
              <a:noFill/>
            </p:spPr>
            <p:txBody>
              <a:bodyPr wrap="square" rtlCol="0">
                <a:spAutoFit/>
              </a:bodyPr>
              <a:lstStyle/>
              <a:p>
                <a:r>
                  <a:rPr lang="id-ID" dirty="0" smtClean="0">
                    <a:effectLst>
                      <a:outerShdw blurRad="38100" dist="38100" dir="2700000" algn="tl">
                        <a:srgbClr val="000000">
                          <a:alpha val="43137"/>
                        </a:srgbClr>
                      </a:outerShdw>
                    </a:effectLst>
                    <a:latin typeface="Cambria" pitchFamily="18" charset="0"/>
                  </a:rPr>
                  <a:t>8</a:t>
                </a:r>
                <a:endParaRPr lang="id-ID" dirty="0">
                  <a:effectLst>
                    <a:outerShdw blurRad="38100" dist="38100" dir="2700000" algn="tl">
                      <a:srgbClr val="000000">
                        <a:alpha val="43137"/>
                      </a:srgbClr>
                    </a:outerShdw>
                  </a:effectLst>
                  <a:latin typeface="Cambria" pitchFamily="18" charset="0"/>
                </a:endParaRPr>
              </a:p>
            </p:txBody>
          </p:sp>
          <p:sp>
            <p:nvSpPr>
              <p:cNvPr id="18" name="TextBox 17"/>
              <p:cNvSpPr txBox="1"/>
              <p:nvPr/>
            </p:nvSpPr>
            <p:spPr>
              <a:xfrm>
                <a:off x="6436882" y="3786190"/>
                <a:ext cx="345166" cy="369332"/>
              </a:xfrm>
              <a:prstGeom prst="rect">
                <a:avLst/>
              </a:prstGeom>
              <a:noFill/>
            </p:spPr>
            <p:txBody>
              <a:bodyPr wrap="square" rtlCol="0">
                <a:spAutoFit/>
              </a:bodyPr>
              <a:lstStyle/>
              <a:p>
                <a:r>
                  <a:rPr lang="id-ID" dirty="0" smtClean="0">
                    <a:effectLst>
                      <a:outerShdw blurRad="38100" dist="38100" dir="2700000" algn="tl">
                        <a:srgbClr val="000000">
                          <a:alpha val="43137"/>
                        </a:srgbClr>
                      </a:outerShdw>
                    </a:effectLst>
                    <a:latin typeface="Cambria" pitchFamily="18" charset="0"/>
                  </a:rPr>
                  <a:t>9</a:t>
                </a:r>
                <a:endParaRPr lang="id-ID" dirty="0">
                  <a:effectLst>
                    <a:outerShdw blurRad="38100" dist="38100" dir="2700000" algn="tl">
                      <a:srgbClr val="000000">
                        <a:alpha val="43137"/>
                      </a:srgbClr>
                    </a:outerShdw>
                  </a:effectLst>
                  <a:latin typeface="Cambria" pitchFamily="18" charset="0"/>
                </a:endParaRPr>
              </a:p>
            </p:txBody>
          </p:sp>
          <p:sp>
            <p:nvSpPr>
              <p:cNvPr id="19" name="TextBox 18"/>
              <p:cNvSpPr txBox="1"/>
              <p:nvPr/>
            </p:nvSpPr>
            <p:spPr>
              <a:xfrm>
                <a:off x="7130303" y="3884924"/>
                <a:ext cx="483232" cy="369332"/>
              </a:xfrm>
              <a:prstGeom prst="rect">
                <a:avLst/>
              </a:prstGeom>
              <a:noFill/>
            </p:spPr>
            <p:txBody>
              <a:bodyPr wrap="square" rtlCol="0">
                <a:spAutoFit/>
              </a:bodyPr>
              <a:lstStyle/>
              <a:p>
                <a:r>
                  <a:rPr lang="id-ID" dirty="0" smtClean="0">
                    <a:effectLst>
                      <a:outerShdw blurRad="38100" dist="38100" dir="2700000" algn="tl">
                        <a:srgbClr val="000000">
                          <a:alpha val="43137"/>
                        </a:srgbClr>
                      </a:outerShdw>
                    </a:effectLst>
                    <a:latin typeface="Cambria" pitchFamily="18" charset="0"/>
                  </a:rPr>
                  <a:t>10</a:t>
                </a:r>
                <a:endParaRPr lang="id-ID" dirty="0">
                  <a:effectLst>
                    <a:outerShdw blurRad="38100" dist="38100" dir="2700000" algn="tl">
                      <a:srgbClr val="000000">
                        <a:alpha val="43137"/>
                      </a:srgbClr>
                    </a:outerShdw>
                  </a:effectLst>
                  <a:latin typeface="Cambria"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70" decel="100000"/>
                                        <p:tgtEl>
                                          <p:spTgt spid="22"/>
                                        </p:tgtEl>
                                      </p:cBhvr>
                                    </p:animEffect>
                                    <p:animScale>
                                      <p:cBhvr>
                                        <p:cTn id="8" dur="770" decel="100000"/>
                                        <p:tgtEl>
                                          <p:spTgt spid="22"/>
                                        </p:tgtEl>
                                      </p:cBhvr>
                                      <p:from x="10000" y="10000"/>
                                      <p:to x="200000" y="450000"/>
                                    </p:animScale>
                                    <p:animScale>
                                      <p:cBhvr>
                                        <p:cTn id="9" dur="1230" accel="100000" fill="hold">
                                          <p:stCondLst>
                                            <p:cond delay="770"/>
                                          </p:stCondLst>
                                        </p:cTn>
                                        <p:tgtEl>
                                          <p:spTgt spid="22"/>
                                        </p:tgtEl>
                                      </p:cBhvr>
                                      <p:from x="200000" y="450000"/>
                                      <p:to x="100000" y="100000"/>
                                    </p:animScale>
                                    <p:set>
                                      <p:cBhvr>
                                        <p:cTn id="10" dur="770" fill="hold"/>
                                        <p:tgtEl>
                                          <p:spTgt spid="22"/>
                                        </p:tgtEl>
                                        <p:attrNameLst>
                                          <p:attrName>ppt_x</p:attrName>
                                        </p:attrNameLst>
                                      </p:cBhvr>
                                      <p:to>
                                        <p:strVal val="(0.5)"/>
                                      </p:to>
                                    </p:set>
                                    <p:anim from="(0.5)" to="(#ppt_x)" calcmode="lin" valueType="num">
                                      <p:cBhvr>
                                        <p:cTn id="11" dur="1230" accel="100000" fill="hold">
                                          <p:stCondLst>
                                            <p:cond delay="770"/>
                                          </p:stCondLst>
                                        </p:cTn>
                                        <p:tgtEl>
                                          <p:spTgt spid="22"/>
                                        </p:tgtEl>
                                        <p:attrNameLst>
                                          <p:attrName>ppt_x</p:attrName>
                                        </p:attrNameLst>
                                      </p:cBhvr>
                                    </p:anim>
                                    <p:set>
                                      <p:cBhvr>
                                        <p:cTn id="12" dur="770" fill="hold"/>
                                        <p:tgtEl>
                                          <p:spTgt spid="22"/>
                                        </p:tgtEl>
                                        <p:attrNameLst>
                                          <p:attrName>ppt_y</p:attrName>
                                        </p:attrNameLst>
                                      </p:cBhvr>
                                      <p:to>
                                        <p:strVal val="(#ppt_y+0.4)"/>
                                      </p:to>
                                    </p:set>
                                    <p:anim from="(#ppt_y+0.4)" to="(#ppt_y)" calcmode="lin" valueType="num">
                                      <p:cBhvr>
                                        <p:cTn id="13" dur="1230" accel="100000" fill="hold">
                                          <p:stCondLst>
                                            <p:cond delay="770"/>
                                          </p:stCondLst>
                                        </p:cTn>
                                        <p:tgtEl>
                                          <p:spTgt spid="22"/>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70" decel="100000"/>
                                        <p:tgtEl>
                                          <p:spTgt spid="25"/>
                                        </p:tgtEl>
                                      </p:cBhvr>
                                    </p:animEffect>
                                    <p:animScale>
                                      <p:cBhvr>
                                        <p:cTn id="18" dur="770" decel="100000"/>
                                        <p:tgtEl>
                                          <p:spTgt spid="25"/>
                                        </p:tgtEl>
                                      </p:cBhvr>
                                      <p:from x="10000" y="10000"/>
                                      <p:to x="200000" y="450000"/>
                                    </p:animScale>
                                    <p:animScale>
                                      <p:cBhvr>
                                        <p:cTn id="19" dur="1230" accel="100000" fill="hold">
                                          <p:stCondLst>
                                            <p:cond delay="770"/>
                                          </p:stCondLst>
                                        </p:cTn>
                                        <p:tgtEl>
                                          <p:spTgt spid="25"/>
                                        </p:tgtEl>
                                      </p:cBhvr>
                                      <p:from x="200000" y="450000"/>
                                      <p:to x="100000" y="100000"/>
                                    </p:animScale>
                                    <p:set>
                                      <p:cBhvr>
                                        <p:cTn id="20" dur="770" fill="hold"/>
                                        <p:tgtEl>
                                          <p:spTgt spid="25"/>
                                        </p:tgtEl>
                                        <p:attrNameLst>
                                          <p:attrName>ppt_x</p:attrName>
                                        </p:attrNameLst>
                                      </p:cBhvr>
                                      <p:to>
                                        <p:strVal val="(0.5)"/>
                                      </p:to>
                                    </p:set>
                                    <p:anim from="(0.5)" to="(#ppt_x)" calcmode="lin" valueType="num">
                                      <p:cBhvr>
                                        <p:cTn id="21" dur="1230" accel="100000" fill="hold">
                                          <p:stCondLst>
                                            <p:cond delay="770"/>
                                          </p:stCondLst>
                                        </p:cTn>
                                        <p:tgtEl>
                                          <p:spTgt spid="25"/>
                                        </p:tgtEl>
                                        <p:attrNameLst>
                                          <p:attrName>ppt_x</p:attrName>
                                        </p:attrNameLst>
                                      </p:cBhvr>
                                    </p:anim>
                                    <p:set>
                                      <p:cBhvr>
                                        <p:cTn id="22" dur="770" fill="hold"/>
                                        <p:tgtEl>
                                          <p:spTgt spid="25"/>
                                        </p:tgtEl>
                                        <p:attrNameLst>
                                          <p:attrName>ppt_y</p:attrName>
                                        </p:attrNameLst>
                                      </p:cBhvr>
                                      <p:to>
                                        <p:strVal val="(#ppt_y+0.4)"/>
                                      </p:to>
                                    </p:set>
                                    <p:anim from="(#ppt_y+0.4)" to="(#ppt_y)" calcmode="lin" valueType="num">
                                      <p:cBhvr>
                                        <p:cTn id="23" dur="1230" accel="100000" fill="hold">
                                          <p:stCondLst>
                                            <p:cond delay="770"/>
                                          </p:stCondLst>
                                        </p:cTn>
                                        <p:tgtEl>
                                          <p:spTgt spid="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600" b="1" dirty="0" smtClean="0">
                <a:latin typeface="Arial" pitchFamily="34" charset="0"/>
                <a:cs typeface="Arial" pitchFamily="34" charset="0"/>
              </a:rPr>
              <a:t>ANALISA USAHA PENGGEMUKAN LELE</a:t>
            </a:r>
            <a:endParaRPr lang="id-ID" sz="3600" b="1"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5043510"/>
          </a:xfrm>
        </p:spPr>
        <p:txBody>
          <a:bodyPr>
            <a:normAutofit lnSpcReduction="10000"/>
          </a:bodyPr>
          <a:lstStyle/>
          <a:p>
            <a:pPr marL="457200" indent="-457200">
              <a:buFont typeface="+mj-lt"/>
              <a:buAutoNum type="arabicPeriod"/>
            </a:pPr>
            <a:r>
              <a:rPr lang="id-ID" sz="2000" dirty="0" smtClean="0">
                <a:latin typeface="Arial" pitchFamily="34" charset="0"/>
                <a:cs typeface="Arial" pitchFamily="34" charset="0"/>
              </a:rPr>
              <a:t>ASUMSI 1 UNIT TERDIRI DARI :</a:t>
            </a:r>
          </a:p>
          <a:p>
            <a:pPr lvl="1"/>
            <a:r>
              <a:rPr lang="id-ID" sz="1600" dirty="0" smtClean="0">
                <a:latin typeface="Arial" pitchFamily="34" charset="0"/>
                <a:cs typeface="Arial" pitchFamily="34" charset="0"/>
              </a:rPr>
              <a:t>10 drum untuk penggemukan lele</a:t>
            </a:r>
          </a:p>
          <a:p>
            <a:pPr lvl="1"/>
            <a:r>
              <a:rPr lang="id-ID" sz="1600" dirty="0" smtClean="0">
                <a:latin typeface="Arial" pitchFamily="34" charset="0"/>
                <a:cs typeface="Arial" pitchFamily="34" charset="0"/>
              </a:rPr>
              <a:t>Tiap drum dibesarkan selama 10 minggu (70 hari)</a:t>
            </a:r>
          </a:p>
          <a:p>
            <a:pPr lvl="1"/>
            <a:r>
              <a:rPr lang="id-ID" sz="1600" dirty="0" smtClean="0">
                <a:latin typeface="Arial" pitchFamily="34" charset="0"/>
                <a:cs typeface="Arial" pitchFamily="34" charset="0"/>
              </a:rPr>
              <a:t>Drum ke – 1 akan dipanen pada minggu ke – 11, drum ke – 2 akan dipanen pada minggu ke – 12 </a:t>
            </a:r>
          </a:p>
          <a:p>
            <a:pPr lvl="1"/>
            <a:r>
              <a:rPr lang="id-ID" sz="1600" dirty="0" smtClean="0">
                <a:latin typeface="Arial" pitchFamily="34" charset="0"/>
                <a:cs typeface="Arial" pitchFamily="34" charset="0"/>
              </a:rPr>
              <a:t>Tiap dru akan diisi 150 ekor bibit lele</a:t>
            </a:r>
          </a:p>
          <a:p>
            <a:pPr lvl="1"/>
            <a:r>
              <a:rPr lang="id-ID" sz="1600" dirty="0" smtClean="0">
                <a:latin typeface="Arial" pitchFamily="34" charset="0"/>
                <a:cs typeface="Arial" pitchFamily="34" charset="0"/>
              </a:rPr>
              <a:t>Biaya tenaga kerja tiap hari dibayar Rp 2.000</a:t>
            </a:r>
          </a:p>
          <a:p>
            <a:pPr lvl="1"/>
            <a:r>
              <a:rPr lang="id-ID" sz="1600" dirty="0" smtClean="0">
                <a:latin typeface="Arial" pitchFamily="34" charset="0"/>
                <a:cs typeface="Arial" pitchFamily="34" charset="0"/>
              </a:rPr>
              <a:t>Harga drum bekas isi 200 liter = Rp 200.000 / buah (disusutkan 15 tahun)</a:t>
            </a:r>
          </a:p>
          <a:p>
            <a:pPr lvl="1"/>
            <a:r>
              <a:rPr lang="id-ID" sz="1600" dirty="0" smtClean="0">
                <a:latin typeface="Arial" pitchFamily="34" charset="0"/>
                <a:cs typeface="Arial" pitchFamily="34" charset="0"/>
              </a:rPr>
              <a:t>Harga dedak = Rp 2.000 / kg</a:t>
            </a:r>
          </a:p>
          <a:p>
            <a:pPr lvl="1"/>
            <a:r>
              <a:rPr lang="id-ID" sz="1600" dirty="0" smtClean="0">
                <a:latin typeface="Arial" pitchFamily="34" charset="0"/>
                <a:cs typeface="Arial" pitchFamily="34" charset="0"/>
              </a:rPr>
              <a:t>Harga pelet = Rp 7.000 / kg</a:t>
            </a:r>
          </a:p>
          <a:p>
            <a:pPr lvl="1"/>
            <a:r>
              <a:rPr lang="id-ID" sz="1600" dirty="0" smtClean="0">
                <a:latin typeface="Arial" pitchFamily="34" charset="0"/>
                <a:cs typeface="Arial" pitchFamily="34" charset="0"/>
              </a:rPr>
              <a:t>Harga aerator = Rp 50.000 / buah (disusutkan 1 tahun)</a:t>
            </a:r>
          </a:p>
          <a:p>
            <a:pPr lvl="1"/>
            <a:r>
              <a:rPr lang="id-ID" sz="1600" dirty="0" smtClean="0">
                <a:latin typeface="Arial" pitchFamily="34" charset="0"/>
                <a:cs typeface="Arial" pitchFamily="34" charset="0"/>
              </a:rPr>
              <a:t>Harga Naskuru = Rp 25.000 / liter</a:t>
            </a:r>
          </a:p>
          <a:p>
            <a:pPr lvl="1"/>
            <a:r>
              <a:rPr lang="id-ID" sz="1600" dirty="0" smtClean="0">
                <a:latin typeface="Arial" pitchFamily="34" charset="0"/>
                <a:cs typeface="Arial" pitchFamily="34" charset="0"/>
              </a:rPr>
              <a:t>Harga hand sprayer = Rp 10.000 / buah (disusutkan 3 tahun)</a:t>
            </a:r>
          </a:p>
          <a:p>
            <a:pPr lvl="1"/>
            <a:r>
              <a:rPr lang="id-ID" sz="1600" dirty="0" smtClean="0">
                <a:latin typeface="Arial" pitchFamily="34" charset="0"/>
                <a:cs typeface="Arial" pitchFamily="34" charset="0"/>
              </a:rPr>
              <a:t>Harga kertas lakmus = Rp 25.000 / pak</a:t>
            </a:r>
          </a:p>
          <a:p>
            <a:pPr lvl="1"/>
            <a:r>
              <a:rPr lang="id-ID" sz="1600" dirty="0" smtClean="0">
                <a:latin typeface="Arial" pitchFamily="34" charset="0"/>
                <a:cs typeface="Arial" pitchFamily="34" charset="0"/>
              </a:rPr>
              <a:t>Harga teletong = Rp 100 / kg</a:t>
            </a:r>
          </a:p>
          <a:p>
            <a:pPr lvl="1"/>
            <a:r>
              <a:rPr lang="id-ID" sz="1600" dirty="0" smtClean="0">
                <a:latin typeface="Arial" pitchFamily="34" charset="0"/>
                <a:cs typeface="Arial" pitchFamily="34" charset="0"/>
              </a:rPr>
              <a:t>Galon  cat = Rp 20.000 / buah (disusutkan 3 tahun)</a:t>
            </a:r>
          </a:p>
          <a:p>
            <a:pPr lvl="1"/>
            <a:r>
              <a:rPr lang="id-ID" sz="1600" dirty="0" smtClean="0">
                <a:latin typeface="Arial" pitchFamily="34" charset="0"/>
                <a:cs typeface="Arial" pitchFamily="34" charset="0"/>
              </a:rPr>
              <a:t>Gayung air = Rp 10.000 / buah</a:t>
            </a:r>
          </a:p>
          <a:p>
            <a:pPr lvl="1"/>
            <a:r>
              <a:rPr lang="id-ID" sz="1600" dirty="0" smtClean="0">
                <a:latin typeface="Arial" pitchFamily="34" charset="0"/>
                <a:cs typeface="Arial" pitchFamily="34" charset="0"/>
              </a:rPr>
              <a:t>Harga jual lele dewasa siap konsumsi Rp 12.000 / kg</a:t>
            </a:r>
            <a:endParaRPr lang="id-ID"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id-ID" sz="3600" b="1" dirty="0" smtClean="0">
                <a:latin typeface="Arial" pitchFamily="34" charset="0"/>
                <a:cs typeface="Arial" pitchFamily="34" charset="0"/>
              </a:rPr>
              <a:t>ANALISA USAHA PENGGEMUKAN LELE</a:t>
            </a:r>
            <a:endParaRPr lang="id-ID" sz="3600" b="1" dirty="0">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marL="457200" indent="-457200">
              <a:buAutoNum type="arabicPeriod" startAt="2"/>
            </a:pPr>
            <a:r>
              <a:rPr lang="id-ID" sz="2000" dirty="0" smtClean="0">
                <a:latin typeface="Arial" pitchFamily="34" charset="0"/>
                <a:cs typeface="Arial" pitchFamily="34" charset="0"/>
              </a:rPr>
              <a:t>Kebutuhan Investasi</a:t>
            </a:r>
          </a:p>
          <a:p>
            <a:pPr marL="857250" lvl="1" indent="-457200"/>
            <a:r>
              <a:rPr lang="id-ID" sz="1600" dirty="0" smtClean="0">
                <a:latin typeface="Arial" pitchFamily="34" charset="0"/>
                <a:cs typeface="Arial" pitchFamily="34" charset="0"/>
              </a:rPr>
              <a:t>Beli drum bekas 10 buah @ Rp 200.000		= Rp 2.000.000</a:t>
            </a:r>
          </a:p>
          <a:p>
            <a:pPr marL="857250" lvl="1" indent="-457200"/>
            <a:r>
              <a:rPr lang="id-ID" sz="1600" dirty="0" smtClean="0">
                <a:latin typeface="Arial" pitchFamily="34" charset="0"/>
                <a:cs typeface="Arial" pitchFamily="34" charset="0"/>
              </a:rPr>
              <a:t>Beli aerator lengkap 1 buah @ Rp 50.000	= Rp      50.000</a:t>
            </a:r>
          </a:p>
          <a:p>
            <a:pPr marL="857250" lvl="1" indent="-457200"/>
            <a:r>
              <a:rPr lang="id-ID" sz="1600" dirty="0" smtClean="0">
                <a:latin typeface="Arial" pitchFamily="34" charset="0"/>
                <a:cs typeface="Arial" pitchFamily="34" charset="0"/>
              </a:rPr>
              <a:t>Beli hand sprayer 1 buah @ Rp 10.000		= Rp      10.000</a:t>
            </a:r>
          </a:p>
          <a:p>
            <a:pPr marL="857250" lvl="1" indent="-457200"/>
            <a:r>
              <a:rPr lang="id-ID" sz="1600" dirty="0" smtClean="0">
                <a:latin typeface="Arial" pitchFamily="34" charset="0"/>
                <a:cs typeface="Arial" pitchFamily="34" charset="0"/>
              </a:rPr>
              <a:t>Beli ember cor 3 buah @ Rp 20.000		= Rp      60.000</a:t>
            </a:r>
          </a:p>
          <a:p>
            <a:pPr marL="857250" lvl="1" indent="-457200"/>
            <a:r>
              <a:rPr lang="id-ID" sz="1600" dirty="0" smtClean="0">
                <a:latin typeface="Arial" pitchFamily="34" charset="0"/>
                <a:cs typeface="Arial" pitchFamily="34" charset="0"/>
              </a:rPr>
              <a:t>Beli gayung air 1 buah @ Rp 10.000		= Rp      10.000</a:t>
            </a:r>
          </a:p>
          <a:p>
            <a:pPr marL="857250" lvl="1" indent="-457200"/>
            <a:r>
              <a:rPr lang="id-ID" sz="1600" dirty="0" smtClean="0">
                <a:latin typeface="Arial" pitchFamily="34" charset="0"/>
                <a:cs typeface="Arial" pitchFamily="34" charset="0"/>
              </a:rPr>
              <a:t>Beli kertas lakmus 1 pak @ Rp 25.000		= Rp      25.000</a:t>
            </a:r>
          </a:p>
          <a:p>
            <a:pPr marL="857250" lvl="1" indent="-457200">
              <a:buNone/>
            </a:pPr>
            <a:endParaRPr lang="id-ID" sz="1600" dirty="0" smtClean="0">
              <a:latin typeface="Arial" pitchFamily="34" charset="0"/>
              <a:cs typeface="Arial" pitchFamily="34" charset="0"/>
            </a:endParaRPr>
          </a:p>
          <a:p>
            <a:pPr marL="857250" lvl="1" indent="-457200">
              <a:buNone/>
            </a:pPr>
            <a:r>
              <a:rPr lang="id-ID" sz="1600" dirty="0" smtClean="0">
                <a:latin typeface="Arial" pitchFamily="34" charset="0"/>
                <a:cs typeface="Arial" pitchFamily="34" charset="0"/>
              </a:rPr>
              <a:t>					Jumlah		= Rp 2.155.000</a:t>
            </a:r>
          </a:p>
          <a:p>
            <a:pPr marL="857250" lvl="1" indent="-457200">
              <a:buNone/>
            </a:pPr>
            <a:r>
              <a:rPr lang="id-ID" sz="1600" dirty="0" smtClean="0">
                <a:latin typeface="Arial" pitchFamily="34" charset="0"/>
                <a:cs typeface="Arial" pitchFamily="34" charset="0"/>
              </a:rPr>
              <a:t>  </a:t>
            </a:r>
          </a:p>
          <a:p>
            <a:pPr marL="857250" lvl="1" indent="-457200"/>
            <a:endParaRPr lang="id-ID"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id-ID" sz="3600" b="1" dirty="0" smtClean="0">
                <a:latin typeface="Arial" pitchFamily="34" charset="0"/>
                <a:cs typeface="Arial" pitchFamily="34" charset="0"/>
              </a:rPr>
              <a:t>ANALISA USAHA PENGGEMUKAN LELE</a:t>
            </a:r>
            <a:endParaRPr lang="id-ID" sz="3600" b="1" dirty="0">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marL="514350" indent="-514350">
              <a:buAutoNum type="arabicPeriod" startAt="3"/>
            </a:pPr>
            <a:r>
              <a:rPr lang="id-ID" sz="2000" dirty="0" smtClean="0">
                <a:latin typeface="Arial" pitchFamily="34" charset="0"/>
                <a:cs typeface="Arial" pitchFamily="34" charset="0"/>
              </a:rPr>
              <a:t>Kebutuhan Modal Kerja</a:t>
            </a:r>
          </a:p>
          <a:p>
            <a:pPr marL="914400" lvl="1" indent="-514350"/>
            <a:r>
              <a:rPr lang="id-ID" sz="2000" dirty="0" smtClean="0">
                <a:latin typeface="Arial" pitchFamily="34" charset="0"/>
                <a:cs typeface="Arial" pitchFamily="34" charset="0"/>
              </a:rPr>
              <a:t>Beli benih lele 1.500 ekor @ Rp 150	= Rp    225.000</a:t>
            </a:r>
          </a:p>
          <a:p>
            <a:pPr marL="914400" lvl="1" indent="-514350"/>
            <a:r>
              <a:rPr lang="id-ID" sz="2000" dirty="0" smtClean="0">
                <a:latin typeface="Arial" pitchFamily="34" charset="0"/>
                <a:cs typeface="Arial" pitchFamily="34" charset="0"/>
              </a:rPr>
              <a:t>Beli NASKURU 5 liter 			= Rp    125.000</a:t>
            </a:r>
          </a:p>
          <a:p>
            <a:pPr marL="914400" lvl="1" indent="-514350"/>
            <a:r>
              <a:rPr lang="id-ID" sz="2000" dirty="0" smtClean="0">
                <a:latin typeface="Arial" pitchFamily="34" charset="0"/>
                <a:cs typeface="Arial" pitchFamily="34" charset="0"/>
              </a:rPr>
              <a:t>Beli dedak 3 kg				= Rp        6.000</a:t>
            </a:r>
          </a:p>
          <a:p>
            <a:pPr marL="914400" lvl="1" indent="-514350"/>
            <a:r>
              <a:rPr lang="id-ID" sz="2000" dirty="0" smtClean="0">
                <a:latin typeface="Arial" pitchFamily="34" charset="0"/>
                <a:cs typeface="Arial" pitchFamily="34" charset="0"/>
              </a:rPr>
              <a:t>Beli pelet 70 kg	x Rp 7.000		= Rp    490.000</a:t>
            </a:r>
          </a:p>
          <a:p>
            <a:pPr marL="914400" lvl="1" indent="-514350"/>
            <a:r>
              <a:rPr lang="id-ID" sz="2000" dirty="0" smtClean="0">
                <a:latin typeface="Arial" pitchFamily="34" charset="0"/>
                <a:cs typeface="Arial" pitchFamily="34" charset="0"/>
              </a:rPr>
              <a:t>Beli teletong 150 kg x Rp 100		= Rp      15.000</a:t>
            </a:r>
          </a:p>
          <a:p>
            <a:pPr marL="914400" lvl="1" indent="-514350"/>
            <a:r>
              <a:rPr lang="id-ID" sz="2000" dirty="0" smtClean="0">
                <a:latin typeface="Arial" pitchFamily="34" charset="0"/>
                <a:cs typeface="Arial" pitchFamily="34" charset="0"/>
              </a:rPr>
              <a:t>Tenaga kerja 70 hari x Rp 2.000		= Rp    140.000</a:t>
            </a:r>
          </a:p>
          <a:p>
            <a:pPr marL="914400" lvl="1" indent="-514350">
              <a:buNone/>
            </a:pPr>
            <a:endParaRPr lang="id-ID" sz="2000" dirty="0" smtClean="0">
              <a:latin typeface="Arial" pitchFamily="34" charset="0"/>
              <a:cs typeface="Arial" pitchFamily="34" charset="0"/>
            </a:endParaRPr>
          </a:p>
          <a:p>
            <a:pPr marL="914400" lvl="1" indent="-514350">
              <a:buNone/>
            </a:pPr>
            <a:r>
              <a:rPr lang="id-ID" sz="2000" dirty="0" smtClean="0">
                <a:latin typeface="Arial" pitchFamily="34" charset="0"/>
                <a:cs typeface="Arial" pitchFamily="34" charset="0"/>
              </a:rPr>
              <a:t>				Jumlah		= Rp 1.001.000</a:t>
            </a:r>
          </a:p>
          <a:p>
            <a:pPr marL="914400" lvl="1" indent="-514350">
              <a:buNone/>
            </a:pPr>
            <a:endParaRPr lang="id-ID" sz="2000" dirty="0" smtClean="0">
              <a:latin typeface="Arial" pitchFamily="34" charset="0"/>
              <a:cs typeface="Arial" pitchFamily="34" charset="0"/>
            </a:endParaRPr>
          </a:p>
          <a:p>
            <a:pPr marL="914400" lvl="1" indent="-514350">
              <a:buNone/>
            </a:pPr>
            <a:r>
              <a:rPr lang="id-ID" sz="2000" dirty="0" smtClean="0">
                <a:latin typeface="Arial" pitchFamily="34" charset="0"/>
                <a:cs typeface="Arial" pitchFamily="34" charset="0"/>
              </a:rPr>
              <a:t>TOTAL KEBUTUHAN INVESTASI DAN MK	= Rp 3.156.000</a:t>
            </a:r>
          </a:p>
          <a:p>
            <a:pPr marL="914400" lvl="1" indent="-514350"/>
            <a:endParaRPr lang="id-ID"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72072"/>
          </a:xfrm>
        </p:spPr>
        <p:txBody>
          <a:bodyPr>
            <a:normAutofit/>
          </a:bodyPr>
          <a:lstStyle/>
          <a:p>
            <a:pPr marL="514350" indent="-514350">
              <a:buAutoNum type="arabicPeriod" startAt="4"/>
            </a:pPr>
            <a:r>
              <a:rPr lang="id-ID" sz="2000" dirty="0" smtClean="0">
                <a:latin typeface="Arial" pitchFamily="34" charset="0"/>
                <a:cs typeface="Arial" pitchFamily="34" charset="0"/>
              </a:rPr>
              <a:t>Pendapatan</a:t>
            </a:r>
          </a:p>
          <a:p>
            <a:pPr marL="914400" lvl="1" indent="-514350"/>
            <a:r>
              <a:rPr lang="id-ID" sz="1600" dirty="0" smtClean="0">
                <a:latin typeface="Arial" pitchFamily="34" charset="0"/>
                <a:cs typeface="Arial" pitchFamily="34" charset="0"/>
              </a:rPr>
              <a:t>Hasil penjualan lele 200 kg x 12.000		= Rp 2.400.000</a:t>
            </a:r>
          </a:p>
          <a:p>
            <a:pPr marL="514350" indent="-514350">
              <a:buAutoNum type="arabicPeriod" startAt="5"/>
            </a:pPr>
            <a:r>
              <a:rPr lang="id-ID" sz="2000" dirty="0" smtClean="0">
                <a:latin typeface="Arial" pitchFamily="34" charset="0"/>
                <a:cs typeface="Arial" pitchFamily="34" charset="0"/>
              </a:rPr>
              <a:t>Keuntungan</a:t>
            </a:r>
          </a:p>
          <a:p>
            <a:pPr marL="914400" lvl="1" indent="-514350"/>
            <a:r>
              <a:rPr lang="id-ID" sz="1600" dirty="0" smtClean="0">
                <a:latin typeface="Arial" pitchFamily="34" charset="0"/>
                <a:cs typeface="Arial" pitchFamily="34" charset="0"/>
              </a:rPr>
              <a:t>Pendapatan dalam 70 hari			= Rp 2.400.000</a:t>
            </a:r>
          </a:p>
          <a:p>
            <a:pPr marL="914400" lvl="1" indent="-514350"/>
            <a:r>
              <a:rPr lang="id-ID" sz="1600" dirty="0" smtClean="0">
                <a:latin typeface="Arial" pitchFamily="34" charset="0"/>
                <a:cs typeface="Arial" pitchFamily="34" charset="0"/>
              </a:rPr>
              <a:t>Modal kerja (biaya-biaya)			= Rp 1.001.000</a:t>
            </a:r>
          </a:p>
          <a:p>
            <a:pPr marL="914400" lvl="1" indent="-514350"/>
            <a:r>
              <a:rPr lang="id-ID" sz="1600" dirty="0" smtClean="0">
                <a:latin typeface="Arial" pitchFamily="34" charset="0"/>
                <a:cs typeface="Arial" pitchFamily="34" charset="0"/>
              </a:rPr>
              <a:t>Penyusutan</a:t>
            </a:r>
          </a:p>
          <a:p>
            <a:pPr marL="1314450" lvl="2" indent="-514350"/>
            <a:r>
              <a:rPr lang="id-ID" sz="1600" dirty="0" smtClean="0">
                <a:latin typeface="Arial" pitchFamily="34" charset="0"/>
                <a:cs typeface="Arial" pitchFamily="34" charset="0"/>
              </a:rPr>
              <a:t>Drum					= Rp      11.111</a:t>
            </a:r>
          </a:p>
          <a:p>
            <a:pPr marL="1314450" lvl="2" indent="-514350"/>
            <a:r>
              <a:rPr lang="id-ID" sz="1600" dirty="0" smtClean="0">
                <a:latin typeface="Arial" pitchFamily="34" charset="0"/>
                <a:cs typeface="Arial" pitchFamily="34" charset="0"/>
              </a:rPr>
              <a:t>Ember cor				= Rp        1.666</a:t>
            </a:r>
          </a:p>
          <a:p>
            <a:pPr marL="1314450" lvl="2" indent="-514350"/>
            <a:r>
              <a:rPr lang="id-ID" sz="1600" dirty="0" smtClean="0">
                <a:latin typeface="Arial" pitchFamily="34" charset="0"/>
                <a:cs typeface="Arial" pitchFamily="34" charset="0"/>
              </a:rPr>
              <a:t>Aerator				= Rp        4.166</a:t>
            </a:r>
          </a:p>
          <a:p>
            <a:pPr marL="1314450" lvl="2" indent="-514350"/>
            <a:r>
              <a:rPr lang="id-ID" sz="1600" dirty="0" smtClean="0">
                <a:latin typeface="Arial" pitchFamily="34" charset="0"/>
                <a:cs typeface="Arial" pitchFamily="34" charset="0"/>
              </a:rPr>
              <a:t>Gayung air				= Rp           277</a:t>
            </a:r>
          </a:p>
          <a:p>
            <a:pPr marL="1314450" lvl="2" indent="-514350"/>
            <a:r>
              <a:rPr lang="id-ID" sz="1600" dirty="0" smtClean="0">
                <a:latin typeface="Arial" pitchFamily="34" charset="0"/>
                <a:cs typeface="Arial" pitchFamily="34" charset="0"/>
              </a:rPr>
              <a:t>Kertas lakmus				= Rp        2.083</a:t>
            </a:r>
          </a:p>
          <a:p>
            <a:pPr marL="1314450" lvl="2" indent="-514350">
              <a:buNone/>
            </a:pPr>
            <a:r>
              <a:rPr lang="id-ID" sz="1600" dirty="0" smtClean="0">
                <a:latin typeface="Arial" pitchFamily="34" charset="0"/>
                <a:cs typeface="Arial" pitchFamily="34" charset="0"/>
              </a:rPr>
              <a:t>			Total penyusutan per bulan	= Rp      19.303</a:t>
            </a:r>
          </a:p>
          <a:p>
            <a:pPr marL="1314450" lvl="2" indent="-514350">
              <a:buNone/>
            </a:pPr>
            <a:r>
              <a:rPr lang="id-ID" sz="1600" dirty="0" smtClean="0">
                <a:latin typeface="Arial" pitchFamily="34" charset="0"/>
                <a:cs typeface="Arial" pitchFamily="34" charset="0"/>
              </a:rPr>
              <a:t>Penyusutan untuk 70 hari (10 minggu)		= Rp      45.040</a:t>
            </a:r>
          </a:p>
          <a:p>
            <a:pPr marL="1314450" lvl="2" indent="-514350">
              <a:buNone/>
            </a:pPr>
            <a:endParaRPr lang="id-ID" sz="1600" dirty="0" smtClean="0">
              <a:latin typeface="Arial" pitchFamily="34" charset="0"/>
              <a:cs typeface="Arial" pitchFamily="34" charset="0"/>
            </a:endParaRPr>
          </a:p>
          <a:p>
            <a:pPr marL="1314450" lvl="2" indent="-514350">
              <a:buNone/>
            </a:pPr>
            <a:r>
              <a:rPr lang="id-ID" sz="1600" dirty="0" smtClean="0">
                <a:latin typeface="Arial" pitchFamily="34" charset="0"/>
                <a:cs typeface="Arial" pitchFamily="34" charset="0"/>
              </a:rPr>
              <a:t>Keuntungan bersih dalam 10 minggu		= Rp 1.353.960</a:t>
            </a:r>
          </a:p>
          <a:p>
            <a:pPr marL="1314450" lvl="2" indent="-514350">
              <a:buNone/>
            </a:pPr>
            <a:r>
              <a:rPr lang="id-ID" sz="1600" dirty="0" smtClean="0">
                <a:latin typeface="Arial" pitchFamily="34" charset="0"/>
                <a:cs typeface="Arial" pitchFamily="34" charset="0"/>
              </a:rPr>
              <a:t>Keuntungan dalam setahun 52 minggu		= Rp 7.040.592 (223%)</a:t>
            </a:r>
          </a:p>
          <a:p>
            <a:pPr marL="1314450" lvl="2" indent="-514350"/>
            <a:endParaRPr lang="id-ID" sz="1600" dirty="0" smtClean="0">
              <a:latin typeface="Arial" pitchFamily="34" charset="0"/>
              <a:cs typeface="Arial" pitchFamily="34" charset="0"/>
            </a:endParaRPr>
          </a:p>
          <a:p>
            <a:pPr marL="914400" lvl="1" indent="-514350"/>
            <a:endParaRPr lang="id-ID" sz="2000" dirty="0">
              <a:latin typeface="Arial" pitchFamily="34" charset="0"/>
              <a:cs typeface="Arial" pitchFamily="34" charset="0"/>
            </a:endParaRPr>
          </a:p>
        </p:txBody>
      </p:sp>
      <p:sp>
        <p:nvSpPr>
          <p:cNvPr id="4" name="Title 1"/>
          <p:cNvSpPr>
            <a:spLocks noGrp="1"/>
          </p:cNvSpPr>
          <p:nvPr>
            <p:ph type="title"/>
          </p:nvPr>
        </p:nvSpPr>
        <p:spPr/>
        <p:txBody>
          <a:bodyPr>
            <a:normAutofit fontScale="90000"/>
          </a:bodyPr>
          <a:lstStyle/>
          <a:p>
            <a:r>
              <a:rPr lang="id-ID" sz="3600" b="1" dirty="0" smtClean="0">
                <a:latin typeface="Arial" pitchFamily="34" charset="0"/>
                <a:cs typeface="Arial" pitchFamily="34" charset="0"/>
              </a:rPr>
              <a:t>ANALISA USAHA PENGGEMUKAN LELE</a:t>
            </a:r>
            <a:endParaRPr lang="id-ID"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PROGRAM PENGEMBANGAN</a:t>
            </a:r>
            <a:endParaRPr lang="id-ID" b="1" dirty="0"/>
          </a:p>
        </p:txBody>
      </p:sp>
      <p:sp>
        <p:nvSpPr>
          <p:cNvPr id="3" name="Content Placeholder 2"/>
          <p:cNvSpPr>
            <a:spLocks noGrp="1"/>
          </p:cNvSpPr>
          <p:nvPr>
            <p:ph idx="1"/>
          </p:nvPr>
        </p:nvSpPr>
        <p:spPr/>
        <p:txBody>
          <a:bodyPr>
            <a:normAutofit fontScale="85000" lnSpcReduction="10000"/>
          </a:bodyPr>
          <a:lstStyle/>
          <a:p>
            <a:r>
              <a:rPr lang="id-ID" dirty="0" smtClean="0"/>
              <a:t>Keuntungan per minggu Rp 135.396</a:t>
            </a:r>
          </a:p>
          <a:p>
            <a:r>
              <a:rPr lang="id-ID" dirty="0" smtClean="0"/>
              <a:t>50 % di konsumsi, 50 % diinvestasikan untuk unit baru, berarti yang diinvestasikan kembali sebesar Rp 67.698, sehingga agar setiap bulan bisa menambah unit baru jumlah investasi awal sebanyak = 40 unit x Rp 3.156,000 = Rp 126.240.000</a:t>
            </a:r>
          </a:p>
          <a:p>
            <a:r>
              <a:rPr lang="id-ID" dirty="0" smtClean="0"/>
              <a:t>Keuntungan per minggu untuk 40 unit = Rp 5.415.840, apabila yang 50 % diinvestasikan kembali maka keuntungan per minggu akan meningkat terus</a:t>
            </a:r>
          </a:p>
          <a:p>
            <a:r>
              <a:rPr lang="id-ID" dirty="0" smtClean="0"/>
              <a:t>Keuntungan dalam 1 tahun = Rp 281.623.680 (223 %)</a:t>
            </a:r>
          </a:p>
          <a:p>
            <a:endParaRPr lang="id-ID"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d-ID" dirty="0" smtClean="0">
                <a:solidFill>
                  <a:srgbClr val="FFFF00"/>
                </a:solidFill>
              </a:rPr>
              <a:t>PROGRAM BAGI HASIL</a:t>
            </a:r>
            <a:endParaRPr lang="id-ID" dirty="0">
              <a:solidFill>
                <a:srgbClr val="FFFF00"/>
              </a:solidFill>
            </a:endParaRPr>
          </a:p>
        </p:txBody>
      </p:sp>
      <p:sp>
        <p:nvSpPr>
          <p:cNvPr id="8" name="Content Placeholder 7"/>
          <p:cNvSpPr>
            <a:spLocks noGrp="1"/>
          </p:cNvSpPr>
          <p:nvPr>
            <p:ph idx="1"/>
          </p:nvPr>
        </p:nvSpPr>
        <p:spPr/>
        <p:txBody>
          <a:bodyPr/>
          <a:lstStyle/>
          <a:p>
            <a:r>
              <a:rPr lang="id-ID" dirty="0" smtClean="0">
                <a:solidFill>
                  <a:schemeClr val="bg1"/>
                </a:solidFill>
              </a:rPr>
              <a:t>Usaha ini bisa dimitrakerjakan dengan sistem bagi hasil 50% : 50%</a:t>
            </a:r>
          </a:p>
          <a:p>
            <a:r>
              <a:rPr lang="id-ID" dirty="0" smtClean="0">
                <a:solidFill>
                  <a:schemeClr val="bg1"/>
                </a:solidFill>
              </a:rPr>
              <a:t>Apabila pelaksana per bulan berpenghasilan Rp 1.000.000, maka jumlah unit minimal yang dimitrakerjakan sebanyak Rp 1.000.000 / Rp 291.523 = 4 unit (kebutuhan investasi dan modal kerja 4 unit x 3.156.000 = Rp 12.624.000</a:t>
            </a:r>
            <a:endParaRPr lang="id-ID"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1612"/>
            <a:ext cx="7772400" cy="1470025"/>
          </a:xfrm>
        </p:spPr>
        <p:txBody>
          <a:bodyPr/>
          <a:lstStyle/>
          <a:p>
            <a:r>
              <a:rPr lang="id-ID" b="1" dirty="0" smtClean="0"/>
              <a:t>MATUR SUWUN</a:t>
            </a:r>
            <a:endParaRPr lang="id-ID" b="1" dirty="0"/>
          </a:p>
        </p:txBody>
      </p:sp>
      <p:pic>
        <p:nvPicPr>
          <p:cNvPr id="4" name="Picture 3" descr="http://zaldibiaksambas.files.wordpress.com/2010/06/496475_ikanlele.jpg?w=300&amp;h=158">
            <a:hlinkClick r:id="rId2"/>
          </p:cNvPr>
          <p:cNvPicPr/>
          <p:nvPr/>
        </p:nvPicPr>
        <p:blipFill>
          <a:blip r:embed="rId3"/>
          <a:srcRect/>
          <a:stretch>
            <a:fillRect/>
          </a:stretch>
        </p:blipFill>
        <p:spPr bwMode="auto">
          <a:xfrm>
            <a:off x="2071670" y="3000372"/>
            <a:ext cx="4857784" cy="3000396"/>
          </a:xfrm>
          <a:prstGeom prst="rect">
            <a:avLst/>
          </a:prstGeom>
          <a:solidFill>
            <a:schemeClr val="accent5"/>
          </a:solid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28596" y="1000108"/>
            <a:ext cx="835824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id-ID" sz="2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kapuasensis </a:t>
            </a:r>
            <a:r>
              <a:rPr kumimoji="0" lang="id-ID"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(Sudarto, Teugels &amp; Pouyaud, 2003). Endemik di Kalimantan Barat, di sekitar aliran Sungai Melawi dan Kapuas.</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d-ID" sz="2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leiacanthus </a:t>
            </a:r>
            <a:r>
              <a:rPr kumimoji="0" lang="id-ID"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(Bleeker, 1851). Endemik di Kalimantan Barat, di aliran Sungai Kapuas.</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d-ID" sz="2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meladerma</a:t>
            </a:r>
            <a:r>
              <a:rPr kumimoji="0" lang="id-ID"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(Bleeker, 1846). Disebut juga dengan Wiru, Wais, Ikan Duri, atau Lele Hitam. Terdapat di lembah Sungai Mekong, Sumatra, Jawa, Kalimantan dan Filipina.</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d-ID" sz="2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microstomus</a:t>
            </a:r>
            <a:r>
              <a:rPr kumimoji="0" lang="id-ID"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(Ng, 2001). Endemik di Kalimantan Timur, di sekitar aliran Sungai Mahakam dan Kayan.</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d-ID" sz="2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nieuhofii</a:t>
            </a:r>
            <a:r>
              <a:rPr kumimoji="0" lang="id-ID"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(Valenciennes, 1840). Disebut juga dengan Limbat, Lembat. Terdapat di Sumatra, Kalimantan, India, Filipina, Thailand, dan pesisir Kamboja, serta kemungkinan di sisi Pegunungan Cardamom di arah Sungai Mekong.</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d-ID" sz="2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nigricans</a:t>
            </a:r>
            <a:r>
              <a:rPr kumimoji="0" lang="id-ID" sz="2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(Ng, 2003). Endemik di Kalimantan Timur, di sekitar aliran Sungai Mahakam.</a:t>
            </a:r>
            <a:endParaRPr kumimoji="0" lang="id-ID"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itle 1"/>
          <p:cNvSpPr>
            <a:spLocks noGrp="1"/>
          </p:cNvSpPr>
          <p:nvPr>
            <p:ph type="title"/>
          </p:nvPr>
        </p:nvSpPr>
        <p:spPr>
          <a:xfrm>
            <a:off x="457200" y="274638"/>
            <a:ext cx="8229600" cy="511156"/>
          </a:xfrm>
        </p:spPr>
        <p:txBody>
          <a:bodyPr>
            <a:normAutofit fontScale="90000"/>
          </a:bodyPr>
          <a:lstStyle/>
          <a:p>
            <a:pPr lvl="0"/>
            <a:r>
              <a:rPr lang="id-ID" sz="3600" dirty="0" smtClean="0">
                <a:solidFill>
                  <a:srgbClr val="000000"/>
                </a:solidFill>
                <a:latin typeface="Arial" pitchFamily="34" charset="0"/>
                <a:ea typeface="Times New Roman" pitchFamily="18" charset="0"/>
                <a:cs typeface="Arial" pitchFamily="34" charset="0"/>
              </a:rPr>
              <a:t>Spesies Ikan Lele</a:t>
            </a:r>
            <a:endParaRPr lang="id-ID"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28596" y="1142984"/>
            <a:ext cx="828680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id-ID" sz="24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olivaceus</a:t>
            </a:r>
            <a:r>
              <a:rPr kumimoji="0" lang="id-ID" sz="24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(Fowler, 1904). Endemik di Sumatera Barat, di sungai-sungai dataran tinggi.</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d-ID" sz="24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planiceps</a:t>
            </a:r>
            <a:r>
              <a:rPr kumimoji="0" lang="id-ID" sz="24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(Ng, 1999). Disebut juga sebagai Lele Kepala-pipih. Endemik Kalimantan. Habitatnya meliputi hulu Sungai Rajang dan Kapuas, Kalimantan Barat, serta Sungai Kayan, Kaltim.</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d-ID" sz="24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pseudoleiacanthus</a:t>
            </a:r>
            <a:r>
              <a:rPr kumimoji="0" lang="id-ID" sz="24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(Sudarto, Teugels &amp; Pouyaud, 2003). Endemik Kalimantan.</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d-ID" sz="24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pseudonieuhofii</a:t>
            </a:r>
            <a:r>
              <a:rPr kumimoji="0" lang="id-ID" sz="24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(Sudarto, Teugels &amp; Pouyaud, 2004). Endemik Kalimantan Barat, pada sistem Sungai Kapuas bagian hulu.</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id-ID" sz="24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Clarias teijsmanni </a:t>
            </a:r>
            <a:r>
              <a:rPr kumimoji="0" lang="id-ID" sz="24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(Bleeker, 1857). Dinamakan juga sebagai Lele Kembang. Menyebar di sekitar aliran Sungai Kapuas, Kalimantan Barat, dan Jawa.</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itle 1"/>
          <p:cNvSpPr>
            <a:spLocks noGrp="1"/>
          </p:cNvSpPr>
          <p:nvPr>
            <p:ph type="title"/>
          </p:nvPr>
        </p:nvSpPr>
        <p:spPr>
          <a:xfrm>
            <a:off x="457200" y="274638"/>
            <a:ext cx="8229600" cy="654032"/>
          </a:xfrm>
        </p:spPr>
        <p:txBody>
          <a:bodyPr>
            <a:normAutofit/>
          </a:bodyPr>
          <a:lstStyle/>
          <a:p>
            <a:pPr lvl="0"/>
            <a:r>
              <a:rPr lang="id-ID" sz="3600" dirty="0" smtClean="0">
                <a:solidFill>
                  <a:srgbClr val="000000"/>
                </a:solidFill>
                <a:latin typeface="Arial" pitchFamily="34" charset="0"/>
                <a:ea typeface="Times New Roman" pitchFamily="18" charset="0"/>
                <a:cs typeface="Arial" pitchFamily="34" charset="0"/>
              </a:rPr>
              <a:t>Spesies Ikan Lele</a:t>
            </a:r>
            <a:endParaRPr lang="id-ID"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id-ID"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Mengenal Ikan Lele (</a:t>
            </a:r>
            <a:r>
              <a:rPr lang="id-ID"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Claris</a:t>
            </a:r>
            <a:r>
              <a:rPr lang="id-ID"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id-ID"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5362" name="Picture 2" descr="http://1.bp.blogspot.com/-0Vo6fts3zF8/Tmgngv5aU4I/AAAAAAAAALo/eYnlSlSYr-I/s320/ikan-lele1.jpg"/>
          <p:cNvPicPr>
            <a:picLocks noChangeAspect="1" noChangeArrowheads="1"/>
          </p:cNvPicPr>
          <p:nvPr/>
        </p:nvPicPr>
        <p:blipFill>
          <a:blip r:embed="rId3"/>
          <a:srcRect/>
          <a:stretch>
            <a:fillRect/>
          </a:stretch>
        </p:blipFill>
        <p:spPr bwMode="auto">
          <a:xfrm flipH="1">
            <a:off x="142844" y="1285860"/>
            <a:ext cx="2714644" cy="1320471"/>
          </a:xfrm>
          <a:prstGeom prst="rect">
            <a:avLst/>
          </a:prstGeom>
          <a:noFill/>
        </p:spPr>
      </p:pic>
      <p:sp>
        <p:nvSpPr>
          <p:cNvPr id="12289" name="Rectangle 1"/>
          <p:cNvSpPr>
            <a:spLocks noChangeArrowheads="1"/>
          </p:cNvSpPr>
          <p:nvPr/>
        </p:nvSpPr>
        <p:spPr bwMode="auto">
          <a:xfrm>
            <a:off x="3929058" y="1643050"/>
            <a:ext cx="4857784" cy="45366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id-ID" sz="2800" i="0" u="none" strike="noStrike" cap="none" normalizeH="0" baseline="0" dirty="0" smtClean="0">
                <a:ln>
                  <a:noFill/>
                </a:ln>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Ikan Lele (Clarias) adalah marga (genus) ikan yang hidup di air tawar. Ikan ini terdiri atas berbagai jenis (spesies)</a:t>
            </a:r>
            <a:r>
              <a:rPr kumimoji="0" lang="id-ID" sz="2800" i="0" u="none" strike="noStrike" cap="none" normalizeH="0" dirty="0" smtClean="0">
                <a:ln>
                  <a:noFill/>
                </a:ln>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dengan s</a:t>
            </a:r>
            <a:r>
              <a:rPr kumimoji="0" lang="id-ID" sz="2800" i="0" u="none" strike="noStrike" cap="none" normalizeH="0" baseline="0" dirty="0" smtClean="0">
                <a:ln>
                  <a:noFill/>
                </a:ln>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edikitnya terdapat 55 spesies (jenis) ikan lele di seluruh dunia.</a:t>
            </a:r>
            <a:endParaRPr kumimoji="0" lang="id-ID" sz="2800" i="0" u="none" strike="noStrike" cap="none" normalizeH="0" baseline="0" dirty="0" smtClean="0">
              <a:ln>
                <a:noFill/>
              </a:ln>
              <a:effectLst>
                <a:outerShdw blurRad="38100" dist="38100" dir="2700000" algn="tl">
                  <a:srgbClr val="000000">
                    <a:alpha val="43137"/>
                  </a:srgbClr>
                </a:outerShdw>
              </a:effectLst>
              <a:latin typeface="Cambria" pitchFamily="18" charset="0"/>
              <a:cs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2000" fill="hold"/>
                                        <p:tgtEl>
                                          <p:spTgt spid="15362"/>
                                        </p:tgtEl>
                                        <p:attrNameLst>
                                          <p:attrName>ppt_w</p:attrName>
                                        </p:attrNameLst>
                                      </p:cBhvr>
                                      <p:tavLst>
                                        <p:tav tm="0">
                                          <p:val>
                                            <p:fltVal val="0"/>
                                          </p:val>
                                        </p:tav>
                                        <p:tav tm="100000">
                                          <p:val>
                                            <p:strVal val="#ppt_w"/>
                                          </p:val>
                                        </p:tav>
                                      </p:tavLst>
                                    </p:anim>
                                    <p:anim calcmode="lin" valueType="num">
                                      <p:cBhvr>
                                        <p:cTn id="8" dur="2000" fill="hold"/>
                                        <p:tgtEl>
                                          <p:spTgt spid="15362"/>
                                        </p:tgtEl>
                                        <p:attrNameLst>
                                          <p:attrName>ppt_h</p:attrName>
                                        </p:attrNameLst>
                                      </p:cBhvr>
                                      <p:tavLst>
                                        <p:tav tm="0">
                                          <p:val>
                                            <p:fltVal val="0"/>
                                          </p:val>
                                        </p:tav>
                                        <p:tav tm="100000">
                                          <p:val>
                                            <p:strVal val="#ppt_h"/>
                                          </p:val>
                                        </p:tav>
                                      </p:tavLst>
                                    </p:anim>
                                    <p:animEffect transition="in" filter="fade">
                                      <p:cBhvr>
                                        <p:cTn id="9"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Rectangle 1"/>
          <p:cNvSpPr>
            <a:spLocks noChangeArrowheads="1"/>
          </p:cNvSpPr>
          <p:nvPr/>
        </p:nvSpPr>
        <p:spPr bwMode="auto">
          <a:xfrm>
            <a:off x="285720" y="1214422"/>
            <a:ext cx="8643998"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id-ID"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Ciri – Ciri Khas Ikan Lele yaitu :</a:t>
            </a:r>
          </a:p>
          <a:p>
            <a:pPr marL="342900" marR="0" lvl="0" indent="-342900" algn="just" defTabSz="914400" rtl="0" eaLnBrk="1" fontAlgn="base" latinLnBrk="0" hangingPunct="1">
              <a:lnSpc>
                <a:spcPct val="150000"/>
              </a:lnSpc>
              <a:spcBef>
                <a:spcPct val="0"/>
              </a:spcBef>
              <a:spcAft>
                <a:spcPct val="0"/>
              </a:spcAft>
              <a:buClrTx/>
              <a:buSzTx/>
              <a:buFont typeface="+mj-lt"/>
              <a:buAutoNum type="arabicPeriod"/>
              <a:tabLst/>
            </a:pPr>
            <a:r>
              <a:rPr kumimoji="0" lang="id-ID"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Memiliki tubuh yang licin tak bersisik</a:t>
            </a:r>
          </a:p>
          <a:p>
            <a:pPr marL="342900" marR="0" lvl="0" indent="-342900" algn="just" defTabSz="914400" rtl="0" eaLnBrk="1" fontAlgn="base" latinLnBrk="0" hangingPunct="1">
              <a:lnSpc>
                <a:spcPct val="150000"/>
              </a:lnSpc>
              <a:spcBef>
                <a:spcPct val="0"/>
              </a:spcBef>
              <a:spcAft>
                <a:spcPct val="0"/>
              </a:spcAft>
              <a:buClrTx/>
              <a:buSzTx/>
              <a:buFont typeface="+mj-lt"/>
              <a:buAutoNum type="arabicPeriod"/>
              <a:tabLst/>
            </a:pPr>
            <a:r>
              <a:rPr lang="id-ID" b="1" dirty="0" smtClean="0">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Sirip punggung dan sirip anus panjang</a:t>
            </a:r>
          </a:p>
          <a:p>
            <a:pPr marL="342900" marR="0" lvl="0" indent="-342900" algn="just" defTabSz="914400" rtl="0" eaLnBrk="1" fontAlgn="base" latinLnBrk="0" hangingPunct="1">
              <a:lnSpc>
                <a:spcPct val="150000"/>
              </a:lnSpc>
              <a:spcBef>
                <a:spcPct val="0"/>
              </a:spcBef>
              <a:spcAft>
                <a:spcPct val="0"/>
              </a:spcAft>
              <a:buClrTx/>
              <a:buSzTx/>
              <a:buFont typeface="+mj-lt"/>
              <a:buAutoNum type="arabicPeriod"/>
              <a:tabLst/>
            </a:pPr>
            <a:r>
              <a:rPr kumimoji="0" lang="id-ID"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Kepalanya keras menulang dibagian atas</a:t>
            </a:r>
          </a:p>
          <a:p>
            <a:pPr marL="342900" marR="0" lvl="0" indent="-342900" algn="just" defTabSz="914400" rtl="0" eaLnBrk="1" fontAlgn="base" latinLnBrk="0" hangingPunct="1">
              <a:lnSpc>
                <a:spcPct val="150000"/>
              </a:lnSpc>
              <a:spcBef>
                <a:spcPct val="0"/>
              </a:spcBef>
              <a:spcAft>
                <a:spcPct val="0"/>
              </a:spcAft>
              <a:buClrTx/>
              <a:buSzTx/>
              <a:buFont typeface="+mj-lt"/>
              <a:buAutoNum type="arabicPeriod"/>
              <a:tabLst/>
            </a:pPr>
            <a:r>
              <a:rPr kumimoji="0" lang="id-ID"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Mata</a:t>
            </a:r>
            <a:r>
              <a:rPr kumimoji="0" lang="id-ID" b="1" i="0" u="none" strike="noStrike" cap="none" normalizeH="0" dirty="0" smtClean="0">
                <a:ln>
                  <a:noFill/>
                </a:ln>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kecil dan mulut lebar terletak di ujung moncong</a:t>
            </a:r>
            <a:r>
              <a:rPr kumimoji="0" lang="id-ID"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a:t>
            </a:r>
          </a:p>
          <a:p>
            <a:pPr marL="342900" marR="0" lvl="0" indent="-342900" algn="just" defTabSz="914400" rtl="0" eaLnBrk="1" fontAlgn="base" latinLnBrk="0" hangingPunct="1">
              <a:lnSpc>
                <a:spcPct val="150000"/>
              </a:lnSpc>
              <a:spcBef>
                <a:spcPct val="0"/>
              </a:spcBef>
              <a:spcAft>
                <a:spcPct val="0"/>
              </a:spcAft>
              <a:buClrTx/>
              <a:buSzTx/>
              <a:buFont typeface="+mj-lt"/>
              <a:buAutoNum type="arabicPeriod"/>
              <a:tabLst/>
            </a:pPr>
            <a:r>
              <a:rPr kumimoji="0" lang="id-ID"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Tubuh agak pipih memanjang </a:t>
            </a:r>
          </a:p>
          <a:p>
            <a:pPr marL="342900" marR="0" lvl="0" indent="-342900" algn="just" defTabSz="914400" rtl="0" eaLnBrk="1" fontAlgn="base" latinLnBrk="0" hangingPunct="1">
              <a:lnSpc>
                <a:spcPct val="150000"/>
              </a:lnSpc>
              <a:spcBef>
                <a:spcPct val="0"/>
              </a:spcBef>
              <a:spcAft>
                <a:spcPct val="0"/>
              </a:spcAft>
              <a:buClrTx/>
              <a:buSzTx/>
              <a:buFont typeface="+mj-lt"/>
              <a:buAutoNum type="arabicPeriod"/>
              <a:tabLst/>
            </a:pPr>
            <a:r>
              <a:rPr lang="id-ID" b="1" dirty="0" smtClean="0">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M</a:t>
            </a:r>
            <a:r>
              <a:rPr kumimoji="0" lang="id-ID"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emiliki 4</a:t>
            </a:r>
            <a:r>
              <a:rPr kumimoji="0" lang="id-ID" b="1" i="0" u="none" strike="noStrike" cap="none" normalizeH="0" dirty="0" smtClean="0">
                <a:ln>
                  <a:noFill/>
                </a:ln>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pasang sungut peraba (</a:t>
            </a:r>
            <a:r>
              <a:rPr kumimoji="0" lang="id-ID" b="1" i="1" u="none" strike="noStrike" cap="none" normalizeH="0" dirty="0" smtClean="0">
                <a:ln>
                  <a:noFill/>
                </a:ln>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barbels</a:t>
            </a:r>
            <a:r>
              <a:rPr kumimoji="0" lang="id-ID" b="1" i="0" u="none" strike="noStrike" cap="none" normalizeH="0" dirty="0" smtClean="0">
                <a:ln>
                  <a:noFill/>
                </a:ln>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a:t>
            </a:r>
            <a:r>
              <a:rPr kumimoji="0" lang="id-ID"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ea typeface="Times New Roman" pitchFamily="18" charset="0"/>
                <a:cs typeface="Times New Roman" pitchFamily="18" charset="0"/>
              </a:rPr>
              <a:t> kumis yang panjang, mencuat dari sekitar bagian mulutnya. Berguna untuk bergerak di air yang gelap.</a:t>
            </a:r>
          </a:p>
          <a:p>
            <a:pPr marL="342900" marR="0" lvl="0" indent="-342900" algn="just" defTabSz="914400" rtl="0" eaLnBrk="1" fontAlgn="base" latinLnBrk="0" hangingPunct="1">
              <a:lnSpc>
                <a:spcPct val="150000"/>
              </a:lnSpc>
              <a:spcBef>
                <a:spcPct val="0"/>
              </a:spcBef>
              <a:spcAft>
                <a:spcPct val="0"/>
              </a:spcAft>
              <a:buClrTx/>
              <a:buSzTx/>
              <a:buFont typeface="+mj-lt"/>
              <a:buAutoNum type="arabicPeriod"/>
              <a:tabLst/>
            </a:pPr>
            <a:r>
              <a:rPr lang="id-ID" b="1" dirty="0" smtClean="0">
                <a:solidFill>
                  <a:schemeClr val="bg1"/>
                </a:solidFill>
                <a:effectLst>
                  <a:outerShdw blurRad="38100" dist="38100" dir="2700000" algn="tl">
                    <a:srgbClr val="000000">
                      <a:alpha val="43137"/>
                    </a:srgbClr>
                  </a:outerShdw>
                </a:effectLst>
                <a:latin typeface="Cambria" pitchFamily="18" charset="0"/>
                <a:cs typeface="Times New Roman" pitchFamily="18" charset="0"/>
              </a:rPr>
              <a:t>Memiliki alat pernafasan tambahan berupa modifikasi dari busur insangnya.</a:t>
            </a:r>
          </a:p>
          <a:p>
            <a:pPr marL="342900" marR="0" lvl="0" indent="-342900" algn="just" defTabSz="914400" rtl="0" eaLnBrk="1" fontAlgn="base" latinLnBrk="0" hangingPunct="1">
              <a:lnSpc>
                <a:spcPct val="150000"/>
              </a:lnSpc>
              <a:spcBef>
                <a:spcPct val="0"/>
              </a:spcBef>
              <a:spcAft>
                <a:spcPct val="0"/>
              </a:spcAft>
              <a:buClrTx/>
              <a:buSzTx/>
              <a:buFont typeface="+mj-lt"/>
              <a:buAutoNum type="arabicPeriod"/>
              <a:tabLst/>
            </a:pPr>
            <a:r>
              <a:rPr kumimoji="0" lang="id-ID"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cs typeface="Times New Roman" pitchFamily="18" charset="0"/>
              </a:rPr>
              <a:t>Terdapat sepasang patil, yakni duri tulang yang tajam,</a:t>
            </a:r>
            <a:r>
              <a:rPr kumimoji="0" lang="id-ID" b="1" i="0" u="none" strike="noStrike" cap="none" normalizeH="0" dirty="0" smtClean="0">
                <a:ln>
                  <a:noFill/>
                </a:ln>
                <a:solidFill>
                  <a:schemeClr val="bg1"/>
                </a:solidFill>
                <a:effectLst>
                  <a:outerShdw blurRad="38100" dist="38100" dir="2700000" algn="tl">
                    <a:srgbClr val="000000">
                      <a:alpha val="43137"/>
                    </a:srgbClr>
                  </a:outerShdw>
                </a:effectLst>
                <a:latin typeface="Cambria" pitchFamily="18" charset="0"/>
                <a:cs typeface="Times New Roman" pitchFamily="18" charset="0"/>
              </a:rPr>
              <a:t> pada sirip-sirip dadanya.</a:t>
            </a:r>
            <a:endParaRPr kumimoji="0" lang="id-ID" b="1" i="0" u="none" strike="noStrike" cap="none" normalizeH="0" baseline="0" dirty="0" smtClean="0">
              <a:ln>
                <a:noFill/>
              </a:ln>
              <a:solidFill>
                <a:schemeClr val="bg1"/>
              </a:solidFill>
              <a:effectLst>
                <a:outerShdw blurRad="38100" dist="38100" dir="2700000" algn="tl">
                  <a:srgbClr val="000000">
                    <a:alpha val="43137"/>
                  </a:srgbClr>
                </a:outerShdw>
              </a:effectLst>
              <a:latin typeface="Cambria" pitchFamily="18" charset="0"/>
              <a:cs typeface="Arial" pitchFamily="34" charset="0"/>
            </a:endParaRPr>
          </a:p>
        </p:txBody>
      </p:sp>
      <p:sp>
        <p:nvSpPr>
          <p:cNvPr id="4" name="Title 1"/>
          <p:cNvSpPr txBox="1">
            <a:spLocks/>
          </p:cNvSpPr>
          <p:nvPr/>
        </p:nvSpPr>
        <p:spPr>
          <a:xfrm>
            <a:off x="1714480" y="214290"/>
            <a:ext cx="6143668" cy="928693"/>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1" i="0" u="none" strike="noStrike" kern="1200" cap="none" spc="0" normalizeH="0" baseline="0" noProof="0" dirty="0" smtClean="0">
                <a:ln w="11430"/>
                <a:solidFill>
                  <a:srgbClr val="FFFF00"/>
                </a:solidFill>
                <a:effectLst>
                  <a:outerShdw blurRad="50800" dist="38100" dir="5400000" algn="t" rotWithShape="0">
                    <a:prstClr val="black">
                      <a:alpha val="40000"/>
                    </a:prstClr>
                  </a:outerShdw>
                  <a:reflection blurRad="6350" stA="50000" endA="300" endPos="50000" dist="29997" dir="5400000" sy="-100000" algn="bl" rotWithShape="0"/>
                </a:effectLst>
                <a:uLnTx/>
                <a:uFillTx/>
                <a:latin typeface="+mj-lt"/>
                <a:ea typeface="+mj-ea"/>
                <a:cs typeface="+mj-cs"/>
              </a:rPr>
              <a:t>CIRI – CIRI IKAN LELE</a:t>
            </a:r>
            <a:r>
              <a:rPr kumimoji="0" lang="id-ID" sz="3200" b="1" i="0" u="none" strike="noStrike" kern="1200" cap="none" spc="0" normalizeH="0" noProof="0" dirty="0" smtClean="0">
                <a:ln w="11430"/>
                <a:solidFill>
                  <a:srgbClr val="FFFF00"/>
                </a:solidFill>
                <a:effectLst>
                  <a:outerShdw blurRad="50800" dist="38100" dir="5400000" algn="t" rotWithShape="0">
                    <a:prstClr val="black">
                      <a:alpha val="40000"/>
                    </a:prstClr>
                  </a:outerShdw>
                  <a:reflection blurRad="6350" stA="50000" endA="300" endPos="50000" dist="29997" dir="5400000" sy="-100000" algn="bl" rotWithShape="0"/>
                </a:effectLst>
                <a:uLnTx/>
                <a:uFillTx/>
                <a:latin typeface="+mj-lt"/>
                <a:ea typeface="+mj-ea"/>
                <a:cs typeface="+mj-cs"/>
              </a:rPr>
              <a:t> (</a:t>
            </a:r>
            <a:r>
              <a:rPr kumimoji="0" lang="id-ID" sz="3200" b="1" i="1" strike="noStrike" kern="1200" cap="none" spc="0" normalizeH="0" noProof="0" dirty="0" smtClean="0">
                <a:ln w="11430"/>
                <a:solidFill>
                  <a:srgbClr val="FFFF00"/>
                </a:solidFill>
                <a:effectLst>
                  <a:outerShdw blurRad="50800" dist="38100" dir="5400000" algn="t" rotWithShape="0">
                    <a:prstClr val="black">
                      <a:alpha val="40000"/>
                    </a:prstClr>
                  </a:outerShdw>
                  <a:reflection blurRad="6350" stA="50000" endA="300" endPos="50000" dist="29997" dir="5400000" sy="-100000" algn="bl" rotWithShape="0"/>
                </a:effectLst>
                <a:uLnTx/>
                <a:uFillTx/>
                <a:latin typeface="+mj-lt"/>
                <a:ea typeface="+mj-ea"/>
                <a:cs typeface="+mj-cs"/>
              </a:rPr>
              <a:t>Claris</a:t>
            </a:r>
            <a:r>
              <a:rPr kumimoji="0" lang="id-ID" sz="3200" b="1" i="0" u="none" strike="noStrike" kern="1200" cap="none" spc="0" normalizeH="0" noProof="0" dirty="0" smtClean="0">
                <a:ln w="11430"/>
                <a:solidFill>
                  <a:srgbClr val="FFFF00"/>
                </a:solidFill>
                <a:effectLst>
                  <a:outerShdw blurRad="50800" dist="38100" dir="5400000" algn="t" rotWithShape="0">
                    <a:prstClr val="black">
                      <a:alpha val="40000"/>
                    </a:prstClr>
                  </a:outerShdw>
                  <a:reflection blurRad="6350" stA="50000" endA="300" endPos="50000" dist="29997" dir="5400000" sy="-100000" algn="bl" rotWithShape="0"/>
                </a:effectLst>
                <a:uLnTx/>
                <a:uFillTx/>
                <a:latin typeface="+mj-lt"/>
                <a:ea typeface="+mj-ea"/>
                <a:cs typeface="+mj-cs"/>
              </a:rPr>
              <a:t>)</a:t>
            </a:r>
            <a:endParaRPr kumimoji="0" lang="id-ID" sz="3200" b="1" i="0" u="none" strike="noStrike" kern="1200" cap="none" spc="0" normalizeH="0" baseline="0" noProof="0" dirty="0">
              <a:ln w="11430"/>
              <a:solidFill>
                <a:srgbClr val="FFFF00"/>
              </a:solidFill>
              <a:effectLst>
                <a:outerShdw blurRad="50800" dist="38100" dir="5400000" algn="t" rotWithShape="0">
                  <a:prstClr val="black">
                    <a:alpha val="40000"/>
                  </a:prstClr>
                </a:outerShdw>
                <a:reflection blurRad="6350" stA="50000" endA="300" endPos="50000" dist="29997" dir="5400000" sy="-100000" algn="bl" rotWithShape="0"/>
              </a:effectLst>
              <a:uLnTx/>
              <a:uFillTx/>
              <a:latin typeface="+mj-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par>
                          <p:cTn id="14" fill="hold">
                            <p:stCondLst>
                              <p:cond delay="2000"/>
                            </p:stCondLst>
                            <p:childTnLst>
                              <p:par>
                                <p:cTn id="15" presetID="37"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2085</TotalTime>
  <Words>5469</Words>
  <Application>Microsoft Office PowerPoint</Application>
  <PresentationFormat>On-screen Show (4:3)</PresentationFormat>
  <Paragraphs>384</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Arial Black</vt:lpstr>
      <vt:lpstr>Calibri</vt:lpstr>
      <vt:lpstr>Cambria</vt:lpstr>
      <vt:lpstr>Tahoma</vt:lpstr>
      <vt:lpstr>Times New Roman</vt:lpstr>
      <vt:lpstr>Office Theme</vt:lpstr>
      <vt:lpstr>BUDIDAYA LELE CEPAT PANEN</vt:lpstr>
      <vt:lpstr>PENDAHULUAN</vt:lpstr>
      <vt:lpstr>PENDAHULUAN</vt:lpstr>
      <vt:lpstr>Nama-nama Ikan Lele</vt:lpstr>
      <vt:lpstr>Spesies Ikan Lele</vt:lpstr>
      <vt:lpstr>Spesies Ikan Lele</vt:lpstr>
      <vt:lpstr>Spesies Ikan Lele</vt:lpstr>
      <vt:lpstr>Mengenal Ikan Lele (Claris)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LELE DUMBO SEBAGAI PILIHAN</vt:lpstr>
      <vt:lpstr>ORGAN UTAMA LELE</vt:lpstr>
      <vt:lpstr>PowerPoint Presentation</vt:lpstr>
      <vt:lpstr>PowerPoint Presentation</vt:lpstr>
      <vt:lpstr>PowerPoint Presentation</vt:lpstr>
      <vt:lpstr>PowerPoint Presentation</vt:lpstr>
      <vt:lpstr>Cara Budidaya </vt:lpstr>
      <vt:lpstr>PowerPoint Presentation</vt:lpstr>
      <vt:lpstr>PowerPoint Presentation</vt:lpstr>
      <vt:lpstr>PowerPoint Presentation</vt:lpstr>
      <vt:lpstr>PowerPoint Presentation</vt:lpstr>
      <vt:lpstr>PEMBERIAN PAKAN UTAMA (PELET)</vt:lpstr>
      <vt:lpstr>STANDAR PELET UNTUK 1.000 EKOR BENIH</vt:lpstr>
      <vt:lpstr>HAMA DAN PENYAKIT LELE</vt:lpstr>
      <vt:lpstr>PowerPoint Presentation</vt:lpstr>
      <vt:lpstr>ANALISA USAHA PENGGEMUKAN LELE</vt:lpstr>
      <vt:lpstr>ANALISA USAHA PENGGEMUKAN LELE</vt:lpstr>
      <vt:lpstr>ANALISA USAHA PENGGEMUKAN LELE</vt:lpstr>
      <vt:lpstr>ANALISA USAHA PENGGEMUKAN LELE</vt:lpstr>
      <vt:lpstr>PROGRAM PENGEMBANGAN</vt:lpstr>
      <vt:lpstr>PROGRAM BAGI HASIL</vt:lpstr>
      <vt:lpstr>MATUR SUWUN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ConneCt_ComputeCh</cp:lastModifiedBy>
  <cp:revision>175</cp:revision>
  <dcterms:created xsi:type="dcterms:W3CDTF">2012-12-10T21:30:59Z</dcterms:created>
  <dcterms:modified xsi:type="dcterms:W3CDTF">2015-01-26T15:23:51Z</dcterms:modified>
</cp:coreProperties>
</file>