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623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15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719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434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662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760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101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46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925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348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386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EC9D9-91C9-4CFE-80B1-C4728E05649C}" type="datetimeFigureOut">
              <a:rPr lang="id-ID" smtClean="0"/>
              <a:t>25/01/2015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2318-FDD1-46A3-B361-E8CDF2D506B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779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1077"/>
            <a:ext cx="9144000" cy="2084476"/>
          </a:xfrm>
        </p:spPr>
        <p:txBody>
          <a:bodyPr>
            <a:normAutofit/>
          </a:bodyPr>
          <a:lstStyle/>
          <a:p>
            <a:r>
              <a:rPr lang="id-ID" sz="4800" b="1" dirty="0" smtClean="0">
                <a:solidFill>
                  <a:srgbClr val="FF0000"/>
                </a:solidFill>
                <a:latin typeface="+mn-lt"/>
              </a:rPr>
              <a:t>BUDIDAYA PADI DENGAN TEKNOLOGI NASKURU</a:t>
            </a:r>
            <a:br>
              <a:rPr lang="id-ID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id-ID" sz="4800" b="1" dirty="0" smtClean="0">
                <a:solidFill>
                  <a:srgbClr val="FF0000"/>
                </a:solidFill>
                <a:latin typeface="+mn-lt"/>
              </a:rPr>
              <a:t>(APLIKASI SEDERHANA)</a:t>
            </a:r>
            <a:endParaRPr lang="id-ID" sz="4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2545"/>
            <a:ext cx="9144000" cy="1655762"/>
          </a:xfrm>
        </p:spPr>
        <p:txBody>
          <a:bodyPr/>
          <a:lstStyle/>
          <a:p>
            <a:r>
              <a:rPr lang="id-ID" b="1" dirty="0" smtClean="0">
                <a:solidFill>
                  <a:srgbClr val="002060"/>
                </a:solidFill>
              </a:rPr>
              <a:t>DISAMPAIKAN OLEH</a:t>
            </a:r>
          </a:p>
          <a:p>
            <a:r>
              <a:rPr lang="id-ID" b="1" dirty="0" smtClean="0">
                <a:solidFill>
                  <a:srgbClr val="002060"/>
                </a:solidFill>
              </a:rPr>
              <a:t>PT OSMOSA ALAM SEMESTA</a:t>
            </a:r>
          </a:p>
          <a:p>
            <a:r>
              <a:rPr lang="id-ID" b="1" dirty="0" smtClean="0">
                <a:solidFill>
                  <a:srgbClr val="002060"/>
                </a:solidFill>
              </a:rPr>
              <a:t>WONOSOBO, JANUARI 2015</a:t>
            </a:r>
            <a:endParaRPr lang="id-ID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0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718"/>
            <a:ext cx="10515600" cy="844698"/>
          </a:xfrm>
        </p:spPr>
        <p:txBody>
          <a:bodyPr>
            <a:normAutofit/>
          </a:bodyPr>
          <a:lstStyle/>
          <a:p>
            <a:pPr algn="ctr"/>
            <a:r>
              <a:rPr lang="id-ID" sz="3000" b="1" dirty="0" smtClean="0">
                <a:solidFill>
                  <a:srgbClr val="00B0F0"/>
                </a:solidFill>
                <a:latin typeface="+mn-lt"/>
              </a:rPr>
              <a:t>1. PENYIAPAN PERSEMAIAN UNTUK BUDIDAYA PADI 1 HEKTAR</a:t>
            </a:r>
            <a:endParaRPr lang="id-ID" sz="3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5134708"/>
          </a:xfrm>
        </p:spPr>
        <p:txBody>
          <a:bodyPr>
            <a:normAutofit fontScale="925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Hari ke – 10 sebelum tebar benih (10 HBT), </a:t>
            </a:r>
            <a:r>
              <a:rPr lang="id-ID" b="1" dirty="0" smtClean="0">
                <a:solidFill>
                  <a:srgbClr val="FFFF00"/>
                </a:solidFill>
              </a:rPr>
              <a:t>mulai mempersiapkan lahan untuk pembenihan dengan cara dibersihkan dari sisa-sisa tanaman kemudian dilakukan pengolahan tanah, setelah pengolahan tanah selesai </a:t>
            </a:r>
            <a:r>
              <a:rPr lang="id-ID" b="1" dirty="0" err="1" smtClean="0">
                <a:solidFill>
                  <a:srgbClr val="FFFF00"/>
                </a:solidFill>
              </a:rPr>
              <a:t>dikocor</a:t>
            </a:r>
            <a:r>
              <a:rPr lang="id-ID" b="1" dirty="0" smtClean="0">
                <a:solidFill>
                  <a:srgbClr val="FFFF00"/>
                </a:solidFill>
              </a:rPr>
              <a:t> permukaan tanah dengan larutan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sebanyak 5 liter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(caranya 5 liter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dicampur dengan 150 – 200 liter air + 20 sendok makan KNO3 merah + 20 sendok makan urea)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3 sebelum tebar benih (3 HBT), </a:t>
            </a:r>
            <a:r>
              <a:rPr lang="id-ID" b="1" dirty="0" smtClean="0">
                <a:solidFill>
                  <a:srgbClr val="FFFF00"/>
                </a:solidFill>
              </a:rPr>
              <a:t>pembuatan </a:t>
            </a:r>
            <a:r>
              <a:rPr lang="id-ID" b="1" dirty="0" err="1" smtClean="0">
                <a:solidFill>
                  <a:srgbClr val="FFFF00"/>
                </a:solidFill>
              </a:rPr>
              <a:t>bedengan</a:t>
            </a:r>
            <a:r>
              <a:rPr lang="id-ID" b="1" dirty="0" smtClean="0">
                <a:solidFill>
                  <a:srgbClr val="FFFF00"/>
                </a:solidFill>
              </a:rPr>
              <a:t> dan pemupukan 1 berupa 15 kg urea + 5 kg </a:t>
            </a:r>
            <a:r>
              <a:rPr lang="id-ID" b="1" dirty="0" err="1" smtClean="0">
                <a:solidFill>
                  <a:srgbClr val="FFFF00"/>
                </a:solidFill>
              </a:rPr>
              <a:t>KCl</a:t>
            </a:r>
            <a:r>
              <a:rPr lang="id-ID" b="1" dirty="0" smtClean="0">
                <a:solidFill>
                  <a:srgbClr val="FFFF00"/>
                </a:solidFill>
              </a:rPr>
              <a:t>, keduanya ditebar pada permukaan tanah.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0 bertepatan dengan waktu tebar benih (0), </a:t>
            </a:r>
            <a:r>
              <a:rPr lang="id-ID" b="1" dirty="0" smtClean="0">
                <a:solidFill>
                  <a:srgbClr val="FFFF00"/>
                </a:solidFill>
              </a:rPr>
              <a:t>sekitar 80 kg benih ditebar rata di permukaan tanah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7 setelah tebar benih (7 HST),</a:t>
            </a:r>
            <a:r>
              <a:rPr lang="id-ID" b="1" dirty="0" smtClean="0">
                <a:solidFill>
                  <a:srgbClr val="00B050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pemupukan susulan berupa 15 kg urea + 5 kg KCL ditebar rata</a:t>
            </a:r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1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661"/>
            <a:ext cx="10515600" cy="4006319"/>
          </a:xfrm>
        </p:spPr>
        <p:txBody>
          <a:bodyPr/>
          <a:lstStyle/>
          <a:p>
            <a:r>
              <a:rPr lang="id-ID" b="1" dirty="0">
                <a:solidFill>
                  <a:srgbClr val="FF0000"/>
                </a:solidFill>
              </a:rPr>
              <a:t>Hari ke – 7 setelah tebar benih (7 HST), </a:t>
            </a:r>
            <a:r>
              <a:rPr lang="id-ID" b="1" dirty="0" smtClean="0">
                <a:solidFill>
                  <a:srgbClr val="FFFF00"/>
                </a:solidFill>
              </a:rPr>
              <a:t>aplikasi pestisida 1 berupa </a:t>
            </a:r>
            <a:r>
              <a:rPr lang="id-ID" b="1" dirty="0" err="1" smtClean="0">
                <a:solidFill>
                  <a:srgbClr val="FFFF00"/>
                </a:solidFill>
              </a:rPr>
              <a:t>akarisida</a:t>
            </a:r>
            <a:r>
              <a:rPr lang="id-ID" b="1" dirty="0" smtClean="0">
                <a:solidFill>
                  <a:srgbClr val="FFFF00"/>
                </a:solidFill>
              </a:rPr>
              <a:t> + insektisida sistemik untuk mengantisipasi adanya telur </a:t>
            </a:r>
            <a:r>
              <a:rPr lang="id-ID" b="1" dirty="0" err="1" smtClean="0">
                <a:solidFill>
                  <a:srgbClr val="FFFF00"/>
                </a:solidFill>
              </a:rPr>
              <a:t>klaper</a:t>
            </a:r>
            <a:r>
              <a:rPr lang="id-ID" b="1" dirty="0" smtClean="0">
                <a:solidFill>
                  <a:srgbClr val="FFFF00"/>
                </a:solidFill>
              </a:rPr>
              <a:t> putih yang bisa menyebabkan hama </a:t>
            </a:r>
            <a:r>
              <a:rPr lang="id-ID" b="1" dirty="0" err="1" smtClean="0">
                <a:solidFill>
                  <a:srgbClr val="FFFF00"/>
                </a:solidFill>
              </a:rPr>
              <a:t>sundep</a:t>
            </a:r>
            <a:endParaRPr lang="id-ID" b="1" dirty="0">
              <a:solidFill>
                <a:srgbClr val="FFFF00"/>
              </a:solidFill>
            </a:endParaRPr>
          </a:p>
          <a:p>
            <a:r>
              <a:rPr lang="id-ID" b="1" dirty="0" smtClean="0">
                <a:solidFill>
                  <a:srgbClr val="FF0000"/>
                </a:solidFill>
              </a:rPr>
              <a:t>Hari ke – 15 setelah tebar benih (15 HST), </a:t>
            </a:r>
            <a:r>
              <a:rPr lang="id-ID" b="1" dirty="0" smtClean="0">
                <a:solidFill>
                  <a:srgbClr val="FFFF00"/>
                </a:solidFill>
              </a:rPr>
              <a:t>aplikasi pestisida 2 berupa fungisida + insektisida sistemik </a:t>
            </a:r>
            <a:r>
              <a:rPr lang="id-ID" b="1" dirty="0">
                <a:solidFill>
                  <a:srgbClr val="FFFF00"/>
                </a:solidFill>
              </a:rPr>
              <a:t>untuk mengantisipasi adanya telur </a:t>
            </a:r>
            <a:r>
              <a:rPr lang="id-ID" b="1" dirty="0" err="1">
                <a:solidFill>
                  <a:srgbClr val="FFFF00"/>
                </a:solidFill>
              </a:rPr>
              <a:t>klaper</a:t>
            </a:r>
            <a:r>
              <a:rPr lang="id-ID" b="1" dirty="0">
                <a:solidFill>
                  <a:srgbClr val="FFFF00"/>
                </a:solidFill>
              </a:rPr>
              <a:t> putih yang bisa menyebabkan hama </a:t>
            </a:r>
            <a:r>
              <a:rPr lang="id-ID" b="1" dirty="0" err="1">
                <a:solidFill>
                  <a:srgbClr val="FFFF00"/>
                </a:solidFill>
              </a:rPr>
              <a:t>sundep</a:t>
            </a:r>
            <a:endParaRPr lang="id-ID" b="1" dirty="0" smtClean="0">
              <a:solidFill>
                <a:srgbClr val="FFFF00"/>
              </a:solidFill>
            </a:endParaRPr>
          </a:p>
          <a:p>
            <a:r>
              <a:rPr lang="id-ID" b="1" dirty="0" smtClean="0">
                <a:solidFill>
                  <a:srgbClr val="FF0000"/>
                </a:solidFill>
              </a:rPr>
              <a:t>Hari ke – 21 sampai dengan 25 setelah tebar benih (21 – 25 HST), </a:t>
            </a:r>
            <a:r>
              <a:rPr lang="id-ID" b="1" dirty="0" smtClean="0">
                <a:solidFill>
                  <a:srgbClr val="FFFF00"/>
                </a:solidFill>
              </a:rPr>
              <a:t>disemprot fungisida diteruskan dengan pencabutan bibit untuk ditanam di lahan </a:t>
            </a:r>
            <a:r>
              <a:rPr lang="id-ID" b="1" dirty="0" err="1" smtClean="0">
                <a:solidFill>
                  <a:srgbClr val="FFFF00"/>
                </a:solidFill>
              </a:rPr>
              <a:t>budidaya</a:t>
            </a:r>
            <a:r>
              <a:rPr lang="id-ID" b="1" dirty="0" smtClean="0">
                <a:solidFill>
                  <a:srgbClr val="FFFF00"/>
                </a:solidFill>
              </a:rPr>
              <a:t>.</a:t>
            </a:r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2534"/>
            <a:ext cx="10515600" cy="5556739"/>
          </a:xfrm>
        </p:spPr>
        <p:txBody>
          <a:bodyPr>
            <a:normAutofit fontScale="85000" lnSpcReduction="2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Hari ke – 14 sebelum tanam (14 HBT), </a:t>
            </a:r>
            <a:r>
              <a:rPr lang="id-ID" b="1" dirty="0">
                <a:solidFill>
                  <a:srgbClr val="FFFF00"/>
                </a:solidFill>
              </a:rPr>
              <a:t>mulai mempersiapkan lahan untuk </a:t>
            </a:r>
            <a:r>
              <a:rPr lang="id-ID" b="1" dirty="0" smtClean="0">
                <a:solidFill>
                  <a:srgbClr val="FFFF00"/>
                </a:solidFill>
              </a:rPr>
              <a:t>penanaman </a:t>
            </a:r>
            <a:r>
              <a:rPr lang="id-ID" b="1" dirty="0">
                <a:solidFill>
                  <a:srgbClr val="FFFF00"/>
                </a:solidFill>
              </a:rPr>
              <a:t>dengan cara dibersihkan dari sisa-sisa tanaman </a:t>
            </a:r>
            <a:r>
              <a:rPr lang="id-ID" b="1" dirty="0" smtClean="0">
                <a:solidFill>
                  <a:srgbClr val="FFFF00"/>
                </a:solidFill>
              </a:rPr>
              <a:t>(dibenamkan ke dalam tanah) kemudian </a:t>
            </a:r>
            <a:r>
              <a:rPr lang="id-ID" b="1" dirty="0">
                <a:solidFill>
                  <a:srgbClr val="FFFF00"/>
                </a:solidFill>
              </a:rPr>
              <a:t>dilakukan pengolahan </a:t>
            </a:r>
            <a:r>
              <a:rPr lang="id-ID" b="1" dirty="0" smtClean="0">
                <a:solidFill>
                  <a:srgbClr val="FFFF00"/>
                </a:solidFill>
              </a:rPr>
              <a:t>tanah (dibajak), </a:t>
            </a:r>
            <a:r>
              <a:rPr lang="id-ID" b="1" dirty="0">
                <a:solidFill>
                  <a:srgbClr val="FFFF00"/>
                </a:solidFill>
              </a:rPr>
              <a:t>setelah pengolahan tanah selesai </a:t>
            </a:r>
            <a:r>
              <a:rPr lang="id-ID" b="1" dirty="0" err="1">
                <a:solidFill>
                  <a:srgbClr val="FFFF00"/>
                </a:solidFill>
              </a:rPr>
              <a:t>dikocor</a:t>
            </a:r>
            <a:r>
              <a:rPr lang="id-ID" b="1" dirty="0">
                <a:solidFill>
                  <a:srgbClr val="FFFF00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(sebaiknya menggunakan </a:t>
            </a:r>
            <a:r>
              <a:rPr lang="id-ID" b="1" dirty="0" err="1" smtClean="0">
                <a:solidFill>
                  <a:srgbClr val="FFFF00"/>
                </a:solidFill>
              </a:rPr>
              <a:t>power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 err="1" smtClean="0">
                <a:solidFill>
                  <a:srgbClr val="FFFF00"/>
                </a:solidFill>
              </a:rPr>
              <a:t>sparayer</a:t>
            </a:r>
            <a:r>
              <a:rPr lang="id-ID" b="1" dirty="0" smtClean="0">
                <a:solidFill>
                  <a:srgbClr val="FFFF00"/>
                </a:solidFill>
              </a:rPr>
              <a:t>) permukaan </a:t>
            </a:r>
            <a:r>
              <a:rPr lang="id-ID" b="1" dirty="0">
                <a:solidFill>
                  <a:srgbClr val="FFFF00"/>
                </a:solidFill>
              </a:rPr>
              <a:t>tanah dengan larutan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sebanyak </a:t>
            </a:r>
            <a:r>
              <a:rPr lang="id-ID" b="1" dirty="0" smtClean="0">
                <a:solidFill>
                  <a:srgbClr val="FFFF00"/>
                </a:solidFill>
              </a:rPr>
              <a:t>10 </a:t>
            </a:r>
            <a:r>
              <a:rPr lang="id-ID" b="1" dirty="0">
                <a:solidFill>
                  <a:srgbClr val="FFFF00"/>
                </a:solidFill>
              </a:rPr>
              <a:t>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</a:t>
            </a:r>
            <a:r>
              <a:rPr lang="id-ID" b="1" dirty="0" smtClean="0">
                <a:solidFill>
                  <a:srgbClr val="FFFF00"/>
                </a:solidFill>
              </a:rPr>
              <a:t>10 </a:t>
            </a:r>
            <a:r>
              <a:rPr lang="id-ID" b="1" dirty="0">
                <a:solidFill>
                  <a:srgbClr val="FFFF00"/>
                </a:solidFill>
              </a:rPr>
              <a:t>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</a:t>
            </a:r>
            <a:r>
              <a:rPr lang="id-ID" b="1" dirty="0" smtClean="0">
                <a:solidFill>
                  <a:srgbClr val="FFFF00"/>
                </a:solidFill>
              </a:rPr>
              <a:t>300 </a:t>
            </a:r>
            <a:r>
              <a:rPr lang="id-ID" b="1" dirty="0">
                <a:solidFill>
                  <a:srgbClr val="FFFF00"/>
                </a:solidFill>
              </a:rPr>
              <a:t>– </a:t>
            </a:r>
            <a:r>
              <a:rPr lang="id-ID" b="1" dirty="0" smtClean="0">
                <a:solidFill>
                  <a:srgbClr val="FFFF00"/>
                </a:solidFill>
              </a:rPr>
              <a:t>400 </a:t>
            </a:r>
            <a:r>
              <a:rPr lang="id-ID" b="1" dirty="0">
                <a:solidFill>
                  <a:srgbClr val="FFFF00"/>
                </a:solidFill>
              </a:rPr>
              <a:t>liter air + </a:t>
            </a:r>
            <a:r>
              <a:rPr lang="id-ID" b="1" dirty="0" smtClean="0">
                <a:solidFill>
                  <a:srgbClr val="FFFF00"/>
                </a:solidFill>
              </a:rPr>
              <a:t>40 </a:t>
            </a:r>
            <a:r>
              <a:rPr lang="id-ID" b="1" dirty="0">
                <a:solidFill>
                  <a:srgbClr val="FFFF00"/>
                </a:solidFill>
              </a:rPr>
              <a:t>sendok makan KNO3 merah + </a:t>
            </a:r>
            <a:r>
              <a:rPr lang="id-ID" b="1" dirty="0" smtClean="0">
                <a:solidFill>
                  <a:srgbClr val="FFFF00"/>
                </a:solidFill>
              </a:rPr>
              <a:t>40 </a:t>
            </a:r>
            <a:r>
              <a:rPr lang="id-ID" b="1" dirty="0">
                <a:solidFill>
                  <a:srgbClr val="FFFF00"/>
                </a:solidFill>
              </a:rPr>
              <a:t>sendok makan urea</a:t>
            </a:r>
            <a:r>
              <a:rPr lang="id-ID" b="1" dirty="0" smtClean="0">
                <a:solidFill>
                  <a:srgbClr val="FFFF00"/>
                </a:solidFill>
              </a:rPr>
              <a:t>).</a:t>
            </a:r>
            <a:endParaRPr lang="id-ID" b="1" dirty="0" smtClean="0">
              <a:solidFill>
                <a:schemeClr val="accent4"/>
              </a:solidFill>
            </a:endParaRPr>
          </a:p>
          <a:p>
            <a:r>
              <a:rPr lang="id-ID" b="1" dirty="0" smtClean="0">
                <a:solidFill>
                  <a:srgbClr val="FF0000"/>
                </a:solidFill>
              </a:rPr>
              <a:t>Hari ke – 7 sebelum tanam (7 HBT), </a:t>
            </a:r>
            <a:r>
              <a:rPr lang="id-ID" b="1" dirty="0" smtClean="0">
                <a:solidFill>
                  <a:srgbClr val="FFFF00"/>
                </a:solidFill>
              </a:rPr>
              <a:t>pengolahan lahan tahap 2 agar lebih rata dan halus </a:t>
            </a:r>
            <a:r>
              <a:rPr lang="id-ID" b="1" dirty="0" smtClean="0">
                <a:solidFill>
                  <a:srgbClr val="FFFF00"/>
                </a:solidFill>
              </a:rPr>
              <a:t>strukturnya untuk siap ditanami.</a:t>
            </a:r>
            <a:endParaRPr lang="id-ID" b="1" dirty="0" smtClean="0">
              <a:solidFill>
                <a:schemeClr val="accent4"/>
              </a:solidFill>
            </a:endParaRPr>
          </a:p>
          <a:p>
            <a:r>
              <a:rPr lang="id-ID" b="1" dirty="0">
                <a:solidFill>
                  <a:srgbClr val="FF0000"/>
                </a:solidFill>
              </a:rPr>
              <a:t>Hari ke – 3 sebelum tanam (3 HBT</a:t>
            </a:r>
            <a:r>
              <a:rPr lang="id-ID" b="1" dirty="0" smtClean="0">
                <a:solidFill>
                  <a:srgbClr val="FF0000"/>
                </a:solidFill>
              </a:rPr>
              <a:t>), </a:t>
            </a:r>
            <a:r>
              <a:rPr lang="id-ID" b="1" dirty="0" smtClean="0">
                <a:solidFill>
                  <a:srgbClr val="FFFF00"/>
                </a:solidFill>
              </a:rPr>
              <a:t>pemupukan dasar (40%) terdiri dari 132 kg urea, 95 kg SP-36, 43 kg </a:t>
            </a:r>
            <a:r>
              <a:rPr lang="id-ID" b="1" dirty="0" err="1" smtClean="0">
                <a:solidFill>
                  <a:srgbClr val="FFFF00"/>
                </a:solidFill>
              </a:rPr>
              <a:t>KCl</a:t>
            </a:r>
            <a:r>
              <a:rPr lang="id-ID" b="1" dirty="0" smtClean="0">
                <a:solidFill>
                  <a:srgbClr val="FFFF00"/>
                </a:solidFill>
              </a:rPr>
              <a:t>, kemudian </a:t>
            </a:r>
            <a:r>
              <a:rPr lang="id-ID" b="1" dirty="0" err="1">
                <a:solidFill>
                  <a:srgbClr val="FFFF00"/>
                </a:solidFill>
              </a:rPr>
              <a:t>dikocor</a:t>
            </a:r>
            <a:r>
              <a:rPr lang="id-ID" b="1" dirty="0">
                <a:solidFill>
                  <a:srgbClr val="FFFF00"/>
                </a:solidFill>
              </a:rPr>
              <a:t> (sebaiknya menggunakan </a:t>
            </a:r>
            <a:r>
              <a:rPr lang="id-ID" b="1" dirty="0" err="1">
                <a:solidFill>
                  <a:srgbClr val="FFFF00"/>
                </a:solidFill>
              </a:rPr>
              <a:t>power</a:t>
            </a:r>
            <a:r>
              <a:rPr lang="id-ID" b="1" dirty="0">
                <a:solidFill>
                  <a:srgbClr val="FFFF00"/>
                </a:solidFill>
              </a:rPr>
              <a:t> </a:t>
            </a:r>
            <a:r>
              <a:rPr lang="id-ID" b="1" dirty="0" err="1">
                <a:solidFill>
                  <a:srgbClr val="FFFF00"/>
                </a:solidFill>
              </a:rPr>
              <a:t>sparayer</a:t>
            </a:r>
            <a:r>
              <a:rPr lang="id-ID" b="1" dirty="0">
                <a:solidFill>
                  <a:srgbClr val="FFFF00"/>
                </a:solidFill>
              </a:rPr>
              <a:t>) permukaan tanah dengan larutan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sebanyak 10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10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+ 40 sendok makan KNO3 merah + 40 sendok makan urea</a:t>
            </a:r>
            <a:r>
              <a:rPr lang="id-ID" b="1" dirty="0" smtClean="0">
                <a:solidFill>
                  <a:srgbClr val="FFFF00"/>
                </a:solidFill>
              </a:rPr>
              <a:t>), kemudian diaplikasikan </a:t>
            </a:r>
            <a:r>
              <a:rPr lang="id-ID" b="1" dirty="0" err="1" smtClean="0">
                <a:solidFill>
                  <a:srgbClr val="FFFF00"/>
                </a:solidFill>
              </a:rPr>
              <a:t>akarisida</a:t>
            </a:r>
            <a:r>
              <a:rPr lang="id-ID" b="1" dirty="0" smtClean="0">
                <a:solidFill>
                  <a:srgbClr val="FFFF00"/>
                </a:solidFill>
              </a:rPr>
              <a:t> dengan cara ditebar.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1 sebelum tanam (1 HBT),</a:t>
            </a:r>
            <a:r>
              <a:rPr lang="id-ID" b="1" dirty="0" smtClean="0">
                <a:solidFill>
                  <a:schemeClr val="accent4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pengairan dibuat </a:t>
            </a:r>
            <a:r>
              <a:rPr lang="id-ID" b="1" dirty="0" err="1" smtClean="0">
                <a:solidFill>
                  <a:srgbClr val="FFFF00"/>
                </a:solidFill>
              </a:rPr>
              <a:t>macak-macak</a:t>
            </a:r>
            <a:r>
              <a:rPr lang="id-ID" b="1" dirty="0" smtClean="0">
                <a:solidFill>
                  <a:srgbClr val="FFFF00"/>
                </a:solidFill>
              </a:rPr>
              <a:t> untuk persiapan penanaman.</a:t>
            </a:r>
            <a:endParaRPr lang="id-ID" b="1" dirty="0" smtClean="0">
              <a:solidFill>
                <a:schemeClr val="accent4"/>
              </a:solidFill>
            </a:endParaRPr>
          </a:p>
          <a:p>
            <a:r>
              <a:rPr lang="id-ID" b="1" dirty="0" smtClean="0">
                <a:solidFill>
                  <a:srgbClr val="FF0000"/>
                </a:solidFill>
              </a:rPr>
              <a:t>Hari ke – 0 bertepatan dengan penanaman, </a:t>
            </a:r>
            <a:r>
              <a:rPr lang="id-ID" b="1" dirty="0" smtClean="0">
                <a:solidFill>
                  <a:srgbClr val="FFFF00"/>
                </a:solidFill>
              </a:rPr>
              <a:t>dengan cara </a:t>
            </a:r>
            <a:r>
              <a:rPr lang="id-ID" b="1" dirty="0" err="1" smtClean="0">
                <a:solidFill>
                  <a:srgbClr val="FFFF00"/>
                </a:solidFill>
              </a:rPr>
              <a:t>ombol</a:t>
            </a:r>
            <a:r>
              <a:rPr lang="id-ID" b="1" dirty="0" smtClean="0">
                <a:solidFill>
                  <a:srgbClr val="FFFF00"/>
                </a:solidFill>
              </a:rPr>
              <a:t> 4 – 6 batang per lubang.</a:t>
            </a:r>
            <a:endParaRPr lang="id-ID" b="1" dirty="0">
              <a:solidFill>
                <a:schemeClr val="accent4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66650"/>
            <a:ext cx="10515600" cy="675884"/>
          </a:xfrm>
        </p:spPr>
        <p:txBody>
          <a:bodyPr>
            <a:normAutofit/>
          </a:bodyPr>
          <a:lstStyle/>
          <a:p>
            <a:pPr algn="ctr"/>
            <a:r>
              <a:rPr lang="id-ID" sz="3000" b="1" dirty="0" smtClean="0">
                <a:solidFill>
                  <a:srgbClr val="FFFF00"/>
                </a:solidFill>
                <a:latin typeface="+mn-lt"/>
              </a:rPr>
              <a:t>1. BUDIDAYA PADI 1 HEKTAR</a:t>
            </a:r>
            <a:endParaRPr lang="id-ID" sz="30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360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0608"/>
            <a:ext cx="10515600" cy="6194738"/>
          </a:xfrm>
        </p:spPr>
        <p:txBody>
          <a:bodyPr>
            <a:normAutofit fontScale="92500" lnSpcReduction="1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Hari ke – 1 sampai dengan ke – 30 setelah tanam (1 – 35 HST), </a:t>
            </a:r>
            <a:r>
              <a:rPr lang="id-ID" b="1" dirty="0" smtClean="0">
                <a:solidFill>
                  <a:srgbClr val="FFFF00"/>
                </a:solidFill>
              </a:rPr>
              <a:t>mempertahankan kondisi lahan </a:t>
            </a:r>
            <a:r>
              <a:rPr lang="id-ID" b="1" dirty="0" err="1" smtClean="0">
                <a:solidFill>
                  <a:srgbClr val="FFFF00"/>
                </a:solidFill>
              </a:rPr>
              <a:t>macak-macak</a:t>
            </a:r>
            <a:r>
              <a:rPr lang="id-ID" b="1" dirty="0" smtClean="0">
                <a:solidFill>
                  <a:srgbClr val="FFFF00"/>
                </a:solidFill>
              </a:rPr>
              <a:t>, 5 hari </a:t>
            </a:r>
            <a:r>
              <a:rPr lang="id-ID" b="1" dirty="0" err="1" smtClean="0">
                <a:solidFill>
                  <a:srgbClr val="FFFF00"/>
                </a:solidFill>
              </a:rPr>
              <a:t>macak-macak</a:t>
            </a:r>
            <a:r>
              <a:rPr lang="id-ID" b="1" dirty="0" smtClean="0">
                <a:solidFill>
                  <a:srgbClr val="FFFF00"/>
                </a:solidFill>
              </a:rPr>
              <a:t> 2 hari </a:t>
            </a:r>
            <a:r>
              <a:rPr lang="id-ID" b="1" dirty="0" err="1" smtClean="0">
                <a:solidFill>
                  <a:srgbClr val="FFFF00"/>
                </a:solidFill>
              </a:rPr>
              <a:t>dileb</a:t>
            </a:r>
            <a:r>
              <a:rPr lang="id-ID" b="1" dirty="0" smtClean="0">
                <a:solidFill>
                  <a:srgbClr val="FFFF00"/>
                </a:solidFill>
              </a:rPr>
              <a:t> (diairi untuk membunuh gulma).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15 setelah tanam (15 HST), </a:t>
            </a:r>
            <a:r>
              <a:rPr lang="id-ID" b="1" dirty="0" smtClean="0">
                <a:solidFill>
                  <a:srgbClr val="FFFF00"/>
                </a:solidFill>
              </a:rPr>
              <a:t>semprot insektisida dan aplikasi pupuk susulan 1 (30</a:t>
            </a:r>
            <a:r>
              <a:rPr lang="id-ID" b="1" dirty="0">
                <a:solidFill>
                  <a:srgbClr val="FFFF00"/>
                </a:solidFill>
              </a:rPr>
              <a:t>%) terdiri dari </a:t>
            </a:r>
            <a:r>
              <a:rPr lang="id-ID" b="1" dirty="0" smtClean="0">
                <a:solidFill>
                  <a:srgbClr val="FFFF00"/>
                </a:solidFill>
              </a:rPr>
              <a:t>90 </a:t>
            </a:r>
            <a:r>
              <a:rPr lang="id-ID" b="1" dirty="0">
                <a:solidFill>
                  <a:srgbClr val="FFFF00"/>
                </a:solidFill>
              </a:rPr>
              <a:t>kg urea, </a:t>
            </a:r>
            <a:r>
              <a:rPr lang="id-ID" b="1" dirty="0" smtClean="0">
                <a:solidFill>
                  <a:srgbClr val="FFFF00"/>
                </a:solidFill>
              </a:rPr>
              <a:t>70 </a:t>
            </a:r>
            <a:r>
              <a:rPr lang="id-ID" b="1" dirty="0">
                <a:solidFill>
                  <a:srgbClr val="FFFF00"/>
                </a:solidFill>
              </a:rPr>
              <a:t>kg SP-36, </a:t>
            </a:r>
            <a:r>
              <a:rPr lang="id-ID" b="1" dirty="0" smtClean="0">
                <a:solidFill>
                  <a:srgbClr val="FFFF00"/>
                </a:solidFill>
              </a:rPr>
              <a:t>32 </a:t>
            </a:r>
            <a:r>
              <a:rPr lang="id-ID" b="1" dirty="0">
                <a:solidFill>
                  <a:srgbClr val="FFFF00"/>
                </a:solidFill>
              </a:rPr>
              <a:t>kg </a:t>
            </a:r>
            <a:r>
              <a:rPr lang="id-ID" b="1" dirty="0" err="1">
                <a:solidFill>
                  <a:srgbClr val="FFFF00"/>
                </a:solidFill>
              </a:rPr>
              <a:t>KCl</a:t>
            </a:r>
            <a:r>
              <a:rPr lang="id-ID" b="1" dirty="0" smtClean="0">
                <a:solidFill>
                  <a:srgbClr val="FFFF00"/>
                </a:solidFill>
              </a:rPr>
              <a:t>, </a:t>
            </a:r>
            <a:r>
              <a:rPr lang="id-ID" b="1" dirty="0">
                <a:solidFill>
                  <a:srgbClr val="FFFF00"/>
                </a:solidFill>
              </a:rPr>
              <a:t>kemudian </a:t>
            </a:r>
            <a:r>
              <a:rPr lang="id-ID" b="1" dirty="0" err="1">
                <a:solidFill>
                  <a:srgbClr val="FFFF00"/>
                </a:solidFill>
              </a:rPr>
              <a:t>dikocor</a:t>
            </a:r>
            <a:r>
              <a:rPr lang="id-ID" b="1" dirty="0">
                <a:solidFill>
                  <a:srgbClr val="FFFF00"/>
                </a:solidFill>
              </a:rPr>
              <a:t> (sebaiknya menggunakan </a:t>
            </a:r>
            <a:r>
              <a:rPr lang="id-ID" b="1" dirty="0" err="1" smtClean="0">
                <a:solidFill>
                  <a:srgbClr val="FFFF00"/>
                </a:solidFill>
              </a:rPr>
              <a:t>sparayer</a:t>
            </a:r>
            <a:r>
              <a:rPr lang="id-ID" b="1" dirty="0" smtClean="0">
                <a:solidFill>
                  <a:srgbClr val="FFFF00"/>
                </a:solidFill>
              </a:rPr>
              <a:t> gendong) </a:t>
            </a:r>
            <a:r>
              <a:rPr lang="id-ID" b="1" dirty="0">
                <a:solidFill>
                  <a:srgbClr val="FFFF00"/>
                </a:solidFill>
              </a:rPr>
              <a:t>permukaan tanah dengan larutan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sebanyak </a:t>
            </a:r>
            <a:r>
              <a:rPr lang="id-ID" b="1" dirty="0" smtClean="0">
                <a:solidFill>
                  <a:srgbClr val="FFFF00"/>
                </a:solidFill>
              </a:rPr>
              <a:t>5 </a:t>
            </a:r>
            <a:r>
              <a:rPr lang="id-ID" b="1" dirty="0">
                <a:solidFill>
                  <a:srgbClr val="FFFF00"/>
                </a:solidFill>
              </a:rPr>
              <a:t>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5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>
                <a:solidFill>
                  <a:srgbClr val="FFFF00"/>
                </a:solidFill>
              </a:rPr>
              <a:t>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</a:t>
            </a:r>
            <a:r>
              <a:rPr lang="id-ID" b="1" dirty="0" smtClean="0">
                <a:solidFill>
                  <a:srgbClr val="FFFF00"/>
                </a:solidFill>
              </a:rPr>
              <a:t>20 </a:t>
            </a:r>
            <a:r>
              <a:rPr lang="id-ID" b="1" dirty="0">
                <a:solidFill>
                  <a:srgbClr val="FFFF00"/>
                </a:solidFill>
              </a:rPr>
              <a:t>sendok makan KNO3 merah + </a:t>
            </a:r>
            <a:r>
              <a:rPr lang="id-ID" b="1" dirty="0" smtClean="0">
                <a:solidFill>
                  <a:srgbClr val="FFFF00"/>
                </a:solidFill>
              </a:rPr>
              <a:t>20 </a:t>
            </a:r>
            <a:r>
              <a:rPr lang="id-ID" b="1" dirty="0">
                <a:solidFill>
                  <a:srgbClr val="FFFF00"/>
                </a:solidFill>
              </a:rPr>
              <a:t>sendok makan urea</a:t>
            </a:r>
            <a:r>
              <a:rPr lang="id-ID" b="1" dirty="0" smtClean="0">
                <a:solidFill>
                  <a:srgbClr val="FFFF00"/>
                </a:solidFill>
              </a:rPr>
              <a:t>).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27 setelah tanam (27 HST), </a:t>
            </a:r>
            <a:r>
              <a:rPr lang="id-ID" b="1" dirty="0">
                <a:solidFill>
                  <a:srgbClr val="FFFF00"/>
                </a:solidFill>
              </a:rPr>
              <a:t>aplikasi pupuk susulan </a:t>
            </a:r>
            <a:r>
              <a:rPr lang="id-ID" b="1" dirty="0" smtClean="0">
                <a:solidFill>
                  <a:srgbClr val="FFFF00"/>
                </a:solidFill>
              </a:rPr>
              <a:t>2 (20</a:t>
            </a:r>
            <a:r>
              <a:rPr lang="id-ID" b="1" dirty="0">
                <a:solidFill>
                  <a:srgbClr val="FFFF00"/>
                </a:solidFill>
              </a:rPr>
              <a:t>%) terdiri dari </a:t>
            </a:r>
            <a:r>
              <a:rPr lang="id-ID" b="1" dirty="0" smtClean="0">
                <a:solidFill>
                  <a:srgbClr val="FFFF00"/>
                </a:solidFill>
              </a:rPr>
              <a:t>66 </a:t>
            </a:r>
            <a:r>
              <a:rPr lang="id-ID" b="1" dirty="0">
                <a:solidFill>
                  <a:srgbClr val="FFFF00"/>
                </a:solidFill>
              </a:rPr>
              <a:t>kg urea, </a:t>
            </a:r>
            <a:r>
              <a:rPr lang="id-ID" b="1" dirty="0" smtClean="0">
                <a:solidFill>
                  <a:srgbClr val="FFFF00"/>
                </a:solidFill>
              </a:rPr>
              <a:t>47 </a:t>
            </a:r>
            <a:r>
              <a:rPr lang="id-ID" b="1" dirty="0">
                <a:solidFill>
                  <a:srgbClr val="FFFF00"/>
                </a:solidFill>
              </a:rPr>
              <a:t>kg SP-36, </a:t>
            </a:r>
            <a:r>
              <a:rPr lang="id-ID" b="1" dirty="0" smtClean="0">
                <a:solidFill>
                  <a:srgbClr val="FFFF00"/>
                </a:solidFill>
              </a:rPr>
              <a:t>22 </a:t>
            </a:r>
            <a:r>
              <a:rPr lang="id-ID" b="1" dirty="0">
                <a:solidFill>
                  <a:srgbClr val="FFFF00"/>
                </a:solidFill>
              </a:rPr>
              <a:t>kg </a:t>
            </a:r>
            <a:r>
              <a:rPr lang="id-ID" b="1" dirty="0" err="1">
                <a:solidFill>
                  <a:srgbClr val="FFFF00"/>
                </a:solidFill>
              </a:rPr>
              <a:t>KCl</a:t>
            </a:r>
            <a:r>
              <a:rPr lang="id-ID" b="1" dirty="0">
                <a:solidFill>
                  <a:srgbClr val="FFFF00"/>
                </a:solidFill>
              </a:rPr>
              <a:t>, kemudian </a:t>
            </a:r>
            <a:r>
              <a:rPr lang="id-ID" b="1" dirty="0" err="1">
                <a:solidFill>
                  <a:srgbClr val="FFFF00"/>
                </a:solidFill>
              </a:rPr>
              <a:t>dikocor</a:t>
            </a:r>
            <a:r>
              <a:rPr lang="id-ID" b="1" dirty="0">
                <a:solidFill>
                  <a:srgbClr val="FFFF00"/>
                </a:solidFill>
              </a:rPr>
              <a:t> (sebaiknya menggunakan </a:t>
            </a:r>
            <a:r>
              <a:rPr lang="id-ID" b="1" dirty="0" err="1" smtClean="0">
                <a:solidFill>
                  <a:srgbClr val="FFFF00"/>
                </a:solidFill>
              </a:rPr>
              <a:t>sparayer</a:t>
            </a:r>
            <a:r>
              <a:rPr lang="id-ID" b="1" dirty="0" smtClean="0">
                <a:solidFill>
                  <a:srgbClr val="FFFF00"/>
                </a:solidFill>
              </a:rPr>
              <a:t> gendong) </a:t>
            </a:r>
            <a:r>
              <a:rPr lang="id-ID" b="1" dirty="0">
                <a:solidFill>
                  <a:srgbClr val="FFFF00"/>
                </a:solidFill>
              </a:rPr>
              <a:t>permukaan tanah dengan larutan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sebanyak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+ 20 sendok makan KNO3 merah + 20 sendok makan urea</a:t>
            </a:r>
            <a:r>
              <a:rPr lang="id-ID" b="1" dirty="0" smtClean="0">
                <a:solidFill>
                  <a:srgbClr val="FFFF00"/>
                </a:solidFill>
              </a:rPr>
              <a:t>).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30 setelah tanam (30 HST),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>
                <a:solidFill>
                  <a:srgbClr val="FFFF00"/>
                </a:solidFill>
              </a:rPr>
              <a:t>semprot insektisida dan </a:t>
            </a:r>
            <a:r>
              <a:rPr lang="id-ID" b="1" dirty="0" smtClean="0">
                <a:solidFill>
                  <a:srgbClr val="FFFF00"/>
                </a:solidFill>
              </a:rPr>
              <a:t>aplikasi </a:t>
            </a:r>
            <a:r>
              <a:rPr lang="id-ID" b="1" dirty="0" err="1" smtClean="0">
                <a:solidFill>
                  <a:srgbClr val="FFFF00"/>
                </a:solidFill>
              </a:rPr>
              <a:t>biopestisida</a:t>
            </a:r>
            <a:r>
              <a:rPr lang="id-ID" b="1" dirty="0" smtClean="0">
                <a:solidFill>
                  <a:srgbClr val="FFFF00"/>
                </a:solidFill>
              </a:rPr>
              <a:t> sebanyak 25 liter.</a:t>
            </a:r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3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992837"/>
          </a:xfrm>
        </p:spPr>
        <p:txBody>
          <a:bodyPr>
            <a:normAutofit fontScale="925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Hari ke – 35 setelah tanam (35 HST), </a:t>
            </a:r>
            <a:r>
              <a:rPr lang="id-ID" b="1" dirty="0" smtClean="0">
                <a:solidFill>
                  <a:srgbClr val="FFFF00"/>
                </a:solidFill>
              </a:rPr>
              <a:t>menghitung jumlah </a:t>
            </a:r>
            <a:r>
              <a:rPr lang="id-ID" b="1" dirty="0" err="1" smtClean="0">
                <a:solidFill>
                  <a:srgbClr val="FFFF00"/>
                </a:solidFill>
              </a:rPr>
              <a:t>anakan</a:t>
            </a:r>
            <a:r>
              <a:rPr lang="id-ID" b="1" dirty="0" smtClean="0">
                <a:solidFill>
                  <a:srgbClr val="FFFF00"/>
                </a:solidFill>
              </a:rPr>
              <a:t> produktif dengan cara sampling.</a:t>
            </a:r>
          </a:p>
          <a:p>
            <a:r>
              <a:rPr lang="id-ID" b="1" dirty="0">
                <a:solidFill>
                  <a:srgbClr val="FF0000"/>
                </a:solidFill>
              </a:rPr>
              <a:t>Hari ke – 35 setelah tanam (35 HST</a:t>
            </a:r>
            <a:r>
              <a:rPr lang="id-ID" b="1" dirty="0" smtClean="0">
                <a:solidFill>
                  <a:srgbClr val="FF0000"/>
                </a:solidFill>
              </a:rPr>
              <a:t>), </a:t>
            </a:r>
            <a:r>
              <a:rPr lang="id-ID" b="1" dirty="0" smtClean="0">
                <a:solidFill>
                  <a:srgbClr val="FFFF00"/>
                </a:solidFill>
              </a:rPr>
              <a:t>semprot daun ke – 1 dengan menggunakan 5 liter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>
                <a:solidFill>
                  <a:srgbClr val="FFFF00"/>
                </a:solidFill>
              </a:rPr>
              <a:t>(caranya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</a:t>
            </a:r>
            <a:r>
              <a:rPr lang="id-ID" b="1" dirty="0" smtClean="0">
                <a:solidFill>
                  <a:srgbClr val="FFFF00"/>
                </a:solidFill>
              </a:rPr>
              <a:t>40 </a:t>
            </a:r>
            <a:r>
              <a:rPr lang="id-ID" b="1" dirty="0">
                <a:solidFill>
                  <a:srgbClr val="FFFF00"/>
                </a:solidFill>
              </a:rPr>
              <a:t>sendok makan KNO3 </a:t>
            </a:r>
            <a:r>
              <a:rPr lang="id-ID" b="1" dirty="0" smtClean="0">
                <a:solidFill>
                  <a:srgbClr val="FFFF00"/>
                </a:solidFill>
              </a:rPr>
              <a:t>putih </a:t>
            </a:r>
            <a:r>
              <a:rPr lang="id-ID" b="1" dirty="0">
                <a:solidFill>
                  <a:srgbClr val="FFFF00"/>
                </a:solidFill>
              </a:rPr>
              <a:t>+ </a:t>
            </a:r>
            <a:r>
              <a:rPr lang="id-ID" b="1" dirty="0" err="1" smtClean="0">
                <a:solidFill>
                  <a:srgbClr val="FFFF00"/>
                </a:solidFill>
              </a:rPr>
              <a:t>telor</a:t>
            </a:r>
            <a:r>
              <a:rPr lang="id-ID" b="1" dirty="0" smtClean="0">
                <a:solidFill>
                  <a:srgbClr val="FFFF00"/>
                </a:solidFill>
              </a:rPr>
              <a:t> ayam kampung 20 – 27 ekor, semprot daun ini menggunakan </a:t>
            </a:r>
            <a:r>
              <a:rPr lang="id-ID" b="1" dirty="0" err="1" smtClean="0">
                <a:solidFill>
                  <a:srgbClr val="FFFF00"/>
                </a:solidFill>
              </a:rPr>
              <a:t>sprayer</a:t>
            </a:r>
            <a:r>
              <a:rPr lang="id-ID" b="1" dirty="0" smtClean="0">
                <a:solidFill>
                  <a:srgbClr val="FFFF00"/>
                </a:solidFill>
              </a:rPr>
              <a:t> gendong.</a:t>
            </a:r>
            <a:endParaRPr lang="id-ID" b="1" dirty="0">
              <a:solidFill>
                <a:srgbClr val="FFFF00"/>
              </a:solidFill>
            </a:endParaRPr>
          </a:p>
          <a:p>
            <a:r>
              <a:rPr lang="id-ID" b="1" dirty="0" smtClean="0">
                <a:solidFill>
                  <a:srgbClr val="FF0000"/>
                </a:solidFill>
              </a:rPr>
              <a:t>Hari ke – 35 sampai dengan 55 setelah tanam (35 – 55 HST)</a:t>
            </a:r>
            <a:r>
              <a:rPr lang="id-ID" b="1" dirty="0" smtClean="0">
                <a:solidFill>
                  <a:srgbClr val="FFFF00"/>
                </a:solidFill>
              </a:rPr>
              <a:t>, masa kritis </a:t>
            </a:r>
            <a:r>
              <a:rPr lang="id-ID" b="1" dirty="0" err="1" smtClean="0">
                <a:solidFill>
                  <a:srgbClr val="FFFF00"/>
                </a:solidFill>
              </a:rPr>
              <a:t>primodia</a:t>
            </a:r>
            <a:r>
              <a:rPr lang="id-ID" b="1" dirty="0" smtClean="0">
                <a:solidFill>
                  <a:srgbClr val="FFFF00"/>
                </a:solidFill>
              </a:rPr>
              <a:t> (hamil)</a:t>
            </a:r>
          </a:p>
          <a:p>
            <a:r>
              <a:rPr lang="id-ID" b="1" dirty="0">
                <a:solidFill>
                  <a:srgbClr val="FF0000"/>
                </a:solidFill>
              </a:rPr>
              <a:t>Hari ke – 35 sampai dengan 55 setelah tanam (35 – 55 HST), </a:t>
            </a:r>
            <a:r>
              <a:rPr lang="id-ID" b="1" dirty="0" smtClean="0">
                <a:solidFill>
                  <a:srgbClr val="FFFF00"/>
                </a:solidFill>
              </a:rPr>
              <a:t>penggenangan air 4 – 5 cm secara terus menerus.</a:t>
            </a:r>
          </a:p>
          <a:p>
            <a:r>
              <a:rPr lang="id-ID" b="1" dirty="0">
                <a:solidFill>
                  <a:srgbClr val="FF0000"/>
                </a:solidFill>
              </a:rPr>
              <a:t>Hari ke – </a:t>
            </a:r>
            <a:r>
              <a:rPr lang="id-ID" b="1" dirty="0" smtClean="0">
                <a:solidFill>
                  <a:srgbClr val="FF0000"/>
                </a:solidFill>
              </a:rPr>
              <a:t>45 </a:t>
            </a:r>
            <a:r>
              <a:rPr lang="id-ID" b="1" dirty="0">
                <a:solidFill>
                  <a:srgbClr val="FF0000"/>
                </a:solidFill>
              </a:rPr>
              <a:t>setelah tanam </a:t>
            </a:r>
            <a:r>
              <a:rPr lang="id-ID" b="1" dirty="0" smtClean="0">
                <a:solidFill>
                  <a:srgbClr val="FF0000"/>
                </a:solidFill>
              </a:rPr>
              <a:t>(45 </a:t>
            </a:r>
            <a:r>
              <a:rPr lang="id-ID" b="1" dirty="0">
                <a:solidFill>
                  <a:srgbClr val="FF0000"/>
                </a:solidFill>
              </a:rPr>
              <a:t>HST), </a:t>
            </a:r>
            <a:r>
              <a:rPr lang="id-ID" b="1" dirty="0">
                <a:solidFill>
                  <a:srgbClr val="FFFF00"/>
                </a:solidFill>
              </a:rPr>
              <a:t>semprot daun ke – </a:t>
            </a:r>
            <a:r>
              <a:rPr lang="id-ID" b="1" dirty="0" smtClean="0">
                <a:solidFill>
                  <a:srgbClr val="FFFF00"/>
                </a:solidFill>
              </a:rPr>
              <a:t>2 </a:t>
            </a:r>
            <a:r>
              <a:rPr lang="id-ID" b="1" dirty="0">
                <a:solidFill>
                  <a:srgbClr val="FFFF00"/>
                </a:solidFill>
              </a:rPr>
              <a:t>dengan menggunakan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+ 40 sendok makan KNO3 putih + </a:t>
            </a:r>
            <a:r>
              <a:rPr lang="id-ID" b="1" dirty="0" err="1">
                <a:solidFill>
                  <a:srgbClr val="FFFF00"/>
                </a:solidFill>
              </a:rPr>
              <a:t>telor</a:t>
            </a:r>
            <a:r>
              <a:rPr lang="id-ID" b="1" dirty="0">
                <a:solidFill>
                  <a:srgbClr val="FFFF00"/>
                </a:solidFill>
              </a:rPr>
              <a:t> ayam kampung 20 – 27 ekor, semprot daun ini menggunakan </a:t>
            </a:r>
            <a:r>
              <a:rPr lang="id-ID" b="1" dirty="0" err="1">
                <a:solidFill>
                  <a:srgbClr val="FFFF00"/>
                </a:solidFill>
              </a:rPr>
              <a:t>sprayer</a:t>
            </a:r>
            <a:r>
              <a:rPr lang="id-ID" b="1" dirty="0">
                <a:solidFill>
                  <a:srgbClr val="FFFF00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gendong, dicampur dengan pestisida fungisida dan </a:t>
            </a:r>
            <a:r>
              <a:rPr lang="id-ID" b="1" dirty="0" err="1" smtClean="0">
                <a:solidFill>
                  <a:srgbClr val="FFFF00"/>
                </a:solidFill>
              </a:rPr>
              <a:t>biopestisida</a:t>
            </a:r>
            <a:r>
              <a:rPr lang="id-ID" b="1" dirty="0" smtClean="0">
                <a:solidFill>
                  <a:srgbClr val="FFFF00"/>
                </a:solidFill>
              </a:rPr>
              <a:t>.</a:t>
            </a:r>
            <a:endParaRPr lang="id-ID" b="1" dirty="0">
              <a:solidFill>
                <a:srgbClr val="FFFF00"/>
              </a:solidFill>
            </a:endParaRPr>
          </a:p>
          <a:p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1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978769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Hari ke – </a:t>
            </a:r>
            <a:r>
              <a:rPr lang="id-ID" b="1" dirty="0" smtClean="0">
                <a:solidFill>
                  <a:srgbClr val="FF0000"/>
                </a:solidFill>
              </a:rPr>
              <a:t>55 </a:t>
            </a:r>
            <a:r>
              <a:rPr lang="id-ID" b="1" dirty="0">
                <a:solidFill>
                  <a:srgbClr val="FF0000"/>
                </a:solidFill>
              </a:rPr>
              <a:t>setelah tanam </a:t>
            </a:r>
            <a:r>
              <a:rPr lang="id-ID" b="1" dirty="0" smtClean="0">
                <a:solidFill>
                  <a:srgbClr val="FF0000"/>
                </a:solidFill>
              </a:rPr>
              <a:t>(55 </a:t>
            </a:r>
            <a:r>
              <a:rPr lang="id-ID" b="1" dirty="0">
                <a:solidFill>
                  <a:srgbClr val="FF0000"/>
                </a:solidFill>
              </a:rPr>
              <a:t>HST), </a:t>
            </a:r>
            <a:r>
              <a:rPr lang="id-ID" b="1" dirty="0">
                <a:solidFill>
                  <a:srgbClr val="FFFF00"/>
                </a:solidFill>
              </a:rPr>
              <a:t>semprot daun ke – </a:t>
            </a:r>
            <a:r>
              <a:rPr lang="id-ID" b="1" dirty="0" smtClean="0">
                <a:solidFill>
                  <a:srgbClr val="FFFF00"/>
                </a:solidFill>
              </a:rPr>
              <a:t>3 </a:t>
            </a:r>
            <a:r>
              <a:rPr lang="id-ID" b="1" dirty="0">
                <a:solidFill>
                  <a:srgbClr val="FFFF00"/>
                </a:solidFill>
              </a:rPr>
              <a:t>dengan menggunakan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(caranya 5 liter </a:t>
            </a:r>
            <a:r>
              <a:rPr lang="id-ID" b="1" dirty="0" err="1">
                <a:solidFill>
                  <a:srgbClr val="FFFF00"/>
                </a:solidFill>
              </a:rPr>
              <a:t>Naskuru</a:t>
            </a:r>
            <a:r>
              <a:rPr lang="id-ID" b="1" dirty="0">
                <a:solidFill>
                  <a:srgbClr val="FFFF00"/>
                </a:solidFill>
              </a:rPr>
              <a:t> dicampur dengan 300 – 400 liter air + 40 sendok makan KNO3 putih + </a:t>
            </a:r>
            <a:r>
              <a:rPr lang="id-ID" b="1" dirty="0" err="1">
                <a:solidFill>
                  <a:srgbClr val="FFFF00"/>
                </a:solidFill>
              </a:rPr>
              <a:t>telor</a:t>
            </a:r>
            <a:r>
              <a:rPr lang="id-ID" b="1" dirty="0">
                <a:solidFill>
                  <a:srgbClr val="FFFF00"/>
                </a:solidFill>
              </a:rPr>
              <a:t> ayam kampung 20 – 27 ekor, semprot daun ini menggunakan </a:t>
            </a:r>
            <a:r>
              <a:rPr lang="id-ID" b="1" dirty="0" err="1">
                <a:solidFill>
                  <a:srgbClr val="FFFF00"/>
                </a:solidFill>
              </a:rPr>
              <a:t>sprayer</a:t>
            </a:r>
            <a:r>
              <a:rPr lang="id-ID" b="1" dirty="0">
                <a:solidFill>
                  <a:srgbClr val="FFFF00"/>
                </a:solidFill>
              </a:rPr>
              <a:t> gendong, dicampur dengan pestisida fungisida dan </a:t>
            </a:r>
            <a:r>
              <a:rPr lang="id-ID" b="1" dirty="0" err="1">
                <a:solidFill>
                  <a:srgbClr val="FFFF00"/>
                </a:solidFill>
              </a:rPr>
              <a:t>biopestisida</a:t>
            </a:r>
            <a:r>
              <a:rPr lang="id-ID" b="1" dirty="0">
                <a:solidFill>
                  <a:srgbClr val="FFFF00"/>
                </a:solidFill>
              </a:rPr>
              <a:t>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56 setelah tanam (56 HST), </a:t>
            </a:r>
            <a:r>
              <a:rPr lang="id-ID" b="1" dirty="0" smtClean="0">
                <a:solidFill>
                  <a:srgbClr val="FFFF00"/>
                </a:solidFill>
              </a:rPr>
              <a:t>menghitung jumlah </a:t>
            </a:r>
            <a:r>
              <a:rPr lang="id-ID" b="1" dirty="0" err="1" smtClean="0">
                <a:solidFill>
                  <a:srgbClr val="FFFF00"/>
                </a:solidFill>
              </a:rPr>
              <a:t>anakan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 err="1" smtClean="0">
                <a:solidFill>
                  <a:srgbClr val="FFFF00"/>
                </a:solidFill>
              </a:rPr>
              <a:t>produkti</a:t>
            </a:r>
            <a:r>
              <a:rPr lang="id-ID" b="1" dirty="0" smtClean="0">
                <a:solidFill>
                  <a:srgbClr val="FFFF00"/>
                </a:solidFill>
              </a:rPr>
              <a:t> dengan cara sampling.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56 – 80 setelah tanam (56 – 80 HST), </a:t>
            </a:r>
            <a:r>
              <a:rPr lang="id-ID" b="1" dirty="0" smtClean="0">
                <a:solidFill>
                  <a:srgbClr val="FFFF00"/>
                </a:solidFill>
              </a:rPr>
              <a:t>masa kritis pembentukan bulir.</a:t>
            </a:r>
          </a:p>
          <a:p>
            <a:r>
              <a:rPr lang="id-ID" b="1" dirty="0">
                <a:solidFill>
                  <a:srgbClr val="FF0000"/>
                </a:solidFill>
              </a:rPr>
              <a:t>Hari ke 56 – </a:t>
            </a:r>
            <a:r>
              <a:rPr lang="id-ID" b="1" dirty="0" smtClean="0">
                <a:solidFill>
                  <a:srgbClr val="FF0000"/>
                </a:solidFill>
              </a:rPr>
              <a:t>85 </a:t>
            </a:r>
            <a:r>
              <a:rPr lang="id-ID" b="1" dirty="0">
                <a:solidFill>
                  <a:srgbClr val="FF0000"/>
                </a:solidFill>
              </a:rPr>
              <a:t>setelah tanam (56 – </a:t>
            </a:r>
            <a:r>
              <a:rPr lang="id-ID" b="1" dirty="0" smtClean="0">
                <a:solidFill>
                  <a:srgbClr val="FF0000"/>
                </a:solidFill>
              </a:rPr>
              <a:t>85 </a:t>
            </a:r>
            <a:r>
              <a:rPr lang="id-ID" b="1" dirty="0">
                <a:solidFill>
                  <a:srgbClr val="FF0000"/>
                </a:solidFill>
              </a:rPr>
              <a:t>HST</a:t>
            </a:r>
            <a:r>
              <a:rPr lang="id-ID" b="1" dirty="0" smtClean="0">
                <a:solidFill>
                  <a:srgbClr val="FF0000"/>
                </a:solidFill>
              </a:rPr>
              <a:t>), </a:t>
            </a:r>
            <a:r>
              <a:rPr lang="id-ID" b="1" dirty="0" smtClean="0">
                <a:solidFill>
                  <a:srgbClr val="FFFF00"/>
                </a:solidFill>
              </a:rPr>
              <a:t>penggenangan air setinggi 7 – 8 cm.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58 setelah tanam (58 HST), </a:t>
            </a:r>
            <a:r>
              <a:rPr lang="id-ID" b="1" dirty="0">
                <a:solidFill>
                  <a:srgbClr val="FFFF00"/>
                </a:solidFill>
              </a:rPr>
              <a:t>aplikasi pupuk susulan </a:t>
            </a:r>
            <a:r>
              <a:rPr lang="id-ID" b="1" dirty="0" smtClean="0">
                <a:solidFill>
                  <a:srgbClr val="FFFF00"/>
                </a:solidFill>
              </a:rPr>
              <a:t>3 (10%) terdiri </a:t>
            </a:r>
            <a:r>
              <a:rPr lang="id-ID" b="1" dirty="0">
                <a:solidFill>
                  <a:srgbClr val="FFFF00"/>
                </a:solidFill>
              </a:rPr>
              <a:t>dari </a:t>
            </a:r>
            <a:r>
              <a:rPr lang="id-ID" b="1" dirty="0" smtClean="0">
                <a:solidFill>
                  <a:srgbClr val="FFFF00"/>
                </a:solidFill>
              </a:rPr>
              <a:t>33 </a:t>
            </a:r>
            <a:r>
              <a:rPr lang="id-ID" b="1" dirty="0">
                <a:solidFill>
                  <a:srgbClr val="FFFF00"/>
                </a:solidFill>
              </a:rPr>
              <a:t>kg urea, </a:t>
            </a:r>
            <a:r>
              <a:rPr lang="id-ID" b="1" dirty="0" smtClean="0">
                <a:solidFill>
                  <a:srgbClr val="FFFF00"/>
                </a:solidFill>
              </a:rPr>
              <a:t>23 </a:t>
            </a:r>
            <a:r>
              <a:rPr lang="id-ID" b="1" dirty="0">
                <a:solidFill>
                  <a:srgbClr val="FFFF00"/>
                </a:solidFill>
              </a:rPr>
              <a:t>kg SP-36, </a:t>
            </a:r>
            <a:r>
              <a:rPr lang="id-ID" b="1" dirty="0" smtClean="0">
                <a:solidFill>
                  <a:srgbClr val="FFFF00"/>
                </a:solidFill>
              </a:rPr>
              <a:t>11 </a:t>
            </a:r>
            <a:r>
              <a:rPr lang="id-ID" b="1" dirty="0">
                <a:solidFill>
                  <a:srgbClr val="FFFF00"/>
                </a:solidFill>
              </a:rPr>
              <a:t>kg </a:t>
            </a:r>
            <a:r>
              <a:rPr lang="id-ID" b="1" dirty="0" err="1" smtClean="0">
                <a:solidFill>
                  <a:srgbClr val="FFFF00"/>
                </a:solidFill>
              </a:rPr>
              <a:t>KCl</a:t>
            </a:r>
            <a:r>
              <a:rPr lang="id-ID" b="1" dirty="0" smtClean="0">
                <a:solidFill>
                  <a:srgbClr val="FFFF00"/>
                </a:solidFill>
              </a:rPr>
              <a:t>, diteruskan dengan aplikasi pestisida </a:t>
            </a:r>
            <a:r>
              <a:rPr lang="id-ID" b="1" dirty="0">
                <a:solidFill>
                  <a:srgbClr val="FFFF00"/>
                </a:solidFill>
              </a:rPr>
              <a:t>fungisida dan </a:t>
            </a:r>
            <a:r>
              <a:rPr lang="id-ID" b="1" dirty="0" err="1">
                <a:solidFill>
                  <a:srgbClr val="FFFF00"/>
                </a:solidFill>
              </a:rPr>
              <a:t>biopestisida</a:t>
            </a:r>
            <a:r>
              <a:rPr lang="id-ID" b="1" dirty="0">
                <a:solidFill>
                  <a:srgbClr val="FFFF00"/>
                </a:solidFill>
              </a:rPr>
              <a:t>.</a:t>
            </a:r>
          </a:p>
          <a:p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15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132" y="717454"/>
            <a:ext cx="10515600" cy="5162842"/>
          </a:xfrm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Hari ke – 80 setelah tanam (80 HST), </a:t>
            </a:r>
            <a:r>
              <a:rPr lang="id-ID" b="1" dirty="0" smtClean="0">
                <a:solidFill>
                  <a:srgbClr val="FFFF00"/>
                </a:solidFill>
              </a:rPr>
              <a:t>menghitung jumlah malai / bulir per lubang tanam dengan cara sampling.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85  setelah tanam (85 HST), </a:t>
            </a:r>
            <a:r>
              <a:rPr lang="id-ID" b="1" dirty="0" smtClean="0">
                <a:solidFill>
                  <a:srgbClr val="FFFF00"/>
                </a:solidFill>
              </a:rPr>
              <a:t>pengeringan air persiapan panen.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Hari ke – 95  sampai dengan 100 setelah tanam (95 – 100 HST), </a:t>
            </a:r>
            <a:r>
              <a:rPr lang="id-ID" b="1" dirty="0" smtClean="0">
                <a:solidFill>
                  <a:srgbClr val="FFFF00"/>
                </a:solidFill>
              </a:rPr>
              <a:t>panen dan pelaporan.</a:t>
            </a:r>
            <a:endParaRPr lang="id-ID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2613" y="4205291"/>
            <a:ext cx="71735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SELESAI</a:t>
            </a:r>
            <a:r>
              <a:rPr lang="id-ID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id-ID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DAN SEMOGA BERHASIL</a:t>
            </a:r>
            <a:endParaRPr lang="id-ID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9031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1067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BUDIDAYA PADI DENGAN TEKNOLOGI NASKURU (APLIKASI SEDERHANA)</vt:lpstr>
      <vt:lpstr>1. PENYIAPAN PERSEMAIAN UNTUK BUDIDAYA PADI 1 HEKTAR</vt:lpstr>
      <vt:lpstr>PowerPoint Presentation</vt:lpstr>
      <vt:lpstr>1. BUDIDAYA PADI 1 HEKTAR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BUDIDAYA PADI DENGAN TEKNOLOGI NASKURU (APLIKASI SEDERHANA)</dc:title>
  <dc:creator>TOSHIBA</dc:creator>
  <cp:lastModifiedBy>TOSHIBA</cp:lastModifiedBy>
  <cp:revision>22</cp:revision>
  <dcterms:created xsi:type="dcterms:W3CDTF">2015-01-22T01:15:19Z</dcterms:created>
  <dcterms:modified xsi:type="dcterms:W3CDTF">2015-01-25T04:19:12Z</dcterms:modified>
</cp:coreProperties>
</file>