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78" r:id="rId5"/>
    <p:sldId id="289" r:id="rId6"/>
    <p:sldId id="290" r:id="rId7"/>
    <p:sldId id="291" r:id="rId8"/>
    <p:sldId id="292" r:id="rId9"/>
    <p:sldId id="258" r:id="rId10"/>
    <p:sldId id="274" r:id="rId11"/>
    <p:sldId id="267" r:id="rId12"/>
    <p:sldId id="275" r:id="rId13"/>
    <p:sldId id="268" r:id="rId14"/>
    <p:sldId id="276" r:id="rId15"/>
    <p:sldId id="269" r:id="rId16"/>
    <p:sldId id="270" r:id="rId17"/>
    <p:sldId id="271" r:id="rId18"/>
    <p:sldId id="272" r:id="rId19"/>
    <p:sldId id="273" r:id="rId20"/>
    <p:sldId id="264" r:id="rId21"/>
    <p:sldId id="279" r:id="rId22"/>
    <p:sldId id="280" r:id="rId23"/>
    <p:sldId id="286" r:id="rId24"/>
    <p:sldId id="281" r:id="rId25"/>
    <p:sldId id="282" r:id="rId26"/>
    <p:sldId id="287" r:id="rId27"/>
    <p:sldId id="283" r:id="rId28"/>
    <p:sldId id="284" r:id="rId29"/>
    <p:sldId id="288" r:id="rId30"/>
    <p:sldId id="293" r:id="rId31"/>
    <p:sldId id="295" r:id="rId32"/>
    <p:sldId id="296" r:id="rId33"/>
    <p:sldId id="298" r:id="rId34"/>
    <p:sldId id="299" r:id="rId35"/>
    <p:sldId id="294" r:id="rId36"/>
    <p:sldId id="261" r:id="rId3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29852" autoAdjust="0"/>
    <p:restoredTop sz="94660"/>
  </p:normalViewPr>
  <p:slideViewPr>
    <p:cSldViewPr>
      <p:cViewPr>
        <p:scale>
          <a:sx n="50" d="100"/>
          <a:sy n="50" d="100"/>
        </p:scale>
        <p:origin x="-402" y="-52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0F14605E-D6CB-4627-BBA6-6BF0F16AEDE8}" type="datetimeFigureOut">
              <a:rPr lang="id-ID" smtClean="0"/>
              <a:pPr/>
              <a:t>02/01/14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5ACB1B7-3532-4BE3-AD26-5B6A0CEF0D20}" type="slidenum">
              <a:rPr lang="id-ID" smtClean="0"/>
              <a:pPr/>
              <a:t>‹#›</a:t>
            </a:fld>
            <a:endParaRPr lang="id-ID"/>
          </a:p>
        </p:txBody>
      </p:sp>
    </p:spTree>
  </p:cSld>
  <p:clrMapOvr>
    <a:masterClrMapping/>
  </p:clrMapOvr>
  <p:transition spd="med">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F14605E-D6CB-4627-BBA6-6BF0F16AEDE8}" type="datetimeFigureOut">
              <a:rPr lang="id-ID" smtClean="0"/>
              <a:pPr/>
              <a:t>02/01/14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5ACB1B7-3532-4BE3-AD26-5B6A0CEF0D20}" type="slidenum">
              <a:rPr lang="id-ID" smtClean="0"/>
              <a:pPr/>
              <a:t>‹#›</a:t>
            </a:fld>
            <a:endParaRPr lang="id-ID"/>
          </a:p>
        </p:txBody>
      </p:sp>
    </p:spTree>
  </p:cSld>
  <p:clrMapOvr>
    <a:masterClrMapping/>
  </p:clrMapOvr>
  <p:transition spd="med">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F14605E-D6CB-4627-BBA6-6BF0F16AEDE8}" type="datetimeFigureOut">
              <a:rPr lang="id-ID" smtClean="0"/>
              <a:pPr/>
              <a:t>02/01/14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5ACB1B7-3532-4BE3-AD26-5B6A0CEF0D20}" type="slidenum">
              <a:rPr lang="id-ID" smtClean="0"/>
              <a:pPr/>
              <a:t>‹#›</a:t>
            </a:fld>
            <a:endParaRPr lang="id-ID"/>
          </a:p>
        </p:txBody>
      </p:sp>
    </p:spTree>
  </p:cSld>
  <p:clrMapOvr>
    <a:masterClrMapping/>
  </p:clrMapOvr>
  <p:transition spd="med">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F14605E-D6CB-4627-BBA6-6BF0F16AEDE8}" type="datetimeFigureOut">
              <a:rPr lang="id-ID" smtClean="0"/>
              <a:pPr/>
              <a:t>02/01/14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5ACB1B7-3532-4BE3-AD26-5B6A0CEF0D20}" type="slidenum">
              <a:rPr lang="id-ID" smtClean="0"/>
              <a:pPr/>
              <a:t>‹#›</a:t>
            </a:fld>
            <a:endParaRPr lang="id-ID"/>
          </a:p>
        </p:txBody>
      </p:sp>
    </p:spTree>
  </p:cSld>
  <p:clrMapOvr>
    <a:masterClrMapping/>
  </p:clrMapOvr>
  <p:transition spd="med">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14605E-D6CB-4627-BBA6-6BF0F16AEDE8}" type="datetimeFigureOut">
              <a:rPr lang="id-ID" smtClean="0"/>
              <a:pPr/>
              <a:t>02/01/14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5ACB1B7-3532-4BE3-AD26-5B6A0CEF0D20}" type="slidenum">
              <a:rPr lang="id-ID" smtClean="0"/>
              <a:pPr/>
              <a:t>‹#›</a:t>
            </a:fld>
            <a:endParaRPr lang="id-ID"/>
          </a:p>
        </p:txBody>
      </p:sp>
    </p:spTree>
  </p:cSld>
  <p:clrMapOvr>
    <a:masterClrMapping/>
  </p:clrMapOvr>
  <p:transition spd="med">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0F14605E-D6CB-4627-BBA6-6BF0F16AEDE8}" type="datetimeFigureOut">
              <a:rPr lang="id-ID" smtClean="0"/>
              <a:pPr/>
              <a:t>02/01/14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5ACB1B7-3532-4BE3-AD26-5B6A0CEF0D20}" type="slidenum">
              <a:rPr lang="id-ID" smtClean="0"/>
              <a:pPr/>
              <a:t>‹#›</a:t>
            </a:fld>
            <a:endParaRPr lang="id-ID"/>
          </a:p>
        </p:txBody>
      </p:sp>
    </p:spTree>
  </p:cSld>
  <p:clrMapOvr>
    <a:masterClrMapping/>
  </p:clrMapOvr>
  <p:transition spd="med">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0F14605E-D6CB-4627-BBA6-6BF0F16AEDE8}" type="datetimeFigureOut">
              <a:rPr lang="id-ID" smtClean="0"/>
              <a:pPr/>
              <a:t>02/01/14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5ACB1B7-3532-4BE3-AD26-5B6A0CEF0D20}" type="slidenum">
              <a:rPr lang="id-ID" smtClean="0"/>
              <a:pPr/>
              <a:t>‹#›</a:t>
            </a:fld>
            <a:endParaRPr lang="id-ID"/>
          </a:p>
        </p:txBody>
      </p:sp>
    </p:spTree>
  </p:cSld>
  <p:clrMapOvr>
    <a:masterClrMapping/>
  </p:clrMapOvr>
  <p:transition spd="med">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0F14605E-D6CB-4627-BBA6-6BF0F16AEDE8}" type="datetimeFigureOut">
              <a:rPr lang="id-ID" smtClean="0"/>
              <a:pPr/>
              <a:t>02/01/14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5ACB1B7-3532-4BE3-AD26-5B6A0CEF0D20}" type="slidenum">
              <a:rPr lang="id-ID" smtClean="0"/>
              <a:pPr/>
              <a:t>‹#›</a:t>
            </a:fld>
            <a:endParaRPr lang="id-ID"/>
          </a:p>
        </p:txBody>
      </p:sp>
    </p:spTree>
  </p:cSld>
  <p:clrMapOvr>
    <a:masterClrMapping/>
  </p:clrMapOvr>
  <p:transition spd="med">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14605E-D6CB-4627-BBA6-6BF0F16AEDE8}" type="datetimeFigureOut">
              <a:rPr lang="id-ID" smtClean="0"/>
              <a:pPr/>
              <a:t>02/01/14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5ACB1B7-3532-4BE3-AD26-5B6A0CEF0D20}" type="slidenum">
              <a:rPr lang="id-ID" smtClean="0"/>
              <a:pPr/>
              <a:t>‹#›</a:t>
            </a:fld>
            <a:endParaRPr lang="id-ID"/>
          </a:p>
        </p:txBody>
      </p:sp>
    </p:spTree>
  </p:cSld>
  <p:clrMapOvr>
    <a:masterClrMapping/>
  </p:clrMapOvr>
  <p:transition spd="med">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4605E-D6CB-4627-BBA6-6BF0F16AEDE8}" type="datetimeFigureOut">
              <a:rPr lang="id-ID" smtClean="0"/>
              <a:pPr/>
              <a:t>02/01/14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5ACB1B7-3532-4BE3-AD26-5B6A0CEF0D20}" type="slidenum">
              <a:rPr lang="id-ID" smtClean="0"/>
              <a:pPr/>
              <a:t>‹#›</a:t>
            </a:fld>
            <a:endParaRPr lang="id-ID"/>
          </a:p>
        </p:txBody>
      </p:sp>
    </p:spTree>
  </p:cSld>
  <p:clrMapOvr>
    <a:masterClrMapping/>
  </p:clrMapOvr>
  <p:transition spd="med">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4605E-D6CB-4627-BBA6-6BF0F16AEDE8}" type="datetimeFigureOut">
              <a:rPr lang="id-ID" smtClean="0"/>
              <a:pPr/>
              <a:t>02/01/14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5ACB1B7-3532-4BE3-AD26-5B6A0CEF0D20}" type="slidenum">
              <a:rPr lang="id-ID" smtClean="0"/>
              <a:pPr/>
              <a:t>‹#›</a:t>
            </a:fld>
            <a:endParaRPr lang="id-ID"/>
          </a:p>
        </p:txBody>
      </p:sp>
    </p:spTree>
  </p:cSld>
  <p:clrMapOvr>
    <a:masterClrMapping/>
  </p:clrMapOvr>
  <p:transition spd="med">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5000"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14605E-D6CB-4627-BBA6-6BF0F16AEDE8}" type="datetimeFigureOut">
              <a:rPr lang="id-ID" smtClean="0"/>
              <a:pPr/>
              <a:t>02/01/14</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CB1B7-3532-4BE3-AD26-5B6A0CEF0D20}"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7.jpeg"/><Relationship Id="rId7" Type="http://schemas.openxmlformats.org/officeDocument/2006/relationships/slide" Target="slide4.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slide" Target="slide3.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slide" Target="slide4.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5.jpe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5.jpe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slide" Target="slide3.xml"/><Relationship Id="rId4" Type="http://schemas.openxmlformats.org/officeDocument/2006/relationships/slide" Target="slide4.xml"/></Relationships>
</file>

<file path=ppt/slides/_rels/slide1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4.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slide" Target="slide3.xml"/><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slide" Target="slide3.xml"/><Relationship Id="rId4" Type="http://schemas.openxmlformats.org/officeDocument/2006/relationships/slide" Target="slide4.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slide" Target="slide3.xml"/><Relationship Id="rId4" Type="http://schemas.openxmlformats.org/officeDocument/2006/relationships/slide" Target="slide4.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slide" Target="slide3.xml"/><Relationship Id="rId4" Type="http://schemas.openxmlformats.org/officeDocument/2006/relationships/slide" Target="slide4.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slide" Target="slide3.xml"/><Relationship Id="rId4" Type="http://schemas.openxmlformats.org/officeDocument/2006/relationships/slide" Target="slide4.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4.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4.xml"/><Relationship Id="rId7" Type="http://schemas.openxmlformats.org/officeDocument/2006/relationships/slide" Target="slide30.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17.xml"/><Relationship Id="rId9" Type="http://schemas.openxmlformats.org/officeDocument/2006/relationships/slide" Target="slide7.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slide" Target="slide3.xml"/><Relationship Id="rId4" Type="http://schemas.openxmlformats.org/officeDocument/2006/relationships/slide" Target="slide4.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slide" Target="slide3.xml"/><Relationship Id="rId4" Type="http://schemas.openxmlformats.org/officeDocument/2006/relationships/slide" Target="slide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 Target="slide11.xml"/><Relationship Id="rId7" Type="http://schemas.openxmlformats.org/officeDocument/2006/relationships/slide" Target="slide3.xml"/><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slide" Target="slide21.xml"/><Relationship Id="rId4" Type="http://schemas.openxmlformats.org/officeDocument/2006/relationships/slide" Target="slide13.xml"/></Relationships>
</file>

<file path=ppt/slides/_rels/slide5.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 Target="slide19.xml"/><Relationship Id="rId7" Type="http://schemas.openxmlformats.org/officeDocument/2006/relationships/slide" Target="slide3.xml"/><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slide" Target="slide20.xml"/><Relationship Id="rId4" Type="http://schemas.openxmlformats.org/officeDocument/2006/relationships/slide" Target="slide13.xml"/></Relationships>
</file>

<file path=ppt/slides/_rels/slide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 Target="slide23.xml"/><Relationship Id="rId7" Type="http://schemas.openxmlformats.org/officeDocument/2006/relationships/slide" Target="slide3.xml"/><Relationship Id="rId2" Type="http://schemas.openxmlformats.org/officeDocument/2006/relationships/slide" Target="slide2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slide" Target="slide24.xml"/><Relationship Id="rId4" Type="http://schemas.openxmlformats.org/officeDocument/2006/relationships/slide" Target="slide13.xml"/></Relationships>
</file>

<file path=ppt/slides/_rels/slide7.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 Target="slide13.xml"/><Relationship Id="rId7" Type="http://schemas.openxmlformats.org/officeDocument/2006/relationships/slide" Target="slide3.xml"/><Relationship Id="rId2" Type="http://schemas.openxmlformats.org/officeDocument/2006/relationships/slide" Target="slide29.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slide" Target="slide27.xml"/><Relationship Id="rId4" Type="http://schemas.openxmlformats.org/officeDocument/2006/relationships/slide" Target="slide26.xml"/></Relationships>
</file>

<file path=ppt/slides/_rels/slide8.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slide" Target="slide3.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42976" y="4429132"/>
            <a:ext cx="6400800" cy="132343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4000" b="1" i="1" dirty="0" smtClean="0">
                <a:ln w="19050">
                  <a:solidFill>
                    <a:srgbClr val="FF0000"/>
                  </a:solidFill>
                  <a:prstDash val="solid"/>
                </a:ln>
                <a:solidFill>
                  <a:srgbClr val="FFFF00"/>
                </a:solidFill>
                <a:effectLst>
                  <a:outerShdw blurRad="41275" dist="20320" dir="1800000" algn="tl" rotWithShape="0">
                    <a:srgbClr val="000000">
                      <a:alpha val="40000"/>
                    </a:srgbClr>
                  </a:outerShdw>
                </a:effectLst>
                <a:latin typeface="Agency FB" pitchFamily="34" charset="0"/>
              </a:rPr>
              <a:t>Oleh </a:t>
            </a:r>
          </a:p>
          <a:p>
            <a:pPr algn="ctr">
              <a:defRPr/>
            </a:pPr>
            <a:r>
              <a:rPr lang="id-ID" sz="4000" b="1" i="1" dirty="0" smtClean="0">
                <a:ln w="19050">
                  <a:solidFill>
                    <a:srgbClr val="FF0000"/>
                  </a:solidFill>
                  <a:prstDash val="solid"/>
                </a:ln>
                <a:solidFill>
                  <a:srgbClr val="FFFF00"/>
                </a:solidFill>
                <a:effectLst>
                  <a:outerShdw blurRad="41275" dist="20320" dir="1800000" algn="tl" rotWithShape="0">
                    <a:srgbClr val="000000">
                      <a:alpha val="40000"/>
                    </a:srgbClr>
                  </a:outerShdw>
                </a:effectLst>
                <a:latin typeface="Agency FB" pitchFamily="34" charset="0"/>
              </a:rPr>
              <a:t>PT OASe</a:t>
            </a:r>
            <a:endParaRPr lang="en-US" sz="4000" i="1" dirty="0">
              <a:ln w="19050">
                <a:solidFill>
                  <a:srgbClr val="FF0000"/>
                </a:solidFill>
                <a:prstDash val="solid"/>
              </a:ln>
              <a:solidFill>
                <a:srgbClr val="FFFF00"/>
              </a:solidFill>
              <a:latin typeface="Agency FB" pitchFamily="34" charset="0"/>
            </a:endParaRPr>
          </a:p>
        </p:txBody>
      </p:sp>
      <p:sp>
        <p:nvSpPr>
          <p:cNvPr id="7" name="TextBox 6"/>
          <p:cNvSpPr txBox="1"/>
          <p:nvPr/>
        </p:nvSpPr>
        <p:spPr>
          <a:xfrm>
            <a:off x="1357290" y="571480"/>
            <a:ext cx="6400800" cy="132343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4000" b="1" i="1" dirty="0" smtClean="0">
                <a:ln w="19050">
                  <a:solidFill>
                    <a:srgbClr val="FF0000"/>
                  </a:solidFill>
                  <a:prstDash val="solid"/>
                </a:ln>
                <a:solidFill>
                  <a:srgbClr val="FFFF00"/>
                </a:solidFill>
                <a:effectLst>
                  <a:outerShdw blurRad="41275" dist="20320" dir="1800000" algn="tl" rotWithShape="0">
                    <a:srgbClr val="000000">
                      <a:alpha val="40000"/>
                    </a:srgbClr>
                  </a:outerShdw>
                </a:effectLst>
                <a:latin typeface="Broadway" pitchFamily="82" charset="0"/>
              </a:rPr>
              <a:t>BUDIDAYA </a:t>
            </a:r>
          </a:p>
          <a:p>
            <a:pPr algn="ctr">
              <a:defRPr/>
            </a:pPr>
            <a:r>
              <a:rPr lang="id-ID" sz="4000" b="1" i="1" dirty="0" smtClean="0">
                <a:ln w="19050">
                  <a:solidFill>
                    <a:srgbClr val="FF0000"/>
                  </a:solidFill>
                  <a:prstDash val="solid"/>
                </a:ln>
                <a:solidFill>
                  <a:srgbClr val="FFFF00"/>
                </a:solidFill>
                <a:effectLst>
                  <a:outerShdw blurRad="41275" dist="20320" dir="1800000" algn="tl" rotWithShape="0">
                    <a:srgbClr val="000000">
                      <a:alpha val="40000"/>
                    </a:srgbClr>
                  </a:outerShdw>
                </a:effectLst>
                <a:latin typeface="Broadway" pitchFamily="82" charset="0"/>
              </a:rPr>
              <a:t>TANAMAN BUAH NAGA</a:t>
            </a:r>
            <a:endParaRPr lang="en-US" sz="4000" i="1" dirty="0">
              <a:ln w="19050">
                <a:solidFill>
                  <a:srgbClr val="FF0000"/>
                </a:solidFill>
                <a:prstDash val="solid"/>
              </a:ln>
              <a:solidFill>
                <a:srgbClr val="FFFF00"/>
              </a:solidFill>
              <a:latin typeface="Broadway" pitchFamily="82" charset="0"/>
            </a:endParaRPr>
          </a:p>
        </p:txBody>
      </p:sp>
      <p:pic>
        <p:nvPicPr>
          <p:cNvPr id="1026" name="Picture 2" descr="E:\NASKURU FILE\Training Project\logo oase.jpg"/>
          <p:cNvPicPr>
            <a:picLocks noChangeAspect="1" noChangeArrowheads="1"/>
          </p:cNvPicPr>
          <p:nvPr/>
        </p:nvPicPr>
        <p:blipFill>
          <a:blip r:embed="rId3"/>
          <a:srcRect/>
          <a:stretch>
            <a:fillRect/>
          </a:stretch>
        </p:blipFill>
        <p:spPr bwMode="auto">
          <a:xfrm>
            <a:off x="3714744" y="2714620"/>
            <a:ext cx="1780093" cy="1004892"/>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subTnLst>
                                    <p:audio>
                                      <p:cMediaNode>
                                        <p:cTn display="0" masterRel="sameClick">
                                          <p:stCondLst>
                                            <p:cond evt="begin" delay="0">
                                              <p:tn val="5"/>
                                            </p:cond>
                                          </p:stCondLst>
                                          <p:endCondLst>
                                            <p:cond evt="onStopAudio" delay="0">
                                              <p:tgtEl>
                                                <p:sldTgt/>
                                              </p:tgtEl>
                                            </p:cond>
                                          </p:endCondLst>
                                        </p:cTn>
                                        <p:tgtEl>
                                          <p:sndTgt r:embed="rId2" name="applause.wav" builtIn="1"/>
                                        </p:tgtEl>
                                      </p:cMediaNode>
                                    </p:audio>
                                  </p:subTnLst>
                                </p:cTn>
                              </p:par>
                              <p:par>
                                <p:cTn id="10" presetID="53"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Effect transition="in" filter="fade">
                                      <p:cBhvr>
                                        <p:cTn id="14" dur="1000"/>
                                        <p:tgtEl>
                                          <p:spTgt spid="6"/>
                                        </p:tgtEl>
                                      </p:cBhvr>
                                    </p:animEffect>
                                  </p:childTnLst>
                                  <p:subTnLst>
                                    <p:audio>
                                      <p:cMediaNode>
                                        <p:cTn display="0" masterRel="sameClick">
                                          <p:stCondLst>
                                            <p:cond evt="begin" delay="0">
                                              <p:tn val="10"/>
                                            </p:cond>
                                          </p:stCondLst>
                                          <p:endCondLst>
                                            <p:cond evt="onStopAudio" delay="0">
                                              <p:tgtEl>
                                                <p:sldTgt/>
                                              </p:tgtEl>
                                            </p:cond>
                                          </p:endCondLst>
                                        </p:cTn>
                                        <p:tgtEl>
                                          <p:sndTgt r:embed="rId2" name="applause.wav" builtIn="1"/>
                                        </p:tgtEl>
                                      </p:cMediaNode>
                                    </p:audio>
                                  </p:subTnLst>
                                </p:cTn>
                              </p:par>
                              <p:par>
                                <p:cTn id="15" presetID="19" presetClass="entr" presetSubtype="10" repeatCount="indefinite" fill="hold" nodeType="withEffect">
                                  <p:stCondLst>
                                    <p:cond delay="0"/>
                                  </p:stCondLst>
                                  <p:childTnLst>
                                    <p:set>
                                      <p:cBhvr>
                                        <p:cTn id="16" dur="1" fill="hold">
                                          <p:stCondLst>
                                            <p:cond delay="0"/>
                                          </p:stCondLst>
                                        </p:cTn>
                                        <p:tgtEl>
                                          <p:spTgt spid="1026"/>
                                        </p:tgtEl>
                                        <p:attrNameLst>
                                          <p:attrName>style.visibility</p:attrName>
                                        </p:attrNameLst>
                                      </p:cBhvr>
                                      <p:to>
                                        <p:strVal val="visible"/>
                                      </p:to>
                                    </p:set>
                                    <p:anim calcmode="lin" valueType="num">
                                      <p:cBhvr>
                                        <p:cTn id="17" dur="5000" fill="hold"/>
                                        <p:tgtEl>
                                          <p:spTgt spid="1026"/>
                                        </p:tgtEl>
                                        <p:attrNameLst>
                                          <p:attrName>ppt_w</p:attrName>
                                        </p:attrNameLst>
                                      </p:cBhvr>
                                      <p:tavLst>
                                        <p:tav tm="0" fmla="#ppt_w*sin(2.5*pi*$)">
                                          <p:val>
                                            <p:fltVal val="0"/>
                                          </p:val>
                                        </p:tav>
                                        <p:tav tm="100000">
                                          <p:val>
                                            <p:fltVal val="1"/>
                                          </p:val>
                                        </p:tav>
                                      </p:tavLst>
                                    </p:anim>
                                    <p:anim calcmode="lin" valueType="num">
                                      <p:cBhvr>
                                        <p:cTn id="18" dur="50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00042"/>
            <a:ext cx="8229600" cy="5286412"/>
          </a:xfrm>
        </p:spPr>
        <p:txBody>
          <a:bodyPr>
            <a:normAutofit/>
          </a:bodyPr>
          <a:lstStyle/>
          <a:p>
            <a:pPr marL="457200" indent="-457200" algn="just">
              <a:buNone/>
            </a:pPr>
            <a:endParaRPr lang="id-ID" sz="2000" dirty="0" smtClean="0">
              <a:latin typeface="Cambria" pitchFamily="18" charset="0"/>
            </a:endParaRPr>
          </a:p>
          <a:p>
            <a:pPr lvl="1" algn="just">
              <a:buFont typeface="Wingdings" pitchFamily="2" charset="2"/>
              <a:buChar char="Ø"/>
            </a:pPr>
            <a:r>
              <a:rPr lang="id-ID" sz="2000" dirty="0" smtClean="0">
                <a:latin typeface="Cambria" pitchFamily="18" charset="0"/>
              </a:rPr>
              <a:t>Pada permukaan ujung tiang diberi besi bersilang (tanda “+”) dengan diameter &gt; 12 mm untuk  penyangga  sulur  atau  cabang  yang  dibuat dari ban bekas. Pada titik tengah besi dihubungkan dengan besi beton memanjang sepanjang 30 cm ke arah  bawah,  kemudian  ditancapkan  pada  lubang yang ada pada permukaan tiang. </a:t>
            </a:r>
          </a:p>
          <a:p>
            <a:pPr lvl="1" algn="just">
              <a:buFont typeface="Wingdings" pitchFamily="2" charset="2"/>
              <a:buChar char="Ø"/>
            </a:pPr>
            <a:r>
              <a:rPr lang="id-ID" sz="2000" dirty="0" smtClean="0">
                <a:latin typeface="Cambria" pitchFamily="18" charset="0"/>
              </a:rPr>
              <a:t>Bila memanfaatkan  ban  motor,  maka  diupayakan  agar ban tersebut tidak mengantongi air. </a:t>
            </a:r>
          </a:p>
          <a:p>
            <a:pPr lvl="1" algn="just">
              <a:buFont typeface="Wingdings" pitchFamily="2" charset="2"/>
              <a:buChar char="Ø"/>
            </a:pPr>
            <a:r>
              <a:rPr lang="id-ID" sz="2000" dirty="0" smtClean="0">
                <a:latin typeface="Cambria" pitchFamily="18" charset="0"/>
              </a:rPr>
              <a:t>Pancang/Panjatan  ditancapkan  di  tanah  dengan cara dibor dengan kedalaman sekitar 50 - 60 cm.</a:t>
            </a:r>
          </a:p>
          <a:p>
            <a:pPr lvl="1" algn="just">
              <a:buFont typeface="Wingdings" pitchFamily="2" charset="2"/>
              <a:buChar char="Ø"/>
            </a:pPr>
            <a:r>
              <a:rPr lang="id-ID" sz="2000" dirty="0" smtClean="0">
                <a:latin typeface="Cambria" pitchFamily="18" charset="0"/>
              </a:rPr>
              <a:t>Satu tiang berisi 6 batang tanaman buah naga.</a:t>
            </a:r>
            <a:endParaRPr lang="id-ID" sz="2000" dirty="0">
              <a:latin typeface="Cambria" pitchFamily="18" charset="0"/>
            </a:endParaRPr>
          </a:p>
        </p:txBody>
      </p:sp>
      <p:pic>
        <p:nvPicPr>
          <p:cNvPr id="1026" name="Picture 2" descr="E:\Mas Bayu\BERKAS NASKURU\Training Project\Buah naga\Seri Budidaya Buah Naga di Kebun (1) - Denidi.Com_files\buahnaga+di+persawahan.jpg"/>
          <p:cNvPicPr>
            <a:picLocks noChangeAspect="1" noChangeArrowheads="1"/>
          </p:cNvPicPr>
          <p:nvPr/>
        </p:nvPicPr>
        <p:blipFill>
          <a:blip r:embed="rId2"/>
          <a:srcRect/>
          <a:stretch>
            <a:fillRect/>
          </a:stretch>
        </p:blipFill>
        <p:spPr bwMode="auto">
          <a:xfrm>
            <a:off x="2285984" y="4857760"/>
            <a:ext cx="1714512" cy="12858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027" name="Picture 3" descr="E:\Mas Bayu\BERKAS NASKURU\Training Project\Buah naga\Seri Budidaya Buah Naga di Kebun (1) - Denidi.Com_files\banpanjatan.jpg"/>
          <p:cNvPicPr>
            <a:picLocks noChangeAspect="1" noChangeArrowheads="1"/>
          </p:cNvPicPr>
          <p:nvPr/>
        </p:nvPicPr>
        <p:blipFill>
          <a:blip r:embed="rId3"/>
          <a:srcRect/>
          <a:stretch>
            <a:fillRect/>
          </a:stretch>
        </p:blipFill>
        <p:spPr bwMode="auto">
          <a:xfrm>
            <a:off x="5357818" y="4857760"/>
            <a:ext cx="1714512" cy="12858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nvGrpSpPr>
          <p:cNvPr id="5" name="Group 4"/>
          <p:cNvGrpSpPr/>
          <p:nvPr/>
        </p:nvGrpSpPr>
        <p:grpSpPr>
          <a:xfrm>
            <a:off x="214282" y="214290"/>
            <a:ext cx="1000099" cy="919941"/>
            <a:chOff x="214282" y="5643578"/>
            <a:chExt cx="1000099" cy="919941"/>
          </a:xfrm>
        </p:grpSpPr>
        <p:sp>
          <p:nvSpPr>
            <p:cNvPr id="6" name="TextBox 5"/>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7" name="Picture 2" descr="E:\NASKURU FILE\Training Project\logo oase.jpg"/>
            <p:cNvPicPr>
              <a:picLocks noChangeAspect="1" noChangeArrowheads="1"/>
            </p:cNvPicPr>
            <p:nvPr/>
          </p:nvPicPr>
          <p:blipFill>
            <a:blip r:embed="rId4" cstate="print"/>
            <a:srcRect/>
            <a:stretch>
              <a:fillRect/>
            </a:stretch>
          </p:blipFill>
          <p:spPr bwMode="auto">
            <a:xfrm>
              <a:off x="214282" y="5643578"/>
              <a:ext cx="1000099" cy="564573"/>
            </a:xfrm>
            <a:prstGeom prst="rect">
              <a:avLst/>
            </a:prstGeom>
            <a:noFill/>
          </p:spPr>
        </p:pic>
      </p:grpSp>
      <p:pic>
        <p:nvPicPr>
          <p:cNvPr id="8" name="Picture 2" descr="C:\Users\bening\Pictures\home 4.jpg">
            <a:hlinkClick r:id="rId5" action="ppaction://hlinksldjump"/>
          </p:cNvPr>
          <p:cNvPicPr>
            <a:picLocks noChangeAspect="1" noChangeArrowheads="1"/>
          </p:cNvPicPr>
          <p:nvPr/>
        </p:nvPicPr>
        <p:blipFill>
          <a:blip r:embed="rId6"/>
          <a:srcRect/>
          <a:stretch>
            <a:fillRect/>
          </a:stretch>
        </p:blipFill>
        <p:spPr bwMode="auto">
          <a:xfrm>
            <a:off x="7929586" y="5214950"/>
            <a:ext cx="1071570" cy="397846"/>
          </a:xfrm>
          <a:prstGeom prst="rect">
            <a:avLst/>
          </a:prstGeom>
          <a:noFill/>
        </p:spPr>
      </p:pic>
      <p:pic>
        <p:nvPicPr>
          <p:cNvPr id="10" name="Picture 2" descr="C:\Users\bening\Pictures\next.jpg">
            <a:hlinkClick r:id="rId7" action="ppaction://hlinksldjump"/>
          </p:cNvPr>
          <p:cNvPicPr>
            <a:picLocks noChangeAspect="1" noChangeArrowheads="1"/>
          </p:cNvPicPr>
          <p:nvPr/>
        </p:nvPicPr>
        <p:blipFill>
          <a:blip r:embed="rId8"/>
          <a:srcRect/>
          <a:stretch>
            <a:fillRect/>
          </a:stretch>
        </p:blipFill>
        <p:spPr bwMode="auto">
          <a:xfrm flipH="1">
            <a:off x="7786710" y="214290"/>
            <a:ext cx="509590" cy="47148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par>
                                <p:cTn id="10" presetID="53"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Effect transition="in" filter="fade">
                                      <p:cBhvr>
                                        <p:cTn id="14" dur="1000"/>
                                        <p:tgtEl>
                                          <p:spTgt spid="10"/>
                                        </p:tgtEl>
                                      </p:cBhvr>
                                    </p:animEffect>
                                  </p:childTnLst>
                                </p:cTn>
                              </p:par>
                              <p:par>
                                <p:cTn id="15" presetID="10"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0" fill="hold"/>
                                        <p:tgtEl>
                                          <p:spTgt spid="5"/>
                                        </p:tgtEl>
                                        <p:attrNameLst>
                                          <p:attrName>ppt_w</p:attrName>
                                        </p:attrNameLst>
                                      </p:cBhvr>
                                      <p:tavLst>
                                        <p:tav tm="0" fmla="#ppt_w*sin(2.5*pi*$)">
                                          <p:val>
                                            <p:fltVal val="0"/>
                                          </p:val>
                                        </p:tav>
                                        <p:tav tm="100000">
                                          <p:val>
                                            <p:fltVal val="1"/>
                                          </p:val>
                                        </p:tav>
                                      </p:tavLst>
                                    </p:anim>
                                    <p:anim calcmode="lin" valueType="num">
                                      <p:cBhvr>
                                        <p:cTn id="21" dur="5000" fill="hold"/>
                                        <p:tgtEl>
                                          <p:spTgt spid="5"/>
                                        </p:tgtEl>
                                        <p:attrNameLst>
                                          <p:attrName>ppt_h</p:attrName>
                                        </p:attrNameLst>
                                      </p:cBhvr>
                                      <p:tavLst>
                                        <p:tav tm="0">
                                          <p:val>
                                            <p:strVal val="#ppt_h"/>
                                          </p:val>
                                        </p:tav>
                                        <p:tav tm="100000">
                                          <p:val>
                                            <p:strVal val="#ppt_h"/>
                                          </p:val>
                                        </p:tav>
                                      </p:tavLst>
                                    </p:anim>
                                  </p:childTnLst>
                                </p:cTn>
                              </p:par>
                            </p:childTnLst>
                          </p:cTn>
                        </p:par>
                        <p:par>
                          <p:cTn id="22" fill="hold">
                            <p:stCondLst>
                              <p:cond delay="5000"/>
                            </p:stCondLst>
                            <p:childTnLst>
                              <p:par>
                                <p:cTn id="23" presetID="37" presetClass="entr" presetSubtype="0" fill="hold" grpId="0" nodeType="after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1000"/>
                                        <p:tgtEl>
                                          <p:spTgt spid="3">
                                            <p:txEl>
                                              <p:pRg st="1" end="1"/>
                                            </p:txEl>
                                          </p:spTgt>
                                        </p:tgtEl>
                                      </p:cBhvr>
                                    </p:animEffect>
                                    <p:anim calcmode="lin" valueType="num">
                                      <p:cBhvr>
                                        <p:cTn id="2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29" fill="hold">
                            <p:stCondLst>
                              <p:cond delay="6000"/>
                            </p:stCondLst>
                            <p:childTnLst>
                              <p:par>
                                <p:cTn id="30" presetID="37" presetClass="entr" presetSubtype="0" fill="hold" grpId="0" nodeType="after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36" fill="hold">
                            <p:stCondLst>
                              <p:cond delay="7000"/>
                            </p:stCondLst>
                            <p:childTnLst>
                              <p:par>
                                <p:cTn id="37" presetID="37" presetClass="entr" presetSubtype="0" fill="hold" grpId="0" nodeType="after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fade">
                                      <p:cBhvr>
                                        <p:cTn id="39" dur="1000"/>
                                        <p:tgtEl>
                                          <p:spTgt spid="3">
                                            <p:txEl>
                                              <p:pRg st="3" end="3"/>
                                            </p:txEl>
                                          </p:spTgt>
                                        </p:tgtEl>
                                      </p:cBhvr>
                                    </p:animEffect>
                                    <p:anim calcmode="lin" valueType="num">
                                      <p:cBhvr>
                                        <p:cTn id="4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43" fill="hold">
                            <p:stCondLst>
                              <p:cond delay="8000"/>
                            </p:stCondLst>
                            <p:childTnLst>
                              <p:par>
                                <p:cTn id="44" presetID="37" presetClass="entr" presetSubtype="0" fill="hold" grpId="0" nodeType="after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Effect transition="in" filter="fade">
                                      <p:cBhvr>
                                        <p:cTn id="46" dur="1000"/>
                                        <p:tgtEl>
                                          <p:spTgt spid="3">
                                            <p:txEl>
                                              <p:pRg st="4" end="4"/>
                                            </p:txEl>
                                          </p:spTgt>
                                        </p:tgtEl>
                                      </p:cBhvr>
                                    </p:animEffect>
                                    <p:anim calcmode="lin" valueType="num">
                                      <p:cBhvr>
                                        <p:cTn id="4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8"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50" fill="hold">
                            <p:stCondLst>
                              <p:cond delay="9000"/>
                            </p:stCondLst>
                            <p:childTnLst>
                              <p:par>
                                <p:cTn id="51" presetID="10" presetClass="entr" presetSubtype="0" fill="hold" nodeType="afterEffect">
                                  <p:stCondLst>
                                    <p:cond delay="0"/>
                                  </p:stCondLst>
                                  <p:childTnLst>
                                    <p:set>
                                      <p:cBhvr>
                                        <p:cTn id="52" dur="1" fill="hold">
                                          <p:stCondLst>
                                            <p:cond delay="0"/>
                                          </p:stCondLst>
                                        </p:cTn>
                                        <p:tgtEl>
                                          <p:spTgt spid="1027"/>
                                        </p:tgtEl>
                                        <p:attrNameLst>
                                          <p:attrName>style.visibility</p:attrName>
                                        </p:attrNameLst>
                                      </p:cBhvr>
                                      <p:to>
                                        <p:strVal val="visible"/>
                                      </p:to>
                                    </p:set>
                                    <p:animEffect transition="in" filter="fade">
                                      <p:cBhvr>
                                        <p:cTn id="53" dur="2000"/>
                                        <p:tgtEl>
                                          <p:spTgt spid="1027"/>
                                        </p:tgtEl>
                                      </p:cBhvr>
                                    </p:animEffect>
                                  </p:childTnLst>
                                </p:cTn>
                              </p:par>
                            </p:childTnLst>
                          </p:cTn>
                        </p:par>
                        <p:par>
                          <p:cTn id="54" fill="hold">
                            <p:stCondLst>
                              <p:cond delay="11000"/>
                            </p:stCondLst>
                            <p:childTnLst>
                              <p:par>
                                <p:cTn id="55" presetID="10" presetClass="entr" presetSubtype="0" fill="hold" nodeType="afterEffect">
                                  <p:stCondLst>
                                    <p:cond delay="0"/>
                                  </p:stCondLst>
                                  <p:childTnLst>
                                    <p:set>
                                      <p:cBhvr>
                                        <p:cTn id="56" dur="1" fill="hold">
                                          <p:stCondLst>
                                            <p:cond delay="0"/>
                                          </p:stCondLst>
                                        </p:cTn>
                                        <p:tgtEl>
                                          <p:spTgt spid="1026"/>
                                        </p:tgtEl>
                                        <p:attrNameLst>
                                          <p:attrName>style.visibility</p:attrName>
                                        </p:attrNameLst>
                                      </p:cBhvr>
                                      <p:to>
                                        <p:strVal val="visible"/>
                                      </p:to>
                                    </p:set>
                                    <p:animEffect transition="in" filter="fade">
                                      <p:cBhvr>
                                        <p:cTn id="5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71480"/>
            <a:ext cx="8229600" cy="6000792"/>
          </a:xfrm>
          <a:effectLst/>
        </p:spPr>
        <p:txBody>
          <a:bodyPr>
            <a:normAutofit fontScale="77500" lnSpcReduction="20000"/>
          </a:bodyPr>
          <a:lstStyle/>
          <a:p>
            <a:pPr marL="457200" indent="-457200" algn="just">
              <a:buFont typeface="+mj-lt"/>
              <a:buAutoNum type="arabicPeriod" startAt="2"/>
            </a:pPr>
            <a:r>
              <a:rPr lang="id-ID" sz="3100" b="1" dirty="0" smtClean="0">
                <a:latin typeface="Cambria" pitchFamily="18" charset="0"/>
              </a:rPr>
              <a:t>Pengolahan Lahan</a:t>
            </a:r>
          </a:p>
          <a:p>
            <a:pPr marL="800100" indent="-323850" algn="just">
              <a:lnSpc>
                <a:spcPct val="170000"/>
              </a:lnSpc>
              <a:spcBef>
                <a:spcPts val="0"/>
              </a:spcBef>
              <a:buFont typeface="+mj-lt"/>
              <a:buAutoNum type="alphaLcParenR"/>
            </a:pPr>
            <a:r>
              <a:rPr lang="id-ID" sz="2900" dirty="0" smtClean="0">
                <a:latin typeface="Cambria" pitchFamily="18" charset="0"/>
              </a:rPr>
              <a:t>Rumput   atau   semak   dipotong   sampai   pangkal batang.</a:t>
            </a:r>
          </a:p>
          <a:p>
            <a:pPr marL="800100" indent="-323850" algn="just">
              <a:lnSpc>
                <a:spcPct val="170000"/>
              </a:lnSpc>
              <a:spcBef>
                <a:spcPts val="0"/>
              </a:spcBef>
              <a:buFont typeface="+mj-lt"/>
              <a:buAutoNum type="alphaLcParenR"/>
            </a:pPr>
            <a:r>
              <a:rPr lang="id-ID" sz="2900" dirty="0" smtClean="0">
                <a:latin typeface="Cambria" pitchFamily="18" charset="0"/>
              </a:rPr>
              <a:t>Hasil  potongan  rumput  atau  semak,  dikumpulkan pada  lubang  yang  telah  digali,  kemudian  dibakar agar hama dan penyakit yang ada dapat dimusnahkan.</a:t>
            </a:r>
          </a:p>
          <a:p>
            <a:pPr marL="800100" indent="-323850" algn="just">
              <a:lnSpc>
                <a:spcPct val="170000"/>
              </a:lnSpc>
              <a:spcBef>
                <a:spcPts val="0"/>
              </a:spcBef>
              <a:buFont typeface="+mj-lt"/>
              <a:buAutoNum type="alphaLcParenR"/>
            </a:pPr>
            <a:r>
              <a:rPr lang="id-ID" sz="2900" dirty="0" smtClean="0">
                <a:latin typeface="Cambria" pitchFamily="18" charset="0"/>
              </a:rPr>
              <a:t>Tanah  disekitar  tiang  panjatan  diolah,  lalu  dibuat lubang tanam.</a:t>
            </a:r>
          </a:p>
          <a:p>
            <a:pPr marL="1162050" algn="just">
              <a:lnSpc>
                <a:spcPct val="170000"/>
              </a:lnSpc>
              <a:spcBef>
                <a:spcPts val="0"/>
              </a:spcBef>
              <a:buFont typeface="Wingdings" pitchFamily="2" charset="2"/>
              <a:buChar char="ü"/>
            </a:pPr>
            <a:r>
              <a:rPr lang="id-ID" sz="2900" dirty="0" smtClean="0">
                <a:latin typeface="Cambria" pitchFamily="18" charset="0"/>
              </a:rPr>
              <a:t>Menyiapkan  lubang  dengan  kedalaman  lubang sekitar 25 cm, panjang 60 cm, dan lebar 60 cm.</a:t>
            </a:r>
          </a:p>
          <a:p>
            <a:pPr marL="1162050" algn="just">
              <a:lnSpc>
                <a:spcPct val="170000"/>
              </a:lnSpc>
              <a:spcBef>
                <a:spcPts val="0"/>
              </a:spcBef>
              <a:buFont typeface="Wingdings" pitchFamily="2" charset="2"/>
              <a:buChar char="ü"/>
            </a:pPr>
            <a:r>
              <a:rPr lang="id-ID" sz="2900" dirty="0" smtClean="0">
                <a:latin typeface="Cambria" pitchFamily="18" charset="0"/>
              </a:rPr>
              <a:t>Jarak  antar  lubang  tanam  sekitar  2,5  –  3  m  dan jarak antar baris tanaman sekitar 3 m.</a:t>
            </a:r>
          </a:p>
          <a:p>
            <a:pPr marL="1162050" algn="just">
              <a:lnSpc>
                <a:spcPct val="170000"/>
              </a:lnSpc>
              <a:spcBef>
                <a:spcPts val="0"/>
              </a:spcBef>
              <a:buFont typeface="Wingdings" pitchFamily="2" charset="2"/>
              <a:buChar char="ü"/>
            </a:pPr>
            <a:endParaRPr lang="id-ID" sz="2800" dirty="0" smtClean="0">
              <a:latin typeface="Cambria" pitchFamily="18" charset="0"/>
            </a:endParaRPr>
          </a:p>
          <a:p>
            <a:pPr algn="just">
              <a:buNone/>
            </a:pPr>
            <a:endParaRPr lang="id-ID" sz="2800" dirty="0" smtClean="0">
              <a:latin typeface="Cambria" pitchFamily="18" charset="0"/>
            </a:endParaRPr>
          </a:p>
          <a:p>
            <a:pPr lvl="1" algn="just">
              <a:buFont typeface="Wingdings" pitchFamily="2" charset="2"/>
              <a:buChar char="Ø"/>
            </a:pPr>
            <a:endParaRPr lang="id-ID" sz="2000" dirty="0">
              <a:latin typeface="Cambria" pitchFamily="18" charset="0"/>
            </a:endParaRPr>
          </a:p>
        </p:txBody>
      </p:sp>
      <p:grpSp>
        <p:nvGrpSpPr>
          <p:cNvPr id="4" name="Group 3"/>
          <p:cNvGrpSpPr/>
          <p:nvPr/>
        </p:nvGrpSpPr>
        <p:grpSpPr>
          <a:xfrm>
            <a:off x="0" y="5214950"/>
            <a:ext cx="1000099" cy="919941"/>
            <a:chOff x="214282" y="5643578"/>
            <a:chExt cx="1000099" cy="919941"/>
          </a:xfrm>
        </p:grpSpPr>
        <p:sp>
          <p:nvSpPr>
            <p:cNvPr id="5" name="TextBox 4"/>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6"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7" name="Picture 2" descr="C:\Users\bening\Pictures\home 4.jpg">
            <a:hlinkClick r:id="rId3" action="ppaction://hlinksldjump"/>
          </p:cNvPr>
          <p:cNvPicPr>
            <a:picLocks noChangeAspect="1" noChangeArrowheads="1"/>
          </p:cNvPicPr>
          <p:nvPr/>
        </p:nvPicPr>
        <p:blipFill>
          <a:blip r:embed="rId4"/>
          <a:srcRect/>
          <a:stretch>
            <a:fillRect/>
          </a:stretch>
        </p:blipFill>
        <p:spPr bwMode="auto">
          <a:xfrm>
            <a:off x="7715272" y="6143644"/>
            <a:ext cx="1071570" cy="397846"/>
          </a:xfrm>
          <a:prstGeom prst="rect">
            <a:avLst/>
          </a:prstGeom>
          <a:noFill/>
        </p:spPr>
      </p:pic>
      <p:pic>
        <p:nvPicPr>
          <p:cNvPr id="8" name="Picture 2" descr="C:\Users\bening\Pictures\next.jpg">
            <a:hlinkClick r:id="" action="ppaction://hlinkshowjump?jump=nextslide"/>
          </p:cNvPr>
          <p:cNvPicPr>
            <a:picLocks noChangeAspect="1" noChangeArrowheads="1"/>
          </p:cNvPicPr>
          <p:nvPr/>
        </p:nvPicPr>
        <p:blipFill>
          <a:blip r:embed="rId5"/>
          <a:srcRect/>
          <a:stretch>
            <a:fillRect/>
          </a:stretch>
        </p:blipFill>
        <p:spPr bwMode="auto">
          <a:xfrm>
            <a:off x="8429652" y="214290"/>
            <a:ext cx="471486" cy="471486"/>
          </a:xfrm>
          <a:prstGeom prst="rect">
            <a:avLst/>
          </a:prstGeom>
          <a:noFill/>
        </p:spPr>
      </p:pic>
      <p:pic>
        <p:nvPicPr>
          <p:cNvPr id="11" name="Picture 2" descr="C:\Users\bening\Pictures\next.jpg">
            <a:hlinkClick r:id="rId6" action="ppaction://hlinksldjump"/>
          </p:cNvPr>
          <p:cNvPicPr>
            <a:picLocks noChangeAspect="1" noChangeArrowheads="1"/>
          </p:cNvPicPr>
          <p:nvPr/>
        </p:nvPicPr>
        <p:blipFill>
          <a:blip r:embed="rId5"/>
          <a:srcRect/>
          <a:stretch>
            <a:fillRect/>
          </a:stretch>
        </p:blipFill>
        <p:spPr bwMode="auto">
          <a:xfrm flipH="1">
            <a:off x="7786710" y="214290"/>
            <a:ext cx="509590" cy="47148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53"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fltVal val="0"/>
                                          </p:val>
                                        </p:tav>
                                        <p:tav tm="100000">
                                          <p:val>
                                            <p:strVal val="#ppt_w"/>
                                          </p:val>
                                        </p:tav>
                                      </p:tavLst>
                                    </p:anim>
                                    <p:anim calcmode="lin" valueType="num">
                                      <p:cBhvr>
                                        <p:cTn id="13" dur="1000" fill="hold"/>
                                        <p:tgtEl>
                                          <p:spTgt spid="8"/>
                                        </p:tgtEl>
                                        <p:attrNameLst>
                                          <p:attrName>ppt_h</p:attrName>
                                        </p:attrNameLst>
                                      </p:cBhvr>
                                      <p:tavLst>
                                        <p:tav tm="0">
                                          <p:val>
                                            <p:fltVal val="0"/>
                                          </p:val>
                                        </p:tav>
                                        <p:tav tm="100000">
                                          <p:val>
                                            <p:strVal val="#ppt_h"/>
                                          </p:val>
                                        </p:tav>
                                      </p:tavLst>
                                    </p:anim>
                                    <p:animEffect transition="in" filter="fade">
                                      <p:cBhvr>
                                        <p:cTn id="14" dur="1000"/>
                                        <p:tgtEl>
                                          <p:spTgt spid="8"/>
                                        </p:tgtEl>
                                      </p:cBhvr>
                                    </p:animEffect>
                                  </p:childTnLst>
                                </p:cTn>
                              </p:par>
                              <p:par>
                                <p:cTn id="15" presetID="10"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0" fill="hold"/>
                                        <p:tgtEl>
                                          <p:spTgt spid="4"/>
                                        </p:tgtEl>
                                        <p:attrNameLst>
                                          <p:attrName>ppt_w</p:attrName>
                                        </p:attrNameLst>
                                      </p:cBhvr>
                                      <p:tavLst>
                                        <p:tav tm="0" fmla="#ppt_w*sin(2.5*pi*$)">
                                          <p:val>
                                            <p:fltVal val="0"/>
                                          </p:val>
                                        </p:tav>
                                        <p:tav tm="100000">
                                          <p:val>
                                            <p:fltVal val="1"/>
                                          </p:val>
                                        </p:tav>
                                      </p:tavLst>
                                    </p:anim>
                                    <p:anim calcmode="lin" valueType="num">
                                      <p:cBhvr>
                                        <p:cTn id="21" dur="5000" fill="hold"/>
                                        <p:tgtEl>
                                          <p:spTgt spid="4"/>
                                        </p:tgtEl>
                                        <p:attrNameLst>
                                          <p:attrName>ppt_h</p:attrName>
                                        </p:attrNameLst>
                                      </p:cBhvr>
                                      <p:tavLst>
                                        <p:tav tm="0">
                                          <p:val>
                                            <p:strVal val="#ppt_h"/>
                                          </p:val>
                                        </p:tav>
                                        <p:tav tm="100000">
                                          <p:val>
                                            <p:strVal val="#ppt_h"/>
                                          </p:val>
                                        </p:tav>
                                      </p:tavLst>
                                    </p:anim>
                                  </p:childTnLst>
                                </p:cTn>
                              </p:par>
                              <p:par>
                                <p:cTn id="22" presetID="53" presetClass="entr" presetSubtype="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ppt_w</p:attrName>
                                        </p:attrNameLst>
                                      </p:cBhvr>
                                      <p:tavLst>
                                        <p:tav tm="0">
                                          <p:val>
                                            <p:fltVal val="0"/>
                                          </p:val>
                                        </p:tav>
                                        <p:tav tm="100000">
                                          <p:val>
                                            <p:strVal val="#ppt_w"/>
                                          </p:val>
                                        </p:tav>
                                      </p:tavLst>
                                    </p:anim>
                                    <p:anim calcmode="lin" valueType="num">
                                      <p:cBhvr>
                                        <p:cTn id="25" dur="1000" fill="hold"/>
                                        <p:tgtEl>
                                          <p:spTgt spid="11"/>
                                        </p:tgtEl>
                                        <p:attrNameLst>
                                          <p:attrName>ppt_h</p:attrName>
                                        </p:attrNameLst>
                                      </p:cBhvr>
                                      <p:tavLst>
                                        <p:tav tm="0">
                                          <p:val>
                                            <p:fltVal val="0"/>
                                          </p:val>
                                        </p:tav>
                                        <p:tav tm="100000">
                                          <p:val>
                                            <p:strVal val="#ppt_h"/>
                                          </p:val>
                                        </p:tav>
                                      </p:tavLst>
                                    </p:anim>
                                    <p:animEffect transition="in" filter="fade">
                                      <p:cBhvr>
                                        <p:cTn id="26" dur="1000"/>
                                        <p:tgtEl>
                                          <p:spTgt spid="11"/>
                                        </p:tgtEl>
                                      </p:cBhvr>
                                    </p:animEffect>
                                  </p:childTnLst>
                                </p:cTn>
                              </p:par>
                            </p:childTnLst>
                          </p:cTn>
                        </p:par>
                        <p:par>
                          <p:cTn id="27" fill="hold">
                            <p:stCondLst>
                              <p:cond delay="5000"/>
                            </p:stCondLst>
                            <p:childTnLst>
                              <p:par>
                                <p:cTn id="28" presetID="37" presetClass="entr" presetSubtype="0" fill="hold" grpId="0" nodeType="after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fade">
                                      <p:cBhvr>
                                        <p:cTn id="30" dur="1000"/>
                                        <p:tgtEl>
                                          <p:spTgt spid="3">
                                            <p:txEl>
                                              <p:pRg st="0" end="0"/>
                                            </p:txEl>
                                          </p:spTgt>
                                        </p:tgtEl>
                                      </p:cBhvr>
                                    </p:animEffect>
                                    <p:anim calcmode="lin" valueType="num">
                                      <p:cBhvr>
                                        <p:cTn id="3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2"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34" fill="hold">
                            <p:stCondLst>
                              <p:cond delay="6000"/>
                            </p:stCondLst>
                            <p:childTnLst>
                              <p:par>
                                <p:cTn id="35" presetID="37" presetClass="entr" presetSubtype="0" fill="hold" grpId="0" nodeType="after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fade">
                                      <p:cBhvr>
                                        <p:cTn id="37" dur="1000"/>
                                        <p:tgtEl>
                                          <p:spTgt spid="3">
                                            <p:txEl>
                                              <p:pRg st="1" end="1"/>
                                            </p:txEl>
                                          </p:spTgt>
                                        </p:tgtEl>
                                      </p:cBhvr>
                                    </p:animEffect>
                                    <p:anim calcmode="lin" valueType="num">
                                      <p:cBhvr>
                                        <p:cTn id="3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41" fill="hold">
                            <p:stCondLst>
                              <p:cond delay="7000"/>
                            </p:stCondLst>
                            <p:childTnLst>
                              <p:par>
                                <p:cTn id="42" presetID="37" presetClass="entr" presetSubtype="0" fill="hold" grpId="0" nodeType="after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Effect transition="in" filter="fade">
                                      <p:cBhvr>
                                        <p:cTn id="44" dur="1000"/>
                                        <p:tgtEl>
                                          <p:spTgt spid="3">
                                            <p:txEl>
                                              <p:pRg st="2" end="2"/>
                                            </p:txEl>
                                          </p:spTgt>
                                        </p:tgtEl>
                                      </p:cBhvr>
                                    </p:animEffect>
                                    <p:anim calcmode="lin" valueType="num">
                                      <p:cBhvr>
                                        <p:cTn id="4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6"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48" fill="hold">
                            <p:stCondLst>
                              <p:cond delay="8000"/>
                            </p:stCondLst>
                            <p:childTnLst>
                              <p:par>
                                <p:cTn id="49" presetID="37" presetClass="entr" presetSubtype="0" fill="hold" grpId="0" nodeType="after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Effect transition="in" filter="fade">
                                      <p:cBhvr>
                                        <p:cTn id="51" dur="1000"/>
                                        <p:tgtEl>
                                          <p:spTgt spid="3">
                                            <p:txEl>
                                              <p:pRg st="3" end="3"/>
                                            </p:txEl>
                                          </p:spTgt>
                                        </p:tgtEl>
                                      </p:cBhvr>
                                    </p:animEffect>
                                    <p:anim calcmode="lin" valueType="num">
                                      <p:cBhvr>
                                        <p:cTn id="5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55" fill="hold">
                            <p:stCondLst>
                              <p:cond delay="9000"/>
                            </p:stCondLst>
                            <p:childTnLst>
                              <p:par>
                                <p:cTn id="56" presetID="37" presetClass="entr" presetSubtype="0" fill="hold" grpId="0" nodeType="after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Effect transition="in" filter="fade">
                                      <p:cBhvr>
                                        <p:cTn id="58" dur="1000"/>
                                        <p:tgtEl>
                                          <p:spTgt spid="3">
                                            <p:txEl>
                                              <p:pRg st="4" end="4"/>
                                            </p:txEl>
                                          </p:spTgt>
                                        </p:tgtEl>
                                      </p:cBhvr>
                                    </p:animEffect>
                                    <p:anim calcmode="lin" valueType="num">
                                      <p:cBhvr>
                                        <p:cTn id="5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60"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62" fill="hold">
                            <p:stCondLst>
                              <p:cond delay="10000"/>
                            </p:stCondLst>
                            <p:childTnLst>
                              <p:par>
                                <p:cTn id="63" presetID="37" presetClass="entr" presetSubtype="0" fill="hold" grpId="0" nodeType="afterEffect">
                                  <p:stCondLst>
                                    <p:cond delay="0"/>
                                  </p:stCondLst>
                                  <p:childTnLst>
                                    <p:set>
                                      <p:cBhvr>
                                        <p:cTn id="64" dur="1" fill="hold">
                                          <p:stCondLst>
                                            <p:cond delay="0"/>
                                          </p:stCondLst>
                                        </p:cTn>
                                        <p:tgtEl>
                                          <p:spTgt spid="3">
                                            <p:txEl>
                                              <p:pRg st="5" end="5"/>
                                            </p:txEl>
                                          </p:spTgt>
                                        </p:tgtEl>
                                        <p:attrNameLst>
                                          <p:attrName>style.visibility</p:attrName>
                                        </p:attrNameLst>
                                      </p:cBhvr>
                                      <p:to>
                                        <p:strVal val="visible"/>
                                      </p:to>
                                    </p:set>
                                    <p:animEffect transition="in" filter="fade">
                                      <p:cBhvr>
                                        <p:cTn id="65" dur="1000"/>
                                        <p:tgtEl>
                                          <p:spTgt spid="3">
                                            <p:txEl>
                                              <p:pRg st="5" end="5"/>
                                            </p:txEl>
                                          </p:spTgt>
                                        </p:tgtEl>
                                      </p:cBhvr>
                                    </p:animEffect>
                                    <p:anim calcmode="lin" valueType="num">
                                      <p:cBhvr>
                                        <p:cTn id="6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7"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00042"/>
            <a:ext cx="8229600" cy="5572164"/>
          </a:xfrm>
          <a:effectLst/>
        </p:spPr>
        <p:txBody>
          <a:bodyPr>
            <a:normAutofit lnSpcReduction="10000"/>
          </a:bodyPr>
          <a:lstStyle/>
          <a:p>
            <a:pPr marL="457200" indent="-457200" algn="just">
              <a:lnSpc>
                <a:spcPct val="150000"/>
              </a:lnSpc>
              <a:spcBef>
                <a:spcPts val="0"/>
              </a:spcBef>
              <a:buNone/>
            </a:pPr>
            <a:endParaRPr lang="id-ID" sz="2000" dirty="0" smtClean="0">
              <a:latin typeface="Cambria" pitchFamily="18" charset="0"/>
            </a:endParaRPr>
          </a:p>
          <a:p>
            <a:pPr marL="627063" algn="just">
              <a:lnSpc>
                <a:spcPct val="150000"/>
              </a:lnSpc>
              <a:spcBef>
                <a:spcPts val="0"/>
              </a:spcBef>
              <a:buFont typeface="Wingdings" pitchFamily="2" charset="2"/>
              <a:buChar char="ü"/>
            </a:pPr>
            <a:r>
              <a:rPr lang="id-ID" sz="2000" dirty="0" smtClean="0">
                <a:latin typeface="Cambria" pitchFamily="18" charset="0"/>
              </a:rPr>
              <a:t>Membuat  lagi  lubang  kedua  berukuran 12 cm x 12 cm dengan kedalaman 25 - 35 cm pada bagian tengah dasar lubang pertama. Lubang kedua dibuat menggunakan Bor / linggis.</a:t>
            </a:r>
          </a:p>
          <a:p>
            <a:pPr marL="627063" algn="just">
              <a:lnSpc>
                <a:spcPct val="150000"/>
              </a:lnSpc>
              <a:spcBef>
                <a:spcPts val="0"/>
              </a:spcBef>
              <a:buFont typeface="Wingdings" pitchFamily="2" charset="2"/>
              <a:buChar char="ü"/>
            </a:pPr>
            <a:r>
              <a:rPr lang="id-ID" sz="2000" dirty="0" smtClean="0">
                <a:latin typeface="Cambria" pitchFamily="18" charset="0"/>
              </a:rPr>
              <a:t>Memasang tiang pancang / panjatan pada lubang kedua.</a:t>
            </a:r>
          </a:p>
          <a:p>
            <a:pPr marL="627063" algn="just">
              <a:lnSpc>
                <a:spcPct val="150000"/>
              </a:lnSpc>
              <a:spcBef>
                <a:spcPts val="0"/>
              </a:spcBef>
              <a:buFont typeface="Wingdings" pitchFamily="2" charset="2"/>
              <a:buChar char="ü"/>
            </a:pPr>
            <a:r>
              <a:rPr lang="id-ID" sz="2000" dirty="0" smtClean="0">
                <a:latin typeface="Cambria" pitchFamily="18" charset="0"/>
              </a:rPr>
              <a:t>Bagi lahan yang datar perlu dibuat alur atau parit diantara  lubang  antar  baris  sedalam  20  cm,  agar air dapat mengalir dan tidak tergenang di lahan.</a:t>
            </a:r>
          </a:p>
          <a:p>
            <a:pPr marL="627063" algn="just">
              <a:lnSpc>
                <a:spcPct val="150000"/>
              </a:lnSpc>
              <a:spcBef>
                <a:spcPts val="0"/>
              </a:spcBef>
              <a:buFont typeface="Wingdings" pitchFamily="2" charset="2"/>
              <a:buChar char="ü"/>
            </a:pPr>
            <a:r>
              <a:rPr lang="id-ID" sz="2000" dirty="0" smtClean="0">
                <a:latin typeface="Cambria" pitchFamily="18" charset="0"/>
              </a:rPr>
              <a:t>Memasukan media tanam ke dalam lubang tanam (terdiri atas campuran tanah dengan pupuk dasar  sesuai dengan perhitungan target produksi)</a:t>
            </a:r>
          </a:p>
          <a:p>
            <a:pPr marL="627063" algn="just">
              <a:lnSpc>
                <a:spcPct val="150000"/>
              </a:lnSpc>
              <a:spcBef>
                <a:spcPts val="0"/>
              </a:spcBef>
              <a:buFont typeface="Wingdings" pitchFamily="2" charset="2"/>
              <a:buChar char="ü"/>
            </a:pPr>
            <a:r>
              <a:rPr lang="id-ID" sz="2000" dirty="0" smtClean="0">
                <a:latin typeface="Cambria" pitchFamily="18" charset="0"/>
              </a:rPr>
              <a:t>Mengocor media tanam dengan campuran air dan enzym</a:t>
            </a:r>
          </a:p>
          <a:p>
            <a:pPr algn="just">
              <a:lnSpc>
                <a:spcPct val="150000"/>
              </a:lnSpc>
              <a:spcBef>
                <a:spcPts val="0"/>
              </a:spcBef>
              <a:buNone/>
            </a:pPr>
            <a:endParaRPr lang="id-ID" sz="2000" dirty="0" smtClean="0">
              <a:latin typeface="Cambria" pitchFamily="18" charset="0"/>
            </a:endParaRPr>
          </a:p>
          <a:p>
            <a:pPr lvl="1" algn="just">
              <a:lnSpc>
                <a:spcPct val="150000"/>
              </a:lnSpc>
              <a:spcBef>
                <a:spcPts val="0"/>
              </a:spcBef>
              <a:buFont typeface="Wingdings" pitchFamily="2" charset="2"/>
              <a:buChar char="Ø"/>
            </a:pPr>
            <a:endParaRPr lang="id-ID" sz="2000" dirty="0">
              <a:latin typeface="Cambria" pitchFamily="18" charset="0"/>
            </a:endParaRPr>
          </a:p>
        </p:txBody>
      </p:sp>
      <p:grpSp>
        <p:nvGrpSpPr>
          <p:cNvPr id="4" name="Group 3"/>
          <p:cNvGrpSpPr/>
          <p:nvPr/>
        </p:nvGrpSpPr>
        <p:grpSpPr>
          <a:xfrm>
            <a:off x="214282" y="214290"/>
            <a:ext cx="1000099" cy="919941"/>
            <a:chOff x="214282" y="5643578"/>
            <a:chExt cx="1000099" cy="919941"/>
          </a:xfrm>
        </p:grpSpPr>
        <p:sp>
          <p:nvSpPr>
            <p:cNvPr id="5" name="TextBox 4"/>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6"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7" name="Picture 2" descr="C:\Users\bening\Pictures\home 4.jpg">
            <a:hlinkClick r:id="rId3" action="ppaction://hlinksldjump"/>
          </p:cNvPr>
          <p:cNvPicPr>
            <a:picLocks noChangeAspect="1" noChangeArrowheads="1"/>
          </p:cNvPicPr>
          <p:nvPr/>
        </p:nvPicPr>
        <p:blipFill>
          <a:blip r:embed="rId4"/>
          <a:srcRect/>
          <a:stretch>
            <a:fillRect/>
          </a:stretch>
        </p:blipFill>
        <p:spPr bwMode="auto">
          <a:xfrm>
            <a:off x="7715272" y="6143644"/>
            <a:ext cx="1071570" cy="397846"/>
          </a:xfrm>
          <a:prstGeom prst="rect">
            <a:avLst/>
          </a:prstGeom>
          <a:noFill/>
        </p:spPr>
      </p:pic>
      <p:pic>
        <p:nvPicPr>
          <p:cNvPr id="9" name="Picture 2" descr="C:\Users\bening\Pictures\next.jpg">
            <a:hlinkClick r:id="rId5" action="ppaction://hlinksldjump"/>
          </p:cNvPr>
          <p:cNvPicPr>
            <a:picLocks noChangeAspect="1" noChangeArrowheads="1"/>
          </p:cNvPicPr>
          <p:nvPr/>
        </p:nvPicPr>
        <p:blipFill>
          <a:blip r:embed="rId6"/>
          <a:srcRect/>
          <a:stretch>
            <a:fillRect/>
          </a:stretch>
        </p:blipFill>
        <p:spPr bwMode="auto">
          <a:xfrm flipH="1">
            <a:off x="7786710" y="214290"/>
            <a:ext cx="509590" cy="47148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53"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fltVal val="0"/>
                                          </p:val>
                                        </p:tav>
                                        <p:tav tm="100000">
                                          <p:val>
                                            <p:strVal val="#ppt_w"/>
                                          </p:val>
                                        </p:tav>
                                      </p:tavLst>
                                    </p:anim>
                                    <p:anim calcmode="lin" valueType="num">
                                      <p:cBhvr>
                                        <p:cTn id="13" dur="1000" fill="hold"/>
                                        <p:tgtEl>
                                          <p:spTgt spid="9"/>
                                        </p:tgtEl>
                                        <p:attrNameLst>
                                          <p:attrName>ppt_h</p:attrName>
                                        </p:attrNameLst>
                                      </p:cBhvr>
                                      <p:tavLst>
                                        <p:tav tm="0">
                                          <p:val>
                                            <p:fltVal val="0"/>
                                          </p:val>
                                        </p:tav>
                                        <p:tav tm="100000">
                                          <p:val>
                                            <p:strVal val="#ppt_h"/>
                                          </p:val>
                                        </p:tav>
                                      </p:tavLst>
                                    </p:anim>
                                    <p:animEffect transition="in" filter="fade">
                                      <p:cBhvr>
                                        <p:cTn id="14" dur="1000"/>
                                        <p:tgtEl>
                                          <p:spTgt spid="9"/>
                                        </p:tgtEl>
                                      </p:cBhvr>
                                    </p:animEffect>
                                  </p:childTnLst>
                                </p:cTn>
                              </p:par>
                              <p:par>
                                <p:cTn id="15" presetID="10"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0" fill="hold"/>
                                        <p:tgtEl>
                                          <p:spTgt spid="4"/>
                                        </p:tgtEl>
                                        <p:attrNameLst>
                                          <p:attrName>ppt_w</p:attrName>
                                        </p:attrNameLst>
                                      </p:cBhvr>
                                      <p:tavLst>
                                        <p:tav tm="0" fmla="#ppt_w*sin(2.5*pi*$)">
                                          <p:val>
                                            <p:fltVal val="0"/>
                                          </p:val>
                                        </p:tav>
                                        <p:tav tm="100000">
                                          <p:val>
                                            <p:fltVal val="1"/>
                                          </p:val>
                                        </p:tav>
                                      </p:tavLst>
                                    </p:anim>
                                    <p:anim calcmode="lin" valueType="num">
                                      <p:cBhvr>
                                        <p:cTn id="21" dur="5000" fill="hold"/>
                                        <p:tgtEl>
                                          <p:spTgt spid="4"/>
                                        </p:tgtEl>
                                        <p:attrNameLst>
                                          <p:attrName>ppt_h</p:attrName>
                                        </p:attrNameLst>
                                      </p:cBhvr>
                                      <p:tavLst>
                                        <p:tav tm="0">
                                          <p:val>
                                            <p:strVal val="#ppt_h"/>
                                          </p:val>
                                        </p:tav>
                                        <p:tav tm="100000">
                                          <p:val>
                                            <p:strVal val="#ppt_h"/>
                                          </p:val>
                                        </p:tav>
                                      </p:tavLst>
                                    </p:anim>
                                  </p:childTnLst>
                                </p:cTn>
                              </p:par>
                            </p:childTnLst>
                          </p:cTn>
                        </p:par>
                        <p:par>
                          <p:cTn id="22" fill="hold">
                            <p:stCondLst>
                              <p:cond delay="5000"/>
                            </p:stCondLst>
                            <p:childTnLst>
                              <p:par>
                                <p:cTn id="23" presetID="37" presetClass="entr" presetSubtype="0" fill="hold" grpId="0" nodeType="after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1000"/>
                                        <p:tgtEl>
                                          <p:spTgt spid="3">
                                            <p:txEl>
                                              <p:pRg st="1" end="1"/>
                                            </p:txEl>
                                          </p:spTgt>
                                        </p:tgtEl>
                                      </p:cBhvr>
                                    </p:animEffect>
                                    <p:anim calcmode="lin" valueType="num">
                                      <p:cBhvr>
                                        <p:cTn id="2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29" fill="hold">
                            <p:stCondLst>
                              <p:cond delay="6000"/>
                            </p:stCondLst>
                            <p:childTnLst>
                              <p:par>
                                <p:cTn id="30" presetID="37" presetClass="entr" presetSubtype="0" fill="hold" grpId="0" nodeType="after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36" fill="hold">
                            <p:stCondLst>
                              <p:cond delay="7000"/>
                            </p:stCondLst>
                            <p:childTnLst>
                              <p:par>
                                <p:cTn id="37" presetID="37" presetClass="entr" presetSubtype="0" fill="hold" grpId="0" nodeType="after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fade">
                                      <p:cBhvr>
                                        <p:cTn id="39" dur="1000"/>
                                        <p:tgtEl>
                                          <p:spTgt spid="3">
                                            <p:txEl>
                                              <p:pRg st="3" end="3"/>
                                            </p:txEl>
                                          </p:spTgt>
                                        </p:tgtEl>
                                      </p:cBhvr>
                                    </p:animEffect>
                                    <p:anim calcmode="lin" valueType="num">
                                      <p:cBhvr>
                                        <p:cTn id="4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43" fill="hold">
                            <p:stCondLst>
                              <p:cond delay="8000"/>
                            </p:stCondLst>
                            <p:childTnLst>
                              <p:par>
                                <p:cTn id="44" presetID="37" presetClass="entr" presetSubtype="0" fill="hold" grpId="0" nodeType="after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Effect transition="in" filter="fade">
                                      <p:cBhvr>
                                        <p:cTn id="46" dur="1000"/>
                                        <p:tgtEl>
                                          <p:spTgt spid="3">
                                            <p:txEl>
                                              <p:pRg st="4" end="4"/>
                                            </p:txEl>
                                          </p:spTgt>
                                        </p:tgtEl>
                                      </p:cBhvr>
                                    </p:animEffect>
                                    <p:anim calcmode="lin" valueType="num">
                                      <p:cBhvr>
                                        <p:cTn id="4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8"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50" fill="hold">
                            <p:stCondLst>
                              <p:cond delay="9000"/>
                            </p:stCondLst>
                            <p:childTnLst>
                              <p:par>
                                <p:cTn id="51" presetID="37" presetClass="entr" presetSubtype="0" fill="hold" grpId="0" nodeType="after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fade">
                                      <p:cBhvr>
                                        <p:cTn id="53" dur="1000"/>
                                        <p:tgtEl>
                                          <p:spTgt spid="3">
                                            <p:txEl>
                                              <p:pRg st="5" end="5"/>
                                            </p:txEl>
                                          </p:spTgt>
                                        </p:tgtEl>
                                      </p:cBhvr>
                                    </p:animEffect>
                                    <p:anim calcmode="lin" valueType="num">
                                      <p:cBhvr>
                                        <p:cTn id="5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5"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857364"/>
            <a:ext cx="8229600" cy="4572032"/>
          </a:xfrm>
        </p:spPr>
        <p:txBody>
          <a:bodyPr>
            <a:normAutofit/>
          </a:bodyPr>
          <a:lstStyle/>
          <a:p>
            <a:pPr marL="273050" lvl="1" indent="0" algn="just" defTabSz="895350">
              <a:buNone/>
            </a:pPr>
            <a:r>
              <a:rPr lang="id-ID" sz="2000" dirty="0" smtClean="0">
                <a:latin typeface="Cambria" pitchFamily="18" charset="0"/>
              </a:rPr>
              <a:t>Sistem   pengairan   untuk   budidaya   buah   naga dapat  menggunakan  sistem  leb  atau  sistem  pipa air  dengan  bahan  dari  plastik  atau  karet  atau disiram dengan ember dan gayung.</a:t>
            </a:r>
          </a:p>
          <a:p>
            <a:pPr marL="933450" lvl="1" indent="-514350" algn="just" defTabSz="895350">
              <a:buFont typeface="+mj-lt"/>
              <a:buAutoNum type="alphaLcParenR"/>
            </a:pPr>
            <a:r>
              <a:rPr lang="id-ID" sz="2000" b="1" dirty="0" smtClean="0">
                <a:effectLst>
                  <a:outerShdw blurRad="38100" dist="38100" dir="2700000" algn="tl">
                    <a:srgbClr val="000000">
                      <a:alpha val="43137"/>
                    </a:srgbClr>
                  </a:outerShdw>
                </a:effectLst>
                <a:latin typeface="Cambria" pitchFamily="18" charset="0"/>
              </a:rPr>
              <a:t>Pengairan Sistem Leb </a:t>
            </a:r>
            <a:r>
              <a:rPr lang="id-ID" sz="2000" dirty="0" smtClean="0">
                <a:latin typeface="Cambria" pitchFamily="18" charset="0"/>
              </a:rPr>
              <a:t>:</a:t>
            </a:r>
          </a:p>
          <a:p>
            <a:pPr marL="895350" indent="-438150" algn="just">
              <a:buFont typeface="Wingdings" pitchFamily="2" charset="2"/>
              <a:buChar char="ü"/>
            </a:pPr>
            <a:r>
              <a:rPr lang="id-ID" sz="2000" dirty="0" smtClean="0">
                <a:latin typeface="Cambria" pitchFamily="18" charset="0"/>
              </a:rPr>
              <a:t>Umumnya dilakukan pada lahan persawahan, juga dapat dilakukan pada lahan tegalan asal memiliki sumber air.</a:t>
            </a:r>
          </a:p>
          <a:p>
            <a:pPr marL="895350" indent="-438150" algn="just">
              <a:buFont typeface="Wingdings" pitchFamily="2" charset="2"/>
              <a:buChar char="ü"/>
            </a:pPr>
            <a:r>
              <a:rPr lang="id-ID" sz="2000" dirty="0" smtClean="0">
                <a:latin typeface="Cambria" pitchFamily="18" charset="0"/>
              </a:rPr>
              <a:t>Biasa diterapkan pada tanah liat berpasir.</a:t>
            </a:r>
          </a:p>
          <a:p>
            <a:pPr marL="895350" indent="-438150" algn="just">
              <a:buFont typeface="Wingdings" pitchFamily="2" charset="2"/>
              <a:buChar char="ü"/>
            </a:pPr>
            <a:r>
              <a:rPr lang="id-ID" sz="2000" dirty="0" smtClean="0">
                <a:latin typeface="Cambria" pitchFamily="18" charset="0"/>
              </a:rPr>
              <a:t>Dibuat parit dengan kedalaman 40 cm dan lebar 80 cm.</a:t>
            </a:r>
          </a:p>
          <a:p>
            <a:pPr algn="just">
              <a:buNone/>
            </a:pPr>
            <a:endParaRPr lang="id-ID" sz="2000" dirty="0" smtClean="0">
              <a:latin typeface="Cambria" pitchFamily="18" charset="0"/>
            </a:endParaRPr>
          </a:p>
          <a:p>
            <a:pPr lvl="1" algn="just">
              <a:buFont typeface="Wingdings" pitchFamily="2" charset="2"/>
              <a:buChar char="Ø"/>
            </a:pPr>
            <a:endParaRPr lang="id-ID" sz="2000" dirty="0">
              <a:latin typeface="Cambria" pitchFamily="18" charset="0"/>
            </a:endParaRPr>
          </a:p>
        </p:txBody>
      </p:sp>
      <p:sp>
        <p:nvSpPr>
          <p:cNvPr id="4" name="Title 1"/>
          <p:cNvSpPr>
            <a:spLocks noGrp="1"/>
          </p:cNvSpPr>
          <p:nvPr>
            <p:ph type="title"/>
          </p:nvPr>
        </p:nvSpPr>
        <p:spPr>
          <a:xfrm>
            <a:off x="1214414" y="857232"/>
            <a:ext cx="7143800" cy="796908"/>
          </a:xfrm>
        </p:spPr>
        <p:txBody>
          <a:bodyPr>
            <a:normAutofit/>
            <a:scene3d>
              <a:camera prst="orthographicFront"/>
              <a:lightRig rig="soft" dir="t">
                <a:rot lat="0" lon="0" rev="10800000"/>
              </a:lightRig>
            </a:scene3d>
            <a:sp3d>
              <a:bevelT w="27940" h="12700"/>
              <a:contourClr>
                <a:srgbClr val="DDDDDD"/>
              </a:contourClr>
            </a:sp3d>
          </a:bodyPr>
          <a:lstStyle/>
          <a:p>
            <a:r>
              <a:rPr lang="id-ID" sz="3200" b="1" spc="150" dirty="0" smtClean="0">
                <a:ln w="11430"/>
                <a:solidFill>
                  <a:srgbClr val="00B050"/>
                </a:solidFill>
                <a:effectLst>
                  <a:outerShdw blurRad="25400" algn="tl" rotWithShape="0">
                    <a:srgbClr val="000000">
                      <a:alpha val="43000"/>
                    </a:srgbClr>
                  </a:outerShdw>
                </a:effectLst>
                <a:latin typeface="Cambria" pitchFamily="18" charset="0"/>
              </a:rPr>
              <a:t>Sistem Pengairan</a:t>
            </a:r>
            <a:endParaRPr lang="id-ID" sz="3200" b="1" spc="150" dirty="0">
              <a:ln w="11430"/>
              <a:solidFill>
                <a:srgbClr val="00B050"/>
              </a:solidFill>
              <a:effectLst>
                <a:outerShdw blurRad="25400" algn="tl" rotWithShape="0">
                  <a:srgbClr val="000000">
                    <a:alpha val="43000"/>
                  </a:srgbClr>
                </a:outerShdw>
              </a:effectLst>
              <a:latin typeface="Cambria" pitchFamily="18" charset="0"/>
            </a:endParaRPr>
          </a:p>
        </p:txBody>
      </p:sp>
      <p:grpSp>
        <p:nvGrpSpPr>
          <p:cNvPr id="5" name="Group 4"/>
          <p:cNvGrpSpPr/>
          <p:nvPr/>
        </p:nvGrpSpPr>
        <p:grpSpPr>
          <a:xfrm>
            <a:off x="214282" y="214290"/>
            <a:ext cx="1000099" cy="919941"/>
            <a:chOff x="214282" y="5643578"/>
            <a:chExt cx="1000099" cy="919941"/>
          </a:xfrm>
        </p:grpSpPr>
        <p:sp>
          <p:nvSpPr>
            <p:cNvPr id="6" name="TextBox 5"/>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7"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8" name="Picture 2" descr="C:\Users\bening\Pictures\home 4.jpg">
            <a:hlinkClick r:id="rId3" action="ppaction://hlinksldjump"/>
          </p:cNvPr>
          <p:cNvPicPr>
            <a:picLocks noChangeAspect="1" noChangeArrowheads="1"/>
          </p:cNvPicPr>
          <p:nvPr/>
        </p:nvPicPr>
        <p:blipFill>
          <a:blip r:embed="rId4"/>
          <a:srcRect/>
          <a:stretch>
            <a:fillRect/>
          </a:stretch>
        </p:blipFill>
        <p:spPr bwMode="auto">
          <a:xfrm>
            <a:off x="7786710" y="5214950"/>
            <a:ext cx="1071570" cy="397846"/>
          </a:xfrm>
          <a:prstGeom prst="rect">
            <a:avLst/>
          </a:prstGeom>
          <a:noFill/>
        </p:spPr>
      </p:pic>
      <p:pic>
        <p:nvPicPr>
          <p:cNvPr id="9" name="Picture 2" descr="C:\Users\bening\Pictures\next.jpg">
            <a:hlinkClick r:id="" action="ppaction://hlinkshowjump?jump=nextslide"/>
          </p:cNvPr>
          <p:cNvPicPr>
            <a:picLocks noChangeAspect="1" noChangeArrowheads="1"/>
          </p:cNvPicPr>
          <p:nvPr/>
        </p:nvPicPr>
        <p:blipFill>
          <a:blip r:embed="rId5"/>
          <a:srcRect/>
          <a:stretch>
            <a:fillRect/>
          </a:stretch>
        </p:blipFill>
        <p:spPr bwMode="auto">
          <a:xfrm>
            <a:off x="8429652" y="214290"/>
            <a:ext cx="471486" cy="471486"/>
          </a:xfrm>
          <a:prstGeom prst="rect">
            <a:avLst/>
          </a:prstGeom>
          <a:noFill/>
        </p:spPr>
      </p:pic>
      <p:pic>
        <p:nvPicPr>
          <p:cNvPr id="10" name="Picture 2" descr="C:\Users\bening\Pictures\next.jpg">
            <a:hlinkClick r:id="rId6" action="ppaction://hlinksldjump"/>
          </p:cNvPr>
          <p:cNvPicPr>
            <a:picLocks noChangeAspect="1" noChangeArrowheads="1"/>
          </p:cNvPicPr>
          <p:nvPr/>
        </p:nvPicPr>
        <p:blipFill>
          <a:blip r:embed="rId5"/>
          <a:srcRect/>
          <a:stretch>
            <a:fillRect/>
          </a:stretch>
        </p:blipFill>
        <p:spPr bwMode="auto">
          <a:xfrm flipH="1">
            <a:off x="7786710" y="214290"/>
            <a:ext cx="509590" cy="47148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par>
                                <p:cTn id="10" presetID="53"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Effect transition="in" filter="fade">
                                      <p:cBhvr>
                                        <p:cTn id="14" dur="1000"/>
                                        <p:tgtEl>
                                          <p:spTgt spid="10"/>
                                        </p:tgtEl>
                                      </p:cBhvr>
                                    </p:animEffect>
                                  </p:childTnLst>
                                </p:cTn>
                              </p:par>
                              <p:par>
                                <p:cTn id="15" presetID="53"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1000" fill="hold"/>
                                        <p:tgtEl>
                                          <p:spTgt spid="9"/>
                                        </p:tgtEl>
                                        <p:attrNameLst>
                                          <p:attrName>ppt_w</p:attrName>
                                        </p:attrNameLst>
                                      </p:cBhvr>
                                      <p:tavLst>
                                        <p:tav tm="0">
                                          <p:val>
                                            <p:fltVal val="0"/>
                                          </p:val>
                                        </p:tav>
                                        <p:tav tm="100000">
                                          <p:val>
                                            <p:strVal val="#ppt_w"/>
                                          </p:val>
                                        </p:tav>
                                      </p:tavLst>
                                    </p:anim>
                                    <p:anim calcmode="lin" valueType="num">
                                      <p:cBhvr>
                                        <p:cTn id="18" dur="1000" fill="hold"/>
                                        <p:tgtEl>
                                          <p:spTgt spid="9"/>
                                        </p:tgtEl>
                                        <p:attrNameLst>
                                          <p:attrName>ppt_h</p:attrName>
                                        </p:attrNameLst>
                                      </p:cBhvr>
                                      <p:tavLst>
                                        <p:tav tm="0">
                                          <p:val>
                                            <p:fltVal val="0"/>
                                          </p:val>
                                        </p:tav>
                                        <p:tav tm="100000">
                                          <p:val>
                                            <p:strVal val="#ppt_h"/>
                                          </p:val>
                                        </p:tav>
                                      </p:tavLst>
                                    </p:anim>
                                    <p:animEffect transition="in" filter="fade">
                                      <p:cBhvr>
                                        <p:cTn id="19" dur="1000"/>
                                        <p:tgtEl>
                                          <p:spTgt spid="9"/>
                                        </p:tgtEl>
                                      </p:cBhvr>
                                    </p:animEffect>
                                  </p:childTnLst>
                                </p:cTn>
                              </p:par>
                              <p:par>
                                <p:cTn id="20" presetID="10" presetClass="entr" presetSubtype="0" fill="hold"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2000"/>
                                        <p:tgtEl>
                                          <p:spTgt spid="5"/>
                                        </p:tgtEl>
                                      </p:cBhvr>
                                    </p:animEffect>
                                  </p:childTnLst>
                                </p:cTn>
                              </p:par>
                              <p:par>
                                <p:cTn id="23" presetID="19" presetClass="entr" presetSubtype="10" repeatCount="indefinite"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0" fill="hold"/>
                                        <p:tgtEl>
                                          <p:spTgt spid="5"/>
                                        </p:tgtEl>
                                        <p:attrNameLst>
                                          <p:attrName>ppt_w</p:attrName>
                                        </p:attrNameLst>
                                      </p:cBhvr>
                                      <p:tavLst>
                                        <p:tav tm="0" fmla="#ppt_w*sin(2.5*pi*$)">
                                          <p:val>
                                            <p:fltVal val="0"/>
                                          </p:val>
                                        </p:tav>
                                        <p:tav tm="100000">
                                          <p:val>
                                            <p:fltVal val="1"/>
                                          </p:val>
                                        </p:tav>
                                      </p:tavLst>
                                    </p:anim>
                                    <p:anim calcmode="lin" valueType="num">
                                      <p:cBhvr>
                                        <p:cTn id="26" dur="5000" fill="hold"/>
                                        <p:tgtEl>
                                          <p:spTgt spid="5"/>
                                        </p:tgtEl>
                                        <p:attrNameLst>
                                          <p:attrName>ppt_h</p:attrName>
                                        </p:attrNameLst>
                                      </p:cBhvr>
                                      <p:tavLst>
                                        <p:tav tm="0">
                                          <p:val>
                                            <p:strVal val="#ppt_h"/>
                                          </p:val>
                                        </p:tav>
                                        <p:tav tm="100000">
                                          <p:val>
                                            <p:strVal val="#ppt_h"/>
                                          </p:val>
                                        </p:tav>
                                      </p:tavLst>
                                    </p:anim>
                                  </p:childTnLst>
                                </p:cTn>
                              </p:par>
                            </p:childTnLst>
                          </p:cTn>
                        </p:par>
                        <p:par>
                          <p:cTn id="27" fill="hold">
                            <p:stCondLst>
                              <p:cond delay="5000"/>
                            </p:stCondLst>
                            <p:childTnLst>
                              <p:par>
                                <p:cTn id="28" presetID="51"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770" decel="100000"/>
                                        <p:tgtEl>
                                          <p:spTgt spid="4"/>
                                        </p:tgtEl>
                                      </p:cBhvr>
                                    </p:animEffect>
                                    <p:animScale>
                                      <p:cBhvr>
                                        <p:cTn id="31" dur="770" decel="100000"/>
                                        <p:tgtEl>
                                          <p:spTgt spid="4"/>
                                        </p:tgtEl>
                                      </p:cBhvr>
                                      <p:from x="10000" y="10000"/>
                                      <p:to x="200000" y="450000"/>
                                    </p:animScale>
                                    <p:animScale>
                                      <p:cBhvr>
                                        <p:cTn id="32" dur="1230" accel="100000" fill="hold">
                                          <p:stCondLst>
                                            <p:cond delay="770"/>
                                          </p:stCondLst>
                                        </p:cTn>
                                        <p:tgtEl>
                                          <p:spTgt spid="4"/>
                                        </p:tgtEl>
                                      </p:cBhvr>
                                      <p:from x="200000" y="450000"/>
                                      <p:to x="100000" y="100000"/>
                                    </p:animScale>
                                    <p:set>
                                      <p:cBhvr>
                                        <p:cTn id="33" dur="770" fill="hold"/>
                                        <p:tgtEl>
                                          <p:spTgt spid="4"/>
                                        </p:tgtEl>
                                        <p:attrNameLst>
                                          <p:attrName>ppt_x</p:attrName>
                                        </p:attrNameLst>
                                      </p:cBhvr>
                                      <p:to>
                                        <p:strVal val="(0.5)"/>
                                      </p:to>
                                    </p:set>
                                    <p:anim from="(0.5)" to="(#ppt_x)" calcmode="lin" valueType="num">
                                      <p:cBhvr>
                                        <p:cTn id="34" dur="1230" accel="100000" fill="hold">
                                          <p:stCondLst>
                                            <p:cond delay="770"/>
                                          </p:stCondLst>
                                        </p:cTn>
                                        <p:tgtEl>
                                          <p:spTgt spid="4"/>
                                        </p:tgtEl>
                                        <p:attrNameLst>
                                          <p:attrName>ppt_x</p:attrName>
                                        </p:attrNameLst>
                                      </p:cBhvr>
                                    </p:anim>
                                    <p:set>
                                      <p:cBhvr>
                                        <p:cTn id="35" dur="770" fill="hold"/>
                                        <p:tgtEl>
                                          <p:spTgt spid="4"/>
                                        </p:tgtEl>
                                        <p:attrNameLst>
                                          <p:attrName>ppt_y</p:attrName>
                                        </p:attrNameLst>
                                      </p:cBhvr>
                                      <p:to>
                                        <p:strVal val="(#ppt_y+0.4)"/>
                                      </p:to>
                                    </p:set>
                                    <p:anim from="(#ppt_y+0.4)" to="(#ppt_y)" calcmode="lin" valueType="num">
                                      <p:cBhvr>
                                        <p:cTn id="36" dur="1230" accel="100000" fill="hold">
                                          <p:stCondLst>
                                            <p:cond delay="770"/>
                                          </p:stCondLst>
                                        </p:cTn>
                                        <p:tgtEl>
                                          <p:spTgt spid="4"/>
                                        </p:tgtEl>
                                        <p:attrNameLst>
                                          <p:attrName>ppt_y</p:attrName>
                                        </p:attrNameLst>
                                      </p:cBhvr>
                                    </p:anim>
                                  </p:childTnLst>
                                </p:cTn>
                              </p:par>
                            </p:childTnLst>
                          </p:cTn>
                        </p:par>
                        <p:par>
                          <p:cTn id="37" fill="hold">
                            <p:stCondLst>
                              <p:cond delay="7000"/>
                            </p:stCondLst>
                            <p:childTnLst>
                              <p:par>
                                <p:cTn id="38" presetID="37" presetClass="entr" presetSubtype="0" fill="hold" grpId="0" nodeType="after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fade">
                                      <p:cBhvr>
                                        <p:cTn id="40" dur="1000"/>
                                        <p:tgtEl>
                                          <p:spTgt spid="3">
                                            <p:txEl>
                                              <p:pRg st="0" end="0"/>
                                            </p:txEl>
                                          </p:spTgt>
                                        </p:tgtEl>
                                      </p:cBhvr>
                                    </p:animEffect>
                                    <p:anim calcmode="lin" valueType="num">
                                      <p:cBhvr>
                                        <p:cTn id="4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2"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44" fill="hold">
                            <p:stCondLst>
                              <p:cond delay="8000"/>
                            </p:stCondLst>
                            <p:childTnLst>
                              <p:par>
                                <p:cTn id="45" presetID="37" presetClass="entr" presetSubtype="0" fill="hold" grpId="0" nodeType="after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animEffect transition="in" filter="fade">
                                      <p:cBhvr>
                                        <p:cTn id="47" dur="1000"/>
                                        <p:tgtEl>
                                          <p:spTgt spid="3">
                                            <p:txEl>
                                              <p:pRg st="1" end="1"/>
                                            </p:txEl>
                                          </p:spTgt>
                                        </p:tgtEl>
                                      </p:cBhvr>
                                    </p:animEffect>
                                    <p:anim calcmode="lin" valueType="num">
                                      <p:cBhvr>
                                        <p:cTn id="4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51" fill="hold">
                            <p:stCondLst>
                              <p:cond delay="9000"/>
                            </p:stCondLst>
                            <p:childTnLst>
                              <p:par>
                                <p:cTn id="52" presetID="37" presetClass="entr" presetSubtype="0" fill="hold" grpId="0" nodeType="afterEffect">
                                  <p:stCondLst>
                                    <p:cond delay="0"/>
                                  </p:stCondLst>
                                  <p:childTnLst>
                                    <p:set>
                                      <p:cBhvr>
                                        <p:cTn id="53" dur="1" fill="hold">
                                          <p:stCondLst>
                                            <p:cond delay="0"/>
                                          </p:stCondLst>
                                        </p:cTn>
                                        <p:tgtEl>
                                          <p:spTgt spid="3">
                                            <p:txEl>
                                              <p:pRg st="2" end="2"/>
                                            </p:txEl>
                                          </p:spTgt>
                                        </p:tgtEl>
                                        <p:attrNameLst>
                                          <p:attrName>style.visibility</p:attrName>
                                        </p:attrNameLst>
                                      </p:cBhvr>
                                      <p:to>
                                        <p:strVal val="visible"/>
                                      </p:to>
                                    </p:set>
                                    <p:animEffect transition="in" filter="fade">
                                      <p:cBhvr>
                                        <p:cTn id="54" dur="1000"/>
                                        <p:tgtEl>
                                          <p:spTgt spid="3">
                                            <p:txEl>
                                              <p:pRg st="2" end="2"/>
                                            </p:txEl>
                                          </p:spTgt>
                                        </p:tgtEl>
                                      </p:cBhvr>
                                    </p:animEffect>
                                    <p:anim calcmode="lin" valueType="num">
                                      <p:cBhvr>
                                        <p:cTn id="5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56"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58" fill="hold">
                            <p:stCondLst>
                              <p:cond delay="10000"/>
                            </p:stCondLst>
                            <p:childTnLst>
                              <p:par>
                                <p:cTn id="59" presetID="37" presetClass="entr" presetSubtype="0" fill="hold" grpId="0" nodeType="after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fade">
                                      <p:cBhvr>
                                        <p:cTn id="61" dur="1000"/>
                                        <p:tgtEl>
                                          <p:spTgt spid="3">
                                            <p:txEl>
                                              <p:pRg st="3" end="3"/>
                                            </p:txEl>
                                          </p:spTgt>
                                        </p:tgtEl>
                                      </p:cBhvr>
                                    </p:animEffect>
                                    <p:anim calcmode="lin" valueType="num">
                                      <p:cBhvr>
                                        <p:cTn id="6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6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65" fill="hold">
                            <p:stCondLst>
                              <p:cond delay="11000"/>
                            </p:stCondLst>
                            <p:childTnLst>
                              <p:par>
                                <p:cTn id="66" presetID="37" presetClass="entr" presetSubtype="0" fill="hold" grpId="0" nodeType="afterEffect">
                                  <p:stCondLst>
                                    <p:cond delay="0"/>
                                  </p:stCondLst>
                                  <p:childTnLst>
                                    <p:set>
                                      <p:cBhvr>
                                        <p:cTn id="67" dur="1" fill="hold">
                                          <p:stCondLst>
                                            <p:cond delay="0"/>
                                          </p:stCondLst>
                                        </p:cTn>
                                        <p:tgtEl>
                                          <p:spTgt spid="3">
                                            <p:txEl>
                                              <p:pRg st="4" end="4"/>
                                            </p:txEl>
                                          </p:spTgt>
                                        </p:tgtEl>
                                        <p:attrNameLst>
                                          <p:attrName>style.visibility</p:attrName>
                                        </p:attrNameLst>
                                      </p:cBhvr>
                                      <p:to>
                                        <p:strVal val="visible"/>
                                      </p:to>
                                    </p:set>
                                    <p:animEffect transition="in" filter="fade">
                                      <p:cBhvr>
                                        <p:cTn id="68" dur="1000"/>
                                        <p:tgtEl>
                                          <p:spTgt spid="3">
                                            <p:txEl>
                                              <p:pRg st="4" end="4"/>
                                            </p:txEl>
                                          </p:spTgt>
                                        </p:tgtEl>
                                      </p:cBhvr>
                                    </p:animEffect>
                                    <p:anim calcmode="lin" valueType="num">
                                      <p:cBhvr>
                                        <p:cTn id="6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70"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71"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428736"/>
            <a:ext cx="8229600" cy="4286280"/>
          </a:xfrm>
        </p:spPr>
        <p:txBody>
          <a:bodyPr>
            <a:noAutofit/>
          </a:bodyPr>
          <a:lstStyle/>
          <a:p>
            <a:pPr marL="895350" indent="-438150" algn="just">
              <a:buFont typeface="Wingdings" pitchFamily="2" charset="2"/>
              <a:buChar char="ü"/>
            </a:pPr>
            <a:r>
              <a:rPr lang="id-ID" sz="2000" dirty="0" smtClean="0">
                <a:latin typeface="Cambria" pitchFamily="18" charset="0"/>
              </a:rPr>
              <a:t>Jarak tanaman dengan parit 80 – 100 cm.</a:t>
            </a:r>
          </a:p>
          <a:p>
            <a:pPr marL="895350" indent="-438150" algn="just">
              <a:buFont typeface="Wingdings" pitchFamily="2" charset="2"/>
              <a:buChar char="ü"/>
            </a:pPr>
            <a:r>
              <a:rPr lang="id-ID" sz="2000" dirty="0" smtClean="0">
                <a:latin typeface="Cambria" pitchFamily="18" charset="0"/>
              </a:rPr>
              <a:t>Pemasukan air ke areal tanam diatur per petak lahan sesuai keadaan lahan.</a:t>
            </a:r>
          </a:p>
          <a:p>
            <a:pPr marL="895350" indent="-438150" algn="just">
              <a:buFont typeface="Wingdings" pitchFamily="2" charset="2"/>
              <a:buChar char="ü"/>
            </a:pPr>
            <a:r>
              <a:rPr lang="id-ID" sz="2000" dirty="0" smtClean="0">
                <a:latin typeface="Cambria" pitchFamily="18" charset="0"/>
              </a:rPr>
              <a:t>Air dimasukkan dari parit yang letak kemiringannya lebih tinggi.</a:t>
            </a:r>
          </a:p>
          <a:p>
            <a:pPr marL="895350" indent="-438150" algn="just">
              <a:buFont typeface="Wingdings" pitchFamily="2" charset="2"/>
              <a:buChar char="ü"/>
            </a:pPr>
            <a:r>
              <a:rPr lang="id-ID" sz="2000" dirty="0" smtClean="0">
                <a:latin typeface="Cambria" pitchFamily="18" charset="0"/>
              </a:rPr>
              <a:t>Bagian akhir parit ditutup dulu dengan tanah agar air menggenang dalam parit.</a:t>
            </a:r>
          </a:p>
          <a:p>
            <a:pPr marL="895350" indent="-438150" algn="just">
              <a:buFont typeface="Wingdings" pitchFamily="2" charset="2"/>
              <a:buChar char="ü"/>
            </a:pPr>
            <a:r>
              <a:rPr lang="id-ID" sz="2000" dirty="0" smtClean="0">
                <a:latin typeface="Cambria" pitchFamily="18" charset="0"/>
              </a:rPr>
              <a:t>Bila air sudah meresap merata, pengaliran air dipindahkan ke parit pada petak lahan berikutnya. Caranya ujung parit dibuka hingga sisa air dari dalam parit berpindah seluruhnya ke parit lainnya.</a:t>
            </a:r>
          </a:p>
          <a:p>
            <a:pPr marL="895350" indent="-438150" algn="just">
              <a:buFont typeface="Wingdings" pitchFamily="2" charset="2"/>
              <a:buChar char="ü"/>
            </a:pPr>
            <a:r>
              <a:rPr lang="id-ID" sz="2000" dirty="0" smtClean="0">
                <a:latin typeface="Cambria" pitchFamily="18" charset="0"/>
              </a:rPr>
              <a:t>Demikian seterusnya sampai tanaman seluruh petak lahan terairi.</a:t>
            </a:r>
          </a:p>
          <a:p>
            <a:pPr marL="895350" indent="-438150" algn="just">
              <a:buFont typeface="Wingdings" pitchFamily="2" charset="2"/>
              <a:buChar char="ü"/>
            </a:pPr>
            <a:endParaRPr lang="id-ID" sz="2000" dirty="0" smtClean="0">
              <a:latin typeface="Cambria" pitchFamily="18" charset="0"/>
            </a:endParaRPr>
          </a:p>
          <a:p>
            <a:pPr algn="just">
              <a:buNone/>
            </a:pPr>
            <a:endParaRPr lang="id-ID" sz="2000" dirty="0" smtClean="0">
              <a:latin typeface="Cambria" pitchFamily="18" charset="0"/>
            </a:endParaRPr>
          </a:p>
          <a:p>
            <a:pPr lvl="1" algn="just">
              <a:buFont typeface="Wingdings" pitchFamily="2" charset="2"/>
              <a:buChar char="Ø"/>
            </a:pPr>
            <a:endParaRPr lang="id-ID" sz="2000" dirty="0">
              <a:latin typeface="Cambria" pitchFamily="18" charset="0"/>
            </a:endParaRPr>
          </a:p>
        </p:txBody>
      </p:sp>
      <p:grpSp>
        <p:nvGrpSpPr>
          <p:cNvPr id="4" name="Group 3"/>
          <p:cNvGrpSpPr/>
          <p:nvPr/>
        </p:nvGrpSpPr>
        <p:grpSpPr>
          <a:xfrm>
            <a:off x="214282" y="214290"/>
            <a:ext cx="1000099" cy="919941"/>
            <a:chOff x="214282" y="5643578"/>
            <a:chExt cx="1000099" cy="919941"/>
          </a:xfrm>
        </p:grpSpPr>
        <p:sp>
          <p:nvSpPr>
            <p:cNvPr id="5" name="TextBox 4"/>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6"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7" name="Picture 2" descr="C:\Users\bening\Pictures\home 4.jpg">
            <a:hlinkClick r:id="rId3" action="ppaction://hlinksldjump"/>
          </p:cNvPr>
          <p:cNvPicPr>
            <a:picLocks noChangeAspect="1" noChangeArrowheads="1"/>
          </p:cNvPicPr>
          <p:nvPr/>
        </p:nvPicPr>
        <p:blipFill>
          <a:blip r:embed="rId4"/>
          <a:srcRect/>
          <a:stretch>
            <a:fillRect/>
          </a:stretch>
        </p:blipFill>
        <p:spPr bwMode="auto">
          <a:xfrm>
            <a:off x="7500958" y="5786454"/>
            <a:ext cx="1071570" cy="397846"/>
          </a:xfrm>
          <a:prstGeom prst="rect">
            <a:avLst/>
          </a:prstGeom>
          <a:noFill/>
        </p:spPr>
      </p:pic>
      <p:pic>
        <p:nvPicPr>
          <p:cNvPr id="8" name="Picture 2" descr="C:\Users\bening\Pictures\next.jpg">
            <a:hlinkClick r:id="" action="ppaction://hlinkshowjump?jump=nextslide"/>
          </p:cNvPr>
          <p:cNvPicPr>
            <a:picLocks noChangeAspect="1" noChangeArrowheads="1"/>
          </p:cNvPicPr>
          <p:nvPr/>
        </p:nvPicPr>
        <p:blipFill>
          <a:blip r:embed="rId5"/>
          <a:srcRect/>
          <a:stretch>
            <a:fillRect/>
          </a:stretch>
        </p:blipFill>
        <p:spPr bwMode="auto">
          <a:xfrm>
            <a:off x="8429652" y="214290"/>
            <a:ext cx="471486" cy="471486"/>
          </a:xfrm>
          <a:prstGeom prst="rect">
            <a:avLst/>
          </a:prstGeom>
          <a:noFill/>
        </p:spPr>
      </p:pic>
      <p:pic>
        <p:nvPicPr>
          <p:cNvPr id="9" name="Picture 2" descr="C:\Users\bening\Pictures\next.jpg">
            <a:hlinkClick r:id="rId6" action="ppaction://hlinksldjump"/>
          </p:cNvPr>
          <p:cNvPicPr>
            <a:picLocks noChangeAspect="1" noChangeArrowheads="1"/>
          </p:cNvPicPr>
          <p:nvPr/>
        </p:nvPicPr>
        <p:blipFill>
          <a:blip r:embed="rId5"/>
          <a:srcRect/>
          <a:stretch>
            <a:fillRect/>
          </a:stretch>
        </p:blipFill>
        <p:spPr bwMode="auto">
          <a:xfrm flipH="1">
            <a:off x="7786710" y="214290"/>
            <a:ext cx="509590" cy="47148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53"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fltVal val="0"/>
                                          </p:val>
                                        </p:tav>
                                        <p:tav tm="100000">
                                          <p:val>
                                            <p:strVal val="#ppt_w"/>
                                          </p:val>
                                        </p:tav>
                                      </p:tavLst>
                                    </p:anim>
                                    <p:anim calcmode="lin" valueType="num">
                                      <p:cBhvr>
                                        <p:cTn id="13" dur="1000" fill="hold"/>
                                        <p:tgtEl>
                                          <p:spTgt spid="9"/>
                                        </p:tgtEl>
                                        <p:attrNameLst>
                                          <p:attrName>ppt_h</p:attrName>
                                        </p:attrNameLst>
                                      </p:cBhvr>
                                      <p:tavLst>
                                        <p:tav tm="0">
                                          <p:val>
                                            <p:fltVal val="0"/>
                                          </p:val>
                                        </p:tav>
                                        <p:tav tm="100000">
                                          <p:val>
                                            <p:strVal val="#ppt_h"/>
                                          </p:val>
                                        </p:tav>
                                      </p:tavLst>
                                    </p:anim>
                                    <p:animEffect transition="in" filter="fade">
                                      <p:cBhvr>
                                        <p:cTn id="14" dur="1000"/>
                                        <p:tgtEl>
                                          <p:spTgt spid="9"/>
                                        </p:tgtEl>
                                      </p:cBhvr>
                                    </p:animEffect>
                                  </p:childTnLst>
                                </p:cTn>
                              </p:par>
                              <p:par>
                                <p:cTn id="15" presetID="53"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fltVal val="0"/>
                                          </p:val>
                                        </p:tav>
                                        <p:tav tm="100000">
                                          <p:val>
                                            <p:strVal val="#ppt_w"/>
                                          </p:val>
                                        </p:tav>
                                      </p:tavLst>
                                    </p:anim>
                                    <p:anim calcmode="lin" valueType="num">
                                      <p:cBhvr>
                                        <p:cTn id="18" dur="1000" fill="hold"/>
                                        <p:tgtEl>
                                          <p:spTgt spid="8"/>
                                        </p:tgtEl>
                                        <p:attrNameLst>
                                          <p:attrName>ppt_h</p:attrName>
                                        </p:attrNameLst>
                                      </p:cBhvr>
                                      <p:tavLst>
                                        <p:tav tm="0">
                                          <p:val>
                                            <p:fltVal val="0"/>
                                          </p:val>
                                        </p:tav>
                                        <p:tav tm="100000">
                                          <p:val>
                                            <p:strVal val="#ppt_h"/>
                                          </p:val>
                                        </p:tav>
                                      </p:tavLst>
                                    </p:anim>
                                    <p:animEffect transition="in" filter="fade">
                                      <p:cBhvr>
                                        <p:cTn id="19" dur="1000"/>
                                        <p:tgtEl>
                                          <p:spTgt spid="8"/>
                                        </p:tgtEl>
                                      </p:cBhvr>
                                    </p:animEffect>
                                  </p:childTnLst>
                                </p:cTn>
                              </p:par>
                              <p:par>
                                <p:cTn id="20" presetID="10" presetClass="entr" presetSubtype="0"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2000"/>
                                        <p:tgtEl>
                                          <p:spTgt spid="4"/>
                                        </p:tgtEl>
                                      </p:cBhvr>
                                    </p:animEffect>
                                  </p:childTnLst>
                                </p:cTn>
                              </p:par>
                              <p:par>
                                <p:cTn id="23" presetID="19" presetClass="entr" presetSubtype="10" repeatCount="indefinite"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0" fill="hold"/>
                                        <p:tgtEl>
                                          <p:spTgt spid="4"/>
                                        </p:tgtEl>
                                        <p:attrNameLst>
                                          <p:attrName>ppt_w</p:attrName>
                                        </p:attrNameLst>
                                      </p:cBhvr>
                                      <p:tavLst>
                                        <p:tav tm="0" fmla="#ppt_w*sin(2.5*pi*$)">
                                          <p:val>
                                            <p:fltVal val="0"/>
                                          </p:val>
                                        </p:tav>
                                        <p:tav tm="100000">
                                          <p:val>
                                            <p:fltVal val="1"/>
                                          </p:val>
                                        </p:tav>
                                      </p:tavLst>
                                    </p:anim>
                                    <p:anim calcmode="lin" valueType="num">
                                      <p:cBhvr>
                                        <p:cTn id="26" dur="5000" fill="hold"/>
                                        <p:tgtEl>
                                          <p:spTgt spid="4"/>
                                        </p:tgtEl>
                                        <p:attrNameLst>
                                          <p:attrName>ppt_h</p:attrName>
                                        </p:attrNameLst>
                                      </p:cBhvr>
                                      <p:tavLst>
                                        <p:tav tm="0">
                                          <p:val>
                                            <p:strVal val="#ppt_h"/>
                                          </p:val>
                                        </p:tav>
                                        <p:tav tm="100000">
                                          <p:val>
                                            <p:strVal val="#ppt_h"/>
                                          </p:val>
                                        </p:tav>
                                      </p:tavLst>
                                    </p:anim>
                                  </p:childTnLst>
                                </p:cTn>
                              </p:par>
                            </p:childTnLst>
                          </p:cTn>
                        </p:par>
                        <p:par>
                          <p:cTn id="27" fill="hold">
                            <p:stCondLst>
                              <p:cond delay="5000"/>
                            </p:stCondLst>
                            <p:childTnLst>
                              <p:par>
                                <p:cTn id="28" presetID="37" presetClass="entr" presetSubtype="0" fill="hold" grpId="0" nodeType="after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fade">
                                      <p:cBhvr>
                                        <p:cTn id="30" dur="1000"/>
                                        <p:tgtEl>
                                          <p:spTgt spid="3">
                                            <p:txEl>
                                              <p:pRg st="0" end="0"/>
                                            </p:txEl>
                                          </p:spTgt>
                                        </p:tgtEl>
                                      </p:cBhvr>
                                    </p:animEffect>
                                    <p:anim calcmode="lin" valueType="num">
                                      <p:cBhvr>
                                        <p:cTn id="3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2"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34" fill="hold">
                            <p:stCondLst>
                              <p:cond delay="6000"/>
                            </p:stCondLst>
                            <p:childTnLst>
                              <p:par>
                                <p:cTn id="35" presetID="37" presetClass="entr" presetSubtype="0" fill="hold" grpId="0" nodeType="after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fade">
                                      <p:cBhvr>
                                        <p:cTn id="37" dur="1000"/>
                                        <p:tgtEl>
                                          <p:spTgt spid="3">
                                            <p:txEl>
                                              <p:pRg st="1" end="1"/>
                                            </p:txEl>
                                          </p:spTgt>
                                        </p:tgtEl>
                                      </p:cBhvr>
                                    </p:animEffect>
                                    <p:anim calcmode="lin" valueType="num">
                                      <p:cBhvr>
                                        <p:cTn id="3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41" fill="hold">
                            <p:stCondLst>
                              <p:cond delay="7000"/>
                            </p:stCondLst>
                            <p:childTnLst>
                              <p:par>
                                <p:cTn id="42" presetID="37" presetClass="entr" presetSubtype="0" fill="hold" grpId="0" nodeType="after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Effect transition="in" filter="fade">
                                      <p:cBhvr>
                                        <p:cTn id="44" dur="1000"/>
                                        <p:tgtEl>
                                          <p:spTgt spid="3">
                                            <p:txEl>
                                              <p:pRg st="2" end="2"/>
                                            </p:txEl>
                                          </p:spTgt>
                                        </p:tgtEl>
                                      </p:cBhvr>
                                    </p:animEffect>
                                    <p:anim calcmode="lin" valueType="num">
                                      <p:cBhvr>
                                        <p:cTn id="4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6"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48" fill="hold">
                            <p:stCondLst>
                              <p:cond delay="8000"/>
                            </p:stCondLst>
                            <p:childTnLst>
                              <p:par>
                                <p:cTn id="49" presetID="37" presetClass="entr" presetSubtype="0" fill="hold" grpId="0" nodeType="after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Effect transition="in" filter="fade">
                                      <p:cBhvr>
                                        <p:cTn id="51" dur="1000"/>
                                        <p:tgtEl>
                                          <p:spTgt spid="3">
                                            <p:txEl>
                                              <p:pRg st="3" end="3"/>
                                            </p:txEl>
                                          </p:spTgt>
                                        </p:tgtEl>
                                      </p:cBhvr>
                                    </p:animEffect>
                                    <p:anim calcmode="lin" valueType="num">
                                      <p:cBhvr>
                                        <p:cTn id="5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55" fill="hold">
                            <p:stCondLst>
                              <p:cond delay="9000"/>
                            </p:stCondLst>
                            <p:childTnLst>
                              <p:par>
                                <p:cTn id="56" presetID="37" presetClass="entr" presetSubtype="0" fill="hold" grpId="0" nodeType="after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Effect transition="in" filter="fade">
                                      <p:cBhvr>
                                        <p:cTn id="58" dur="1000"/>
                                        <p:tgtEl>
                                          <p:spTgt spid="3">
                                            <p:txEl>
                                              <p:pRg st="4" end="4"/>
                                            </p:txEl>
                                          </p:spTgt>
                                        </p:tgtEl>
                                      </p:cBhvr>
                                    </p:animEffect>
                                    <p:anim calcmode="lin" valueType="num">
                                      <p:cBhvr>
                                        <p:cTn id="5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60"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62" fill="hold">
                            <p:stCondLst>
                              <p:cond delay="10000"/>
                            </p:stCondLst>
                            <p:childTnLst>
                              <p:par>
                                <p:cTn id="63" presetID="37" presetClass="entr" presetSubtype="0" fill="hold" grpId="0" nodeType="afterEffect">
                                  <p:stCondLst>
                                    <p:cond delay="0"/>
                                  </p:stCondLst>
                                  <p:childTnLst>
                                    <p:set>
                                      <p:cBhvr>
                                        <p:cTn id="64" dur="1" fill="hold">
                                          <p:stCondLst>
                                            <p:cond delay="0"/>
                                          </p:stCondLst>
                                        </p:cTn>
                                        <p:tgtEl>
                                          <p:spTgt spid="3">
                                            <p:txEl>
                                              <p:pRg st="5" end="5"/>
                                            </p:txEl>
                                          </p:spTgt>
                                        </p:tgtEl>
                                        <p:attrNameLst>
                                          <p:attrName>style.visibility</p:attrName>
                                        </p:attrNameLst>
                                      </p:cBhvr>
                                      <p:to>
                                        <p:strVal val="visible"/>
                                      </p:to>
                                    </p:set>
                                    <p:animEffect transition="in" filter="fade">
                                      <p:cBhvr>
                                        <p:cTn id="65" dur="1000"/>
                                        <p:tgtEl>
                                          <p:spTgt spid="3">
                                            <p:txEl>
                                              <p:pRg st="5" end="5"/>
                                            </p:txEl>
                                          </p:spTgt>
                                        </p:tgtEl>
                                      </p:cBhvr>
                                    </p:animEffect>
                                    <p:anim calcmode="lin" valueType="num">
                                      <p:cBhvr>
                                        <p:cTn id="6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7"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214422"/>
            <a:ext cx="8229600" cy="4643470"/>
          </a:xfrm>
        </p:spPr>
        <p:txBody>
          <a:bodyPr>
            <a:normAutofit/>
          </a:bodyPr>
          <a:lstStyle/>
          <a:p>
            <a:pPr marL="457200" indent="-457200" algn="just">
              <a:buFont typeface="+mj-lt"/>
              <a:buAutoNum type="alphaLcParenR" startAt="3"/>
            </a:pPr>
            <a:r>
              <a:rPr lang="id-ID" sz="2400" b="1" dirty="0" smtClean="0">
                <a:effectLst>
                  <a:outerShdw blurRad="38100" dist="38100" dir="2700000" algn="tl">
                    <a:srgbClr val="000000">
                      <a:alpha val="43137"/>
                    </a:srgbClr>
                  </a:outerShdw>
                </a:effectLst>
                <a:latin typeface="Cambria" pitchFamily="18" charset="0"/>
              </a:rPr>
              <a:t>Pengairan   Sistem   Pipa   Plastik   atau   Pipa   Karet</a:t>
            </a:r>
          </a:p>
          <a:p>
            <a:pPr marL="903288" indent="-368300" algn="just">
              <a:buFont typeface="Wingdings" pitchFamily="2" charset="2"/>
              <a:buChar char="Ø"/>
            </a:pPr>
            <a:r>
              <a:rPr lang="id-ID" sz="2400" dirty="0" smtClean="0">
                <a:latin typeface="Cambria" pitchFamily="18" charset="0"/>
              </a:rPr>
              <a:t>Diutamakan untuk lahan kering</a:t>
            </a:r>
          </a:p>
          <a:p>
            <a:pPr marL="903288" indent="-368300" algn="just">
              <a:buFont typeface="Wingdings" pitchFamily="2" charset="2"/>
              <a:buChar char="Ø"/>
            </a:pPr>
            <a:r>
              <a:rPr lang="id-ID" sz="2400" dirty="0" smtClean="0">
                <a:latin typeface="Cambria" pitchFamily="18" charset="0"/>
              </a:rPr>
              <a:t>Dapat berfungsi untuk  pengocoran campuran enzym. </a:t>
            </a:r>
          </a:p>
          <a:p>
            <a:pPr marL="895350" algn="just">
              <a:buFont typeface="Wingdings" pitchFamily="2" charset="2"/>
              <a:buChar char="Ø"/>
            </a:pPr>
            <a:r>
              <a:rPr lang="id-ID" sz="2400" dirty="0" smtClean="0">
                <a:latin typeface="Cambria" pitchFamily="18" charset="0"/>
              </a:rPr>
              <a:t>Siapkan tandon air berukuran 5 m2, diletakkan ditempat yang lebih tinggi.</a:t>
            </a:r>
          </a:p>
          <a:p>
            <a:pPr marL="895350" algn="just">
              <a:buFont typeface="Wingdings" pitchFamily="2" charset="2"/>
              <a:buChar char="Ø"/>
            </a:pPr>
            <a:r>
              <a:rPr lang="id-ID" sz="2400" dirty="0" smtClean="0">
                <a:latin typeface="Cambria" pitchFamily="18" charset="0"/>
              </a:rPr>
              <a:t>Tandon dipasang miring agar endapan dari air dapat diarahkan ke lubang pembuangan.</a:t>
            </a:r>
          </a:p>
          <a:p>
            <a:pPr marL="895350" algn="just">
              <a:buFont typeface="Wingdings" pitchFamily="2" charset="2"/>
              <a:buChar char="Ø"/>
            </a:pPr>
            <a:r>
              <a:rPr lang="id-ID" sz="2400" dirty="0" smtClean="0">
                <a:latin typeface="Cambria" pitchFamily="18" charset="0"/>
              </a:rPr>
              <a:t>Berikan penyaring air ganda, yaitu penyaring air masuk dan penyaring air untuk disalurkan pada pipa.</a:t>
            </a:r>
          </a:p>
          <a:p>
            <a:pPr lvl="1" algn="just">
              <a:buFont typeface="Wingdings" pitchFamily="2" charset="2"/>
              <a:buChar char="Ø"/>
            </a:pPr>
            <a:endParaRPr lang="id-ID" sz="2400" dirty="0">
              <a:latin typeface="Cambria" pitchFamily="18" charset="0"/>
            </a:endParaRPr>
          </a:p>
        </p:txBody>
      </p:sp>
      <p:grpSp>
        <p:nvGrpSpPr>
          <p:cNvPr id="4" name="Group 3"/>
          <p:cNvGrpSpPr/>
          <p:nvPr/>
        </p:nvGrpSpPr>
        <p:grpSpPr>
          <a:xfrm>
            <a:off x="214282" y="214290"/>
            <a:ext cx="1000099" cy="919941"/>
            <a:chOff x="214282" y="5643578"/>
            <a:chExt cx="1000099" cy="919941"/>
          </a:xfrm>
        </p:grpSpPr>
        <p:sp>
          <p:nvSpPr>
            <p:cNvPr id="5" name="TextBox 4"/>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6"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7" name="Picture 2" descr="C:\Users\bening\Pictures\home 4.jpg">
            <a:hlinkClick r:id="rId3" action="ppaction://hlinksldjump"/>
          </p:cNvPr>
          <p:cNvPicPr>
            <a:picLocks noChangeAspect="1" noChangeArrowheads="1"/>
          </p:cNvPicPr>
          <p:nvPr/>
        </p:nvPicPr>
        <p:blipFill>
          <a:blip r:embed="rId4"/>
          <a:srcRect/>
          <a:stretch>
            <a:fillRect/>
          </a:stretch>
        </p:blipFill>
        <p:spPr bwMode="auto">
          <a:xfrm>
            <a:off x="7429520" y="5388608"/>
            <a:ext cx="1071570" cy="397846"/>
          </a:xfrm>
          <a:prstGeom prst="rect">
            <a:avLst/>
          </a:prstGeom>
          <a:noFill/>
        </p:spPr>
      </p:pic>
      <p:pic>
        <p:nvPicPr>
          <p:cNvPr id="8" name="Picture 2" descr="C:\Users\bening\Pictures\next.jpg">
            <a:hlinkClick r:id="" action="ppaction://hlinkshowjump?jump=nextslide"/>
          </p:cNvPr>
          <p:cNvPicPr>
            <a:picLocks noChangeAspect="1" noChangeArrowheads="1"/>
          </p:cNvPicPr>
          <p:nvPr/>
        </p:nvPicPr>
        <p:blipFill>
          <a:blip r:embed="rId5"/>
          <a:srcRect/>
          <a:stretch>
            <a:fillRect/>
          </a:stretch>
        </p:blipFill>
        <p:spPr bwMode="auto">
          <a:xfrm>
            <a:off x="8429652" y="214290"/>
            <a:ext cx="471486" cy="471486"/>
          </a:xfrm>
          <a:prstGeom prst="rect">
            <a:avLst/>
          </a:prstGeom>
          <a:noFill/>
        </p:spPr>
      </p:pic>
      <p:pic>
        <p:nvPicPr>
          <p:cNvPr id="9" name="Picture 2" descr="C:\Users\bening\Pictures\next.jpg">
            <a:hlinkClick r:id="rId6" action="ppaction://hlinksldjump"/>
          </p:cNvPr>
          <p:cNvPicPr>
            <a:picLocks noChangeAspect="1" noChangeArrowheads="1"/>
          </p:cNvPicPr>
          <p:nvPr/>
        </p:nvPicPr>
        <p:blipFill>
          <a:blip r:embed="rId5"/>
          <a:srcRect/>
          <a:stretch>
            <a:fillRect/>
          </a:stretch>
        </p:blipFill>
        <p:spPr bwMode="auto">
          <a:xfrm flipH="1">
            <a:off x="7786710" y="214290"/>
            <a:ext cx="509590" cy="47148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53"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fltVal val="0"/>
                                          </p:val>
                                        </p:tav>
                                        <p:tav tm="100000">
                                          <p:val>
                                            <p:strVal val="#ppt_w"/>
                                          </p:val>
                                        </p:tav>
                                      </p:tavLst>
                                    </p:anim>
                                    <p:anim calcmode="lin" valueType="num">
                                      <p:cBhvr>
                                        <p:cTn id="13" dur="1000" fill="hold"/>
                                        <p:tgtEl>
                                          <p:spTgt spid="9"/>
                                        </p:tgtEl>
                                        <p:attrNameLst>
                                          <p:attrName>ppt_h</p:attrName>
                                        </p:attrNameLst>
                                      </p:cBhvr>
                                      <p:tavLst>
                                        <p:tav tm="0">
                                          <p:val>
                                            <p:fltVal val="0"/>
                                          </p:val>
                                        </p:tav>
                                        <p:tav tm="100000">
                                          <p:val>
                                            <p:strVal val="#ppt_h"/>
                                          </p:val>
                                        </p:tav>
                                      </p:tavLst>
                                    </p:anim>
                                    <p:animEffect transition="in" filter="fade">
                                      <p:cBhvr>
                                        <p:cTn id="14" dur="1000"/>
                                        <p:tgtEl>
                                          <p:spTgt spid="9"/>
                                        </p:tgtEl>
                                      </p:cBhvr>
                                    </p:animEffect>
                                  </p:childTnLst>
                                </p:cTn>
                              </p:par>
                              <p:par>
                                <p:cTn id="15" presetID="53"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fltVal val="0"/>
                                          </p:val>
                                        </p:tav>
                                        <p:tav tm="100000">
                                          <p:val>
                                            <p:strVal val="#ppt_w"/>
                                          </p:val>
                                        </p:tav>
                                      </p:tavLst>
                                    </p:anim>
                                    <p:anim calcmode="lin" valueType="num">
                                      <p:cBhvr>
                                        <p:cTn id="18" dur="1000" fill="hold"/>
                                        <p:tgtEl>
                                          <p:spTgt spid="8"/>
                                        </p:tgtEl>
                                        <p:attrNameLst>
                                          <p:attrName>ppt_h</p:attrName>
                                        </p:attrNameLst>
                                      </p:cBhvr>
                                      <p:tavLst>
                                        <p:tav tm="0">
                                          <p:val>
                                            <p:fltVal val="0"/>
                                          </p:val>
                                        </p:tav>
                                        <p:tav tm="100000">
                                          <p:val>
                                            <p:strVal val="#ppt_h"/>
                                          </p:val>
                                        </p:tav>
                                      </p:tavLst>
                                    </p:anim>
                                    <p:animEffect transition="in" filter="fade">
                                      <p:cBhvr>
                                        <p:cTn id="19" dur="1000"/>
                                        <p:tgtEl>
                                          <p:spTgt spid="8"/>
                                        </p:tgtEl>
                                      </p:cBhvr>
                                    </p:animEffect>
                                  </p:childTnLst>
                                </p:cTn>
                              </p:par>
                              <p:par>
                                <p:cTn id="20" presetID="10" presetClass="entr" presetSubtype="0"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2000"/>
                                        <p:tgtEl>
                                          <p:spTgt spid="4"/>
                                        </p:tgtEl>
                                      </p:cBhvr>
                                    </p:animEffect>
                                  </p:childTnLst>
                                </p:cTn>
                              </p:par>
                              <p:par>
                                <p:cTn id="23" presetID="19" presetClass="entr" presetSubtype="10" repeatCount="indefinite"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0" fill="hold"/>
                                        <p:tgtEl>
                                          <p:spTgt spid="4"/>
                                        </p:tgtEl>
                                        <p:attrNameLst>
                                          <p:attrName>ppt_w</p:attrName>
                                        </p:attrNameLst>
                                      </p:cBhvr>
                                      <p:tavLst>
                                        <p:tav tm="0" fmla="#ppt_w*sin(2.5*pi*$)">
                                          <p:val>
                                            <p:fltVal val="0"/>
                                          </p:val>
                                        </p:tav>
                                        <p:tav tm="100000">
                                          <p:val>
                                            <p:fltVal val="1"/>
                                          </p:val>
                                        </p:tav>
                                      </p:tavLst>
                                    </p:anim>
                                    <p:anim calcmode="lin" valueType="num">
                                      <p:cBhvr>
                                        <p:cTn id="26" dur="5000" fill="hold"/>
                                        <p:tgtEl>
                                          <p:spTgt spid="4"/>
                                        </p:tgtEl>
                                        <p:attrNameLst>
                                          <p:attrName>ppt_h</p:attrName>
                                        </p:attrNameLst>
                                      </p:cBhvr>
                                      <p:tavLst>
                                        <p:tav tm="0">
                                          <p:val>
                                            <p:strVal val="#ppt_h"/>
                                          </p:val>
                                        </p:tav>
                                        <p:tav tm="100000">
                                          <p:val>
                                            <p:strVal val="#ppt_h"/>
                                          </p:val>
                                        </p:tav>
                                      </p:tavLst>
                                    </p:anim>
                                  </p:childTnLst>
                                </p:cTn>
                              </p:par>
                            </p:childTnLst>
                          </p:cTn>
                        </p:par>
                        <p:par>
                          <p:cTn id="27" fill="hold">
                            <p:stCondLst>
                              <p:cond delay="5000"/>
                            </p:stCondLst>
                            <p:childTnLst>
                              <p:par>
                                <p:cTn id="28" presetID="37" presetClass="entr" presetSubtype="0" fill="hold" grpId="0" nodeType="after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fade">
                                      <p:cBhvr>
                                        <p:cTn id="30" dur="1000"/>
                                        <p:tgtEl>
                                          <p:spTgt spid="3">
                                            <p:txEl>
                                              <p:pRg st="0" end="0"/>
                                            </p:txEl>
                                          </p:spTgt>
                                        </p:tgtEl>
                                      </p:cBhvr>
                                    </p:animEffect>
                                    <p:anim calcmode="lin" valueType="num">
                                      <p:cBhvr>
                                        <p:cTn id="3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2"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34" fill="hold">
                            <p:stCondLst>
                              <p:cond delay="6000"/>
                            </p:stCondLst>
                            <p:childTnLst>
                              <p:par>
                                <p:cTn id="35" presetID="37" presetClass="entr" presetSubtype="0" fill="hold" grpId="0" nodeType="after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fade">
                                      <p:cBhvr>
                                        <p:cTn id="37" dur="1000"/>
                                        <p:tgtEl>
                                          <p:spTgt spid="3">
                                            <p:txEl>
                                              <p:pRg st="1" end="1"/>
                                            </p:txEl>
                                          </p:spTgt>
                                        </p:tgtEl>
                                      </p:cBhvr>
                                    </p:animEffect>
                                    <p:anim calcmode="lin" valueType="num">
                                      <p:cBhvr>
                                        <p:cTn id="3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41" fill="hold">
                            <p:stCondLst>
                              <p:cond delay="7000"/>
                            </p:stCondLst>
                            <p:childTnLst>
                              <p:par>
                                <p:cTn id="42" presetID="37" presetClass="entr" presetSubtype="0" fill="hold" grpId="0" nodeType="after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Effect transition="in" filter="fade">
                                      <p:cBhvr>
                                        <p:cTn id="44" dur="1000"/>
                                        <p:tgtEl>
                                          <p:spTgt spid="3">
                                            <p:txEl>
                                              <p:pRg st="2" end="2"/>
                                            </p:txEl>
                                          </p:spTgt>
                                        </p:tgtEl>
                                      </p:cBhvr>
                                    </p:animEffect>
                                    <p:anim calcmode="lin" valueType="num">
                                      <p:cBhvr>
                                        <p:cTn id="4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6"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48" fill="hold">
                            <p:stCondLst>
                              <p:cond delay="8000"/>
                            </p:stCondLst>
                            <p:childTnLst>
                              <p:par>
                                <p:cTn id="49" presetID="37" presetClass="entr" presetSubtype="0" fill="hold" grpId="0" nodeType="after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Effect transition="in" filter="fade">
                                      <p:cBhvr>
                                        <p:cTn id="51" dur="1000"/>
                                        <p:tgtEl>
                                          <p:spTgt spid="3">
                                            <p:txEl>
                                              <p:pRg st="3" end="3"/>
                                            </p:txEl>
                                          </p:spTgt>
                                        </p:tgtEl>
                                      </p:cBhvr>
                                    </p:animEffect>
                                    <p:anim calcmode="lin" valueType="num">
                                      <p:cBhvr>
                                        <p:cTn id="5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55" fill="hold">
                            <p:stCondLst>
                              <p:cond delay="9000"/>
                            </p:stCondLst>
                            <p:childTnLst>
                              <p:par>
                                <p:cTn id="56" presetID="37" presetClass="entr" presetSubtype="0" fill="hold" grpId="0" nodeType="after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Effect transition="in" filter="fade">
                                      <p:cBhvr>
                                        <p:cTn id="58" dur="1000"/>
                                        <p:tgtEl>
                                          <p:spTgt spid="3">
                                            <p:txEl>
                                              <p:pRg st="4" end="4"/>
                                            </p:txEl>
                                          </p:spTgt>
                                        </p:tgtEl>
                                      </p:cBhvr>
                                    </p:animEffect>
                                    <p:anim calcmode="lin" valueType="num">
                                      <p:cBhvr>
                                        <p:cTn id="5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60"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62" fill="hold">
                            <p:stCondLst>
                              <p:cond delay="10000"/>
                            </p:stCondLst>
                            <p:childTnLst>
                              <p:par>
                                <p:cTn id="63" presetID="37" presetClass="entr" presetSubtype="0" fill="hold" grpId="0" nodeType="afterEffect">
                                  <p:stCondLst>
                                    <p:cond delay="0"/>
                                  </p:stCondLst>
                                  <p:childTnLst>
                                    <p:set>
                                      <p:cBhvr>
                                        <p:cTn id="64" dur="1" fill="hold">
                                          <p:stCondLst>
                                            <p:cond delay="0"/>
                                          </p:stCondLst>
                                        </p:cTn>
                                        <p:tgtEl>
                                          <p:spTgt spid="3">
                                            <p:txEl>
                                              <p:pRg st="5" end="5"/>
                                            </p:txEl>
                                          </p:spTgt>
                                        </p:tgtEl>
                                        <p:attrNameLst>
                                          <p:attrName>style.visibility</p:attrName>
                                        </p:attrNameLst>
                                      </p:cBhvr>
                                      <p:to>
                                        <p:strVal val="visible"/>
                                      </p:to>
                                    </p:set>
                                    <p:animEffect transition="in" filter="fade">
                                      <p:cBhvr>
                                        <p:cTn id="65" dur="1000"/>
                                        <p:tgtEl>
                                          <p:spTgt spid="3">
                                            <p:txEl>
                                              <p:pRg st="5" end="5"/>
                                            </p:txEl>
                                          </p:spTgt>
                                        </p:tgtEl>
                                      </p:cBhvr>
                                    </p:animEffect>
                                    <p:anim calcmode="lin" valueType="num">
                                      <p:cBhvr>
                                        <p:cTn id="6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7"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357298"/>
            <a:ext cx="8229600" cy="4143404"/>
          </a:xfrm>
        </p:spPr>
        <p:txBody>
          <a:bodyPr>
            <a:normAutofit/>
          </a:bodyPr>
          <a:lstStyle/>
          <a:p>
            <a:pPr marL="895350" algn="just">
              <a:buFont typeface="Wingdings" pitchFamily="2" charset="2"/>
              <a:buChar char="ü"/>
            </a:pPr>
            <a:r>
              <a:rPr lang="id-ID" sz="2400" dirty="0" smtClean="0">
                <a:latin typeface="Cambria" pitchFamily="18" charset="0"/>
              </a:rPr>
              <a:t>Pasang  pipa  berdiameter  5  cm  pada  tandon dan  rangkaikan  dengan  pipa  berukuran  sama yang   ditempatkan   disamping   setiap   petak lahan. </a:t>
            </a:r>
          </a:p>
          <a:p>
            <a:pPr marL="895350" algn="just">
              <a:buFont typeface="Wingdings" pitchFamily="2" charset="2"/>
              <a:buChar char="ü"/>
            </a:pPr>
            <a:r>
              <a:rPr lang="id-ID" sz="2400" dirty="0" smtClean="0">
                <a:latin typeface="Cambria" pitchFamily="18" charset="0"/>
              </a:rPr>
              <a:t>Pipa  berfungsi  sebagai  penekan  arus  air  dan pembagi air ke setiap petak melalui kran.</a:t>
            </a:r>
          </a:p>
          <a:p>
            <a:pPr marL="895350" algn="just">
              <a:buFont typeface="Wingdings" pitchFamily="2" charset="2"/>
              <a:buChar char="ü"/>
            </a:pPr>
            <a:r>
              <a:rPr lang="id-ID" sz="2400" dirty="0" smtClean="0">
                <a:latin typeface="Cambria" pitchFamily="18" charset="0"/>
              </a:rPr>
              <a:t>Pasang pipa air terbuat dari karet atau plastik berdiameter 1-2 cm pada kran yang terpasang pada pipa berukuran 5 cm.</a:t>
            </a:r>
          </a:p>
          <a:p>
            <a:pPr marL="895350" algn="just">
              <a:buFont typeface="Wingdings" pitchFamily="2" charset="2"/>
              <a:buChar char="ü"/>
            </a:pPr>
            <a:r>
              <a:rPr lang="id-ID" sz="2400" dirty="0" smtClean="0">
                <a:latin typeface="Cambria" pitchFamily="18" charset="0"/>
              </a:rPr>
              <a:t>Pemasangan pipa diatur sesuai petak lahan.</a:t>
            </a:r>
          </a:p>
          <a:p>
            <a:pPr lvl="1" algn="just">
              <a:buNone/>
            </a:pPr>
            <a:endParaRPr lang="id-ID" sz="2400" dirty="0">
              <a:latin typeface="Cambria" pitchFamily="18" charset="0"/>
            </a:endParaRPr>
          </a:p>
        </p:txBody>
      </p:sp>
      <p:grpSp>
        <p:nvGrpSpPr>
          <p:cNvPr id="4" name="Group 3"/>
          <p:cNvGrpSpPr/>
          <p:nvPr/>
        </p:nvGrpSpPr>
        <p:grpSpPr>
          <a:xfrm>
            <a:off x="214282" y="214290"/>
            <a:ext cx="1000099" cy="919941"/>
            <a:chOff x="214282" y="5643578"/>
            <a:chExt cx="1000099" cy="919941"/>
          </a:xfrm>
        </p:grpSpPr>
        <p:sp>
          <p:nvSpPr>
            <p:cNvPr id="5" name="TextBox 4"/>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6"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7" name="Picture 2" descr="C:\Users\bening\Pictures\next.jpg">
            <a:hlinkClick r:id="" action="ppaction://hlinkshowjump?jump=nextslide"/>
          </p:cNvPr>
          <p:cNvPicPr>
            <a:picLocks noChangeAspect="1" noChangeArrowheads="1"/>
          </p:cNvPicPr>
          <p:nvPr/>
        </p:nvPicPr>
        <p:blipFill>
          <a:blip r:embed="rId3"/>
          <a:srcRect/>
          <a:stretch>
            <a:fillRect/>
          </a:stretch>
        </p:blipFill>
        <p:spPr bwMode="auto">
          <a:xfrm>
            <a:off x="8429652" y="214290"/>
            <a:ext cx="471486" cy="471486"/>
          </a:xfrm>
          <a:prstGeom prst="rect">
            <a:avLst/>
          </a:prstGeom>
          <a:noFill/>
        </p:spPr>
      </p:pic>
      <p:pic>
        <p:nvPicPr>
          <p:cNvPr id="8" name="Picture 2" descr="C:\Users\bening\Pictures\next.jpg">
            <a:hlinkClick r:id="rId4" action="ppaction://hlinksldjump"/>
          </p:cNvPr>
          <p:cNvPicPr>
            <a:picLocks noChangeAspect="1" noChangeArrowheads="1"/>
          </p:cNvPicPr>
          <p:nvPr/>
        </p:nvPicPr>
        <p:blipFill>
          <a:blip r:embed="rId3"/>
          <a:srcRect/>
          <a:stretch>
            <a:fillRect/>
          </a:stretch>
        </p:blipFill>
        <p:spPr bwMode="auto">
          <a:xfrm flipH="1">
            <a:off x="7786710" y="214290"/>
            <a:ext cx="509590" cy="471486"/>
          </a:xfrm>
          <a:prstGeom prst="rect">
            <a:avLst/>
          </a:prstGeom>
          <a:noFill/>
        </p:spPr>
      </p:pic>
      <p:pic>
        <p:nvPicPr>
          <p:cNvPr id="9" name="Picture 2" descr="C:\Users\bening\Pictures\home 4.jpg">
            <a:hlinkClick r:id="rId5" action="ppaction://hlinksldjump"/>
          </p:cNvPr>
          <p:cNvPicPr>
            <a:picLocks noChangeAspect="1" noChangeArrowheads="1"/>
          </p:cNvPicPr>
          <p:nvPr/>
        </p:nvPicPr>
        <p:blipFill>
          <a:blip r:embed="rId6"/>
          <a:srcRect/>
          <a:stretch>
            <a:fillRect/>
          </a:stretch>
        </p:blipFill>
        <p:spPr bwMode="auto">
          <a:xfrm>
            <a:off x="7643834" y="5357826"/>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Effect transition="in" filter="fade">
                                      <p:cBhvr>
                                        <p:cTn id="9" dur="1000"/>
                                        <p:tgtEl>
                                          <p:spTgt spid="8"/>
                                        </p:tgtEl>
                                      </p:cBhvr>
                                    </p:animEffect>
                                  </p:childTnLst>
                                </p:cTn>
                              </p:par>
                              <p:par>
                                <p:cTn id="10" presetID="53"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fltVal val="0"/>
                                          </p:val>
                                        </p:tav>
                                        <p:tav tm="100000">
                                          <p:val>
                                            <p:strVal val="#ppt_w"/>
                                          </p:val>
                                        </p:tav>
                                      </p:tavLst>
                                    </p:anim>
                                    <p:anim calcmode="lin" valueType="num">
                                      <p:cBhvr>
                                        <p:cTn id="13" dur="1000" fill="hold"/>
                                        <p:tgtEl>
                                          <p:spTgt spid="7"/>
                                        </p:tgtEl>
                                        <p:attrNameLst>
                                          <p:attrName>ppt_h</p:attrName>
                                        </p:attrNameLst>
                                      </p:cBhvr>
                                      <p:tavLst>
                                        <p:tav tm="0">
                                          <p:val>
                                            <p:fltVal val="0"/>
                                          </p:val>
                                        </p:tav>
                                        <p:tav tm="100000">
                                          <p:val>
                                            <p:strVal val="#ppt_h"/>
                                          </p:val>
                                        </p:tav>
                                      </p:tavLst>
                                    </p:anim>
                                    <p:animEffect transition="in" filter="fade">
                                      <p:cBhvr>
                                        <p:cTn id="14" dur="1000"/>
                                        <p:tgtEl>
                                          <p:spTgt spid="7"/>
                                        </p:tgtEl>
                                      </p:cBhvr>
                                    </p:animEffect>
                                  </p:childTnLst>
                                </p:cTn>
                              </p:par>
                              <p:par>
                                <p:cTn id="15" presetID="10"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0" fill="hold"/>
                                        <p:tgtEl>
                                          <p:spTgt spid="4"/>
                                        </p:tgtEl>
                                        <p:attrNameLst>
                                          <p:attrName>ppt_w</p:attrName>
                                        </p:attrNameLst>
                                      </p:cBhvr>
                                      <p:tavLst>
                                        <p:tav tm="0" fmla="#ppt_w*sin(2.5*pi*$)">
                                          <p:val>
                                            <p:fltVal val="0"/>
                                          </p:val>
                                        </p:tav>
                                        <p:tav tm="100000">
                                          <p:val>
                                            <p:fltVal val="1"/>
                                          </p:val>
                                        </p:tav>
                                      </p:tavLst>
                                    </p:anim>
                                    <p:anim calcmode="lin" valueType="num">
                                      <p:cBhvr>
                                        <p:cTn id="21" dur="5000" fill="hold"/>
                                        <p:tgtEl>
                                          <p:spTgt spid="4"/>
                                        </p:tgtEl>
                                        <p:attrNameLst>
                                          <p:attrName>ppt_h</p:attrName>
                                        </p:attrNameLst>
                                      </p:cBhvr>
                                      <p:tavLst>
                                        <p:tav tm="0">
                                          <p:val>
                                            <p:strVal val="#ppt_h"/>
                                          </p:val>
                                        </p:tav>
                                        <p:tav tm="100000">
                                          <p:val>
                                            <p:strVal val="#ppt_h"/>
                                          </p:val>
                                        </p:tav>
                                      </p:tavLst>
                                    </p:anim>
                                  </p:childTnLst>
                                </p:cTn>
                              </p:par>
                              <p:par>
                                <p:cTn id="22" presetID="53" presetClass="entr" presetSubtype="0"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p:cTn id="24" dur="1000" fill="hold"/>
                                        <p:tgtEl>
                                          <p:spTgt spid="9"/>
                                        </p:tgtEl>
                                        <p:attrNameLst>
                                          <p:attrName>ppt_w</p:attrName>
                                        </p:attrNameLst>
                                      </p:cBhvr>
                                      <p:tavLst>
                                        <p:tav tm="0">
                                          <p:val>
                                            <p:fltVal val="0"/>
                                          </p:val>
                                        </p:tav>
                                        <p:tav tm="100000">
                                          <p:val>
                                            <p:strVal val="#ppt_w"/>
                                          </p:val>
                                        </p:tav>
                                      </p:tavLst>
                                    </p:anim>
                                    <p:anim calcmode="lin" valueType="num">
                                      <p:cBhvr>
                                        <p:cTn id="25" dur="1000" fill="hold"/>
                                        <p:tgtEl>
                                          <p:spTgt spid="9"/>
                                        </p:tgtEl>
                                        <p:attrNameLst>
                                          <p:attrName>ppt_h</p:attrName>
                                        </p:attrNameLst>
                                      </p:cBhvr>
                                      <p:tavLst>
                                        <p:tav tm="0">
                                          <p:val>
                                            <p:fltVal val="0"/>
                                          </p:val>
                                        </p:tav>
                                        <p:tav tm="100000">
                                          <p:val>
                                            <p:strVal val="#ppt_h"/>
                                          </p:val>
                                        </p:tav>
                                      </p:tavLst>
                                    </p:anim>
                                    <p:animEffect transition="in" filter="fade">
                                      <p:cBhvr>
                                        <p:cTn id="26" dur="1000"/>
                                        <p:tgtEl>
                                          <p:spTgt spid="9"/>
                                        </p:tgtEl>
                                      </p:cBhvr>
                                    </p:animEffect>
                                  </p:childTnLst>
                                </p:cTn>
                              </p:par>
                            </p:childTnLst>
                          </p:cTn>
                        </p:par>
                        <p:par>
                          <p:cTn id="27" fill="hold">
                            <p:stCondLst>
                              <p:cond delay="5000"/>
                            </p:stCondLst>
                            <p:childTnLst>
                              <p:par>
                                <p:cTn id="28" presetID="37" presetClass="entr" presetSubtype="0" fill="hold" grpId="0" nodeType="after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fade">
                                      <p:cBhvr>
                                        <p:cTn id="30" dur="1000"/>
                                        <p:tgtEl>
                                          <p:spTgt spid="3">
                                            <p:txEl>
                                              <p:pRg st="0" end="0"/>
                                            </p:txEl>
                                          </p:spTgt>
                                        </p:tgtEl>
                                      </p:cBhvr>
                                    </p:animEffect>
                                    <p:anim calcmode="lin" valueType="num">
                                      <p:cBhvr>
                                        <p:cTn id="3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2"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34" fill="hold">
                            <p:stCondLst>
                              <p:cond delay="6000"/>
                            </p:stCondLst>
                            <p:childTnLst>
                              <p:par>
                                <p:cTn id="35" presetID="37" presetClass="entr" presetSubtype="0" fill="hold" grpId="0" nodeType="after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fade">
                                      <p:cBhvr>
                                        <p:cTn id="37" dur="1000"/>
                                        <p:tgtEl>
                                          <p:spTgt spid="3">
                                            <p:txEl>
                                              <p:pRg st="1" end="1"/>
                                            </p:txEl>
                                          </p:spTgt>
                                        </p:tgtEl>
                                      </p:cBhvr>
                                    </p:animEffect>
                                    <p:anim calcmode="lin" valueType="num">
                                      <p:cBhvr>
                                        <p:cTn id="3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41" fill="hold">
                            <p:stCondLst>
                              <p:cond delay="7000"/>
                            </p:stCondLst>
                            <p:childTnLst>
                              <p:par>
                                <p:cTn id="42" presetID="37" presetClass="entr" presetSubtype="0" fill="hold" grpId="0" nodeType="after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Effect transition="in" filter="fade">
                                      <p:cBhvr>
                                        <p:cTn id="44" dur="1000"/>
                                        <p:tgtEl>
                                          <p:spTgt spid="3">
                                            <p:txEl>
                                              <p:pRg st="2" end="2"/>
                                            </p:txEl>
                                          </p:spTgt>
                                        </p:tgtEl>
                                      </p:cBhvr>
                                    </p:animEffect>
                                    <p:anim calcmode="lin" valueType="num">
                                      <p:cBhvr>
                                        <p:cTn id="4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6"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48" fill="hold">
                            <p:stCondLst>
                              <p:cond delay="8000"/>
                            </p:stCondLst>
                            <p:childTnLst>
                              <p:par>
                                <p:cTn id="49" presetID="37" presetClass="entr" presetSubtype="0" fill="hold" grpId="0" nodeType="after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Effect transition="in" filter="fade">
                                      <p:cBhvr>
                                        <p:cTn id="51" dur="1000"/>
                                        <p:tgtEl>
                                          <p:spTgt spid="3">
                                            <p:txEl>
                                              <p:pRg st="3" end="3"/>
                                            </p:txEl>
                                          </p:spTgt>
                                        </p:tgtEl>
                                      </p:cBhvr>
                                    </p:animEffect>
                                    <p:anim calcmode="lin" valueType="num">
                                      <p:cBhvr>
                                        <p:cTn id="5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571612"/>
            <a:ext cx="8229600" cy="4357718"/>
          </a:xfrm>
        </p:spPr>
        <p:txBody>
          <a:bodyPr>
            <a:normAutofit/>
          </a:bodyPr>
          <a:lstStyle/>
          <a:p>
            <a:pPr marL="514350" indent="-514350" algn="just">
              <a:buNone/>
            </a:pPr>
            <a:endParaRPr lang="id-ID" sz="2000" dirty="0" smtClean="0">
              <a:latin typeface="Cambria" pitchFamily="18" charset="0"/>
            </a:endParaRPr>
          </a:p>
          <a:p>
            <a:pPr marL="723900" algn="just">
              <a:buFont typeface="Wingdings" pitchFamily="2" charset="2"/>
              <a:buChar char="ü"/>
            </a:pPr>
            <a:r>
              <a:rPr lang="id-ID" sz="2000" dirty="0" smtClean="0">
                <a:latin typeface="Cambria" pitchFamily="18" charset="0"/>
              </a:rPr>
              <a:t>Pangkas cabang/sulur yang telah berbuah dan sehat, sisakan sekitar 20%.</a:t>
            </a:r>
          </a:p>
          <a:p>
            <a:pPr marL="723900" algn="just">
              <a:buFont typeface="Wingdings" pitchFamily="2" charset="2"/>
              <a:buChar char="ü"/>
            </a:pPr>
            <a:r>
              <a:rPr lang="id-ID" sz="2000" dirty="0" smtClean="0">
                <a:latin typeface="Cambria" pitchFamily="18" charset="0"/>
              </a:rPr>
              <a:t>Bagian yang 80% digunakan sebagai benih/bibit.</a:t>
            </a:r>
          </a:p>
          <a:p>
            <a:pPr marL="723900" algn="just">
              <a:buFont typeface="Wingdings" pitchFamily="2" charset="2"/>
              <a:buChar char="ü"/>
            </a:pPr>
            <a:r>
              <a:rPr lang="id-ID" sz="2000" dirty="0" smtClean="0">
                <a:latin typeface="Cambria" pitchFamily="18" charset="0"/>
              </a:rPr>
              <a:t>Sulur dipotong-potong sepanjang 20-30 cm.</a:t>
            </a:r>
          </a:p>
          <a:p>
            <a:pPr marL="723900" algn="just">
              <a:buFont typeface="Wingdings" pitchFamily="2" charset="2"/>
              <a:buChar char="ü"/>
            </a:pPr>
            <a:r>
              <a:rPr lang="id-ID" sz="2000" dirty="0" smtClean="0">
                <a:latin typeface="Cambria" pitchFamily="18" charset="0"/>
              </a:rPr>
              <a:t>Bagian   yang   akan   ditanam   dibentuk   runcing, caranya pada sepanjang 1-2 cm di salah satu sisi batang dipotong miring ke arah batang pokok.</a:t>
            </a:r>
          </a:p>
          <a:p>
            <a:pPr marL="723900" algn="just">
              <a:buFont typeface="Wingdings" pitchFamily="2" charset="2"/>
              <a:buChar char="ü"/>
            </a:pPr>
            <a:r>
              <a:rPr lang="id-ID" sz="2000" dirty="0" smtClean="0">
                <a:latin typeface="Cambria" pitchFamily="18" charset="0"/>
              </a:rPr>
              <a:t>Stek dikering-anginkan agar getah mengering antara 5 sampai 7 hari dan stek siap ditanam.</a:t>
            </a:r>
          </a:p>
          <a:p>
            <a:pPr lvl="1" algn="just">
              <a:buFont typeface="Wingdings" pitchFamily="2" charset="2"/>
              <a:buChar char="Ø"/>
            </a:pPr>
            <a:endParaRPr lang="id-ID" sz="2000" dirty="0">
              <a:latin typeface="Cambria" pitchFamily="18" charset="0"/>
            </a:endParaRPr>
          </a:p>
        </p:txBody>
      </p:sp>
      <p:sp>
        <p:nvSpPr>
          <p:cNvPr id="4" name="Title 1"/>
          <p:cNvSpPr>
            <a:spLocks noGrp="1"/>
          </p:cNvSpPr>
          <p:nvPr>
            <p:ph type="title"/>
          </p:nvPr>
        </p:nvSpPr>
        <p:spPr>
          <a:xfrm>
            <a:off x="1214414" y="560390"/>
            <a:ext cx="7143800" cy="796908"/>
          </a:xfrm>
        </p:spPr>
        <p:txBody>
          <a:bodyPr>
            <a:normAutofit fontScale="90000"/>
            <a:scene3d>
              <a:camera prst="orthographicFront"/>
              <a:lightRig rig="soft" dir="t">
                <a:rot lat="0" lon="0" rev="10800000"/>
              </a:lightRig>
            </a:scene3d>
            <a:sp3d>
              <a:bevelT w="27940" h="12700"/>
              <a:contourClr>
                <a:srgbClr val="DDDDDD"/>
              </a:contourClr>
            </a:sp3d>
          </a:bodyPr>
          <a:lstStyle/>
          <a:p>
            <a:r>
              <a:rPr lang="id-ID" sz="3200" b="1" spc="150" dirty="0" smtClean="0">
                <a:ln w="11430"/>
                <a:solidFill>
                  <a:srgbClr val="00B050"/>
                </a:solidFill>
                <a:effectLst>
                  <a:outerShdw blurRad="25400" algn="tl" rotWithShape="0">
                    <a:srgbClr val="000000">
                      <a:alpha val="43000"/>
                    </a:srgbClr>
                  </a:outerShdw>
                </a:effectLst>
                <a:latin typeface="Cambria" pitchFamily="18" charset="0"/>
              </a:rPr>
              <a:t>Persiapan Bibit dengan Perbanyakan Vegetatif</a:t>
            </a:r>
            <a:endParaRPr lang="id-ID" sz="3200" b="1" spc="150" dirty="0">
              <a:ln w="11430"/>
              <a:solidFill>
                <a:srgbClr val="00B050"/>
              </a:solidFill>
              <a:effectLst>
                <a:outerShdw blurRad="25400" algn="tl" rotWithShape="0">
                  <a:srgbClr val="000000">
                    <a:alpha val="43000"/>
                  </a:srgbClr>
                </a:outerShdw>
              </a:effectLst>
              <a:latin typeface="Cambria" pitchFamily="18" charset="0"/>
            </a:endParaRPr>
          </a:p>
        </p:txBody>
      </p:sp>
      <p:pic>
        <p:nvPicPr>
          <p:cNvPr id="1026" name="Picture 2" descr="E:\Mas Bayu\BERKAS NASKURU\Training Project\Buah naga\bibit naga.jpg"/>
          <p:cNvPicPr>
            <a:picLocks noChangeAspect="1" noChangeArrowheads="1"/>
          </p:cNvPicPr>
          <p:nvPr/>
        </p:nvPicPr>
        <p:blipFill>
          <a:blip r:embed="rId2"/>
          <a:srcRect/>
          <a:stretch>
            <a:fillRect/>
          </a:stretch>
        </p:blipFill>
        <p:spPr bwMode="auto">
          <a:xfrm>
            <a:off x="4071934" y="5214950"/>
            <a:ext cx="1857388" cy="139124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2" descr="C:\Users\bening\Pictures\home 4.jpg">
            <a:hlinkClick r:id="rId3" action="ppaction://hlinksldjump"/>
          </p:cNvPr>
          <p:cNvPicPr>
            <a:picLocks noChangeAspect="1" noChangeArrowheads="1"/>
          </p:cNvPicPr>
          <p:nvPr/>
        </p:nvPicPr>
        <p:blipFill>
          <a:blip r:embed="rId4"/>
          <a:srcRect/>
          <a:stretch>
            <a:fillRect/>
          </a:stretch>
        </p:blipFill>
        <p:spPr bwMode="auto">
          <a:xfrm>
            <a:off x="7429520" y="5357826"/>
            <a:ext cx="1071570" cy="397846"/>
          </a:xfrm>
          <a:prstGeom prst="rect">
            <a:avLst/>
          </a:prstGeom>
          <a:noFill/>
        </p:spPr>
      </p:pic>
      <p:grpSp>
        <p:nvGrpSpPr>
          <p:cNvPr id="6" name="Group 5"/>
          <p:cNvGrpSpPr/>
          <p:nvPr/>
        </p:nvGrpSpPr>
        <p:grpSpPr>
          <a:xfrm>
            <a:off x="214282" y="214290"/>
            <a:ext cx="1000099" cy="919941"/>
            <a:chOff x="214282" y="5643578"/>
            <a:chExt cx="1000099" cy="919941"/>
          </a:xfrm>
        </p:grpSpPr>
        <p:sp>
          <p:nvSpPr>
            <p:cNvPr id="7" name="TextBox 6"/>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8" name="Picture 2" descr="E:\NASKURU FILE\Training Project\logo oase.jpg"/>
            <p:cNvPicPr>
              <a:picLocks noChangeAspect="1" noChangeArrowheads="1"/>
            </p:cNvPicPr>
            <p:nvPr/>
          </p:nvPicPr>
          <p:blipFill>
            <a:blip r:embed="rId5" cstate="print"/>
            <a:srcRect/>
            <a:stretch>
              <a:fillRect/>
            </a:stretch>
          </p:blipFill>
          <p:spPr bwMode="auto">
            <a:xfrm>
              <a:off x="214282" y="5643578"/>
              <a:ext cx="1000099" cy="564573"/>
            </a:xfrm>
            <a:prstGeom prst="rect">
              <a:avLst/>
            </a:prstGeom>
            <a:noFill/>
          </p:spPr>
        </p:pic>
      </p:gr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par>
                                <p:cTn id="10" presetID="10"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par>
                                <p:cTn id="13" presetID="19" presetClass="entr" presetSubtype="10" repeatCount="indefinite"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0" fill="hold"/>
                                        <p:tgtEl>
                                          <p:spTgt spid="6"/>
                                        </p:tgtEl>
                                        <p:attrNameLst>
                                          <p:attrName>ppt_w</p:attrName>
                                        </p:attrNameLst>
                                      </p:cBhvr>
                                      <p:tavLst>
                                        <p:tav tm="0" fmla="#ppt_w*sin(2.5*pi*$)">
                                          <p:val>
                                            <p:fltVal val="0"/>
                                          </p:val>
                                        </p:tav>
                                        <p:tav tm="100000">
                                          <p:val>
                                            <p:fltVal val="1"/>
                                          </p:val>
                                        </p:tav>
                                      </p:tavLst>
                                    </p:anim>
                                    <p:anim calcmode="lin" valueType="num">
                                      <p:cBhvr>
                                        <p:cTn id="16" dur="5000" fill="hold"/>
                                        <p:tgtEl>
                                          <p:spTgt spid="6"/>
                                        </p:tgtEl>
                                        <p:attrNameLst>
                                          <p:attrName>ppt_h</p:attrName>
                                        </p:attrNameLst>
                                      </p:cBhvr>
                                      <p:tavLst>
                                        <p:tav tm="0">
                                          <p:val>
                                            <p:strVal val="#ppt_h"/>
                                          </p:val>
                                        </p:tav>
                                        <p:tav tm="100000">
                                          <p:val>
                                            <p:strVal val="#ppt_h"/>
                                          </p:val>
                                        </p:tav>
                                      </p:tavLst>
                                    </p:anim>
                                  </p:childTnLst>
                                </p:cTn>
                              </p:par>
                              <p:par>
                                <p:cTn id="17" presetID="5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770" decel="100000"/>
                                        <p:tgtEl>
                                          <p:spTgt spid="4"/>
                                        </p:tgtEl>
                                      </p:cBhvr>
                                    </p:animEffect>
                                    <p:animScale>
                                      <p:cBhvr>
                                        <p:cTn id="20" dur="770" decel="100000"/>
                                        <p:tgtEl>
                                          <p:spTgt spid="4"/>
                                        </p:tgtEl>
                                      </p:cBhvr>
                                      <p:from x="10000" y="10000"/>
                                      <p:to x="200000" y="450000"/>
                                    </p:animScale>
                                    <p:animScale>
                                      <p:cBhvr>
                                        <p:cTn id="21" dur="1230" accel="100000" fill="hold">
                                          <p:stCondLst>
                                            <p:cond delay="770"/>
                                          </p:stCondLst>
                                        </p:cTn>
                                        <p:tgtEl>
                                          <p:spTgt spid="4"/>
                                        </p:tgtEl>
                                      </p:cBhvr>
                                      <p:from x="200000" y="450000"/>
                                      <p:to x="100000" y="100000"/>
                                    </p:animScale>
                                    <p:set>
                                      <p:cBhvr>
                                        <p:cTn id="22" dur="770" fill="hold"/>
                                        <p:tgtEl>
                                          <p:spTgt spid="4"/>
                                        </p:tgtEl>
                                        <p:attrNameLst>
                                          <p:attrName>ppt_x</p:attrName>
                                        </p:attrNameLst>
                                      </p:cBhvr>
                                      <p:to>
                                        <p:strVal val="(0.5)"/>
                                      </p:to>
                                    </p:set>
                                    <p:anim from="(0.5)" to="(#ppt_x)" calcmode="lin" valueType="num">
                                      <p:cBhvr>
                                        <p:cTn id="23" dur="1230" accel="100000" fill="hold">
                                          <p:stCondLst>
                                            <p:cond delay="770"/>
                                          </p:stCondLst>
                                        </p:cTn>
                                        <p:tgtEl>
                                          <p:spTgt spid="4"/>
                                        </p:tgtEl>
                                        <p:attrNameLst>
                                          <p:attrName>ppt_x</p:attrName>
                                        </p:attrNameLst>
                                      </p:cBhvr>
                                    </p:anim>
                                    <p:set>
                                      <p:cBhvr>
                                        <p:cTn id="24" dur="770" fill="hold"/>
                                        <p:tgtEl>
                                          <p:spTgt spid="4"/>
                                        </p:tgtEl>
                                        <p:attrNameLst>
                                          <p:attrName>ppt_y</p:attrName>
                                        </p:attrNameLst>
                                      </p:cBhvr>
                                      <p:to>
                                        <p:strVal val="(#ppt_y+0.4)"/>
                                      </p:to>
                                    </p:set>
                                    <p:anim from="(#ppt_y+0.4)" to="(#ppt_y)" calcmode="lin" valueType="num">
                                      <p:cBhvr>
                                        <p:cTn id="25" dur="1230" accel="100000" fill="hold">
                                          <p:stCondLst>
                                            <p:cond delay="770"/>
                                          </p:stCondLst>
                                        </p:cTn>
                                        <p:tgtEl>
                                          <p:spTgt spid="4"/>
                                        </p:tgtEl>
                                        <p:attrNameLst>
                                          <p:attrName>ppt_y</p:attrName>
                                        </p:attrNameLst>
                                      </p:cBhvr>
                                    </p:anim>
                                  </p:childTnLst>
                                </p:cTn>
                              </p:par>
                            </p:childTnLst>
                          </p:cTn>
                        </p:par>
                        <p:par>
                          <p:cTn id="26" fill="hold">
                            <p:stCondLst>
                              <p:cond delay="5000"/>
                            </p:stCondLst>
                            <p:childTnLst>
                              <p:par>
                                <p:cTn id="27" presetID="37" presetClass="entr" presetSubtype="0" fill="hold" grpId="0"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33" fill="hold">
                            <p:stCondLst>
                              <p:cond delay="6000"/>
                            </p:stCondLst>
                            <p:childTnLst>
                              <p:par>
                                <p:cTn id="34" presetID="37" presetClass="entr" presetSubtype="0" fill="hold" grpId="0" nodeType="after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40" fill="hold">
                            <p:stCondLst>
                              <p:cond delay="7000"/>
                            </p:stCondLst>
                            <p:childTnLst>
                              <p:par>
                                <p:cTn id="41" presetID="37" presetClass="entr" presetSubtype="0" fill="hold" grpId="0" nodeType="after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47" fill="hold">
                            <p:stCondLst>
                              <p:cond delay="8000"/>
                            </p:stCondLst>
                            <p:childTnLst>
                              <p:par>
                                <p:cTn id="48" presetID="37" presetClass="entr" presetSubtype="0" fill="hold" grpId="0" nodeType="after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1000"/>
                                        <p:tgtEl>
                                          <p:spTgt spid="3">
                                            <p:txEl>
                                              <p:pRg st="4" end="4"/>
                                            </p:txEl>
                                          </p:spTgt>
                                        </p:tgtEl>
                                      </p:cBhvr>
                                    </p:animEffect>
                                    <p:anim calcmode="lin" valueType="num">
                                      <p:cBhvr>
                                        <p:cTn id="5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2"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54" fill="hold">
                            <p:stCondLst>
                              <p:cond delay="9000"/>
                            </p:stCondLst>
                            <p:childTnLst>
                              <p:par>
                                <p:cTn id="55" presetID="37" presetClass="entr" presetSubtype="0" fill="hold" grpId="0" nodeType="after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fade">
                                      <p:cBhvr>
                                        <p:cTn id="57" dur="1000"/>
                                        <p:tgtEl>
                                          <p:spTgt spid="3">
                                            <p:txEl>
                                              <p:pRg st="5" end="5"/>
                                            </p:txEl>
                                          </p:spTgt>
                                        </p:tgtEl>
                                      </p:cBhvr>
                                    </p:animEffect>
                                    <p:anim calcmode="lin" valueType="num">
                                      <p:cBhvr>
                                        <p:cTn id="5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par>
                          <p:cTn id="61" fill="hold">
                            <p:stCondLst>
                              <p:cond delay="10000"/>
                            </p:stCondLst>
                            <p:childTnLst>
                              <p:par>
                                <p:cTn id="62" presetID="10" presetClass="entr" presetSubtype="0" fill="hold" nodeType="afterEffect">
                                  <p:stCondLst>
                                    <p:cond delay="0"/>
                                  </p:stCondLst>
                                  <p:childTnLst>
                                    <p:set>
                                      <p:cBhvr>
                                        <p:cTn id="63" dur="1" fill="hold">
                                          <p:stCondLst>
                                            <p:cond delay="0"/>
                                          </p:stCondLst>
                                        </p:cTn>
                                        <p:tgtEl>
                                          <p:spTgt spid="1026"/>
                                        </p:tgtEl>
                                        <p:attrNameLst>
                                          <p:attrName>style.visibility</p:attrName>
                                        </p:attrNameLst>
                                      </p:cBhvr>
                                      <p:to>
                                        <p:strVal val="visible"/>
                                      </p:to>
                                    </p:set>
                                    <p:animEffect transition="in" filter="fade">
                                      <p:cBhvr>
                                        <p:cTn id="64"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571612"/>
            <a:ext cx="8229600" cy="2643206"/>
          </a:xfrm>
        </p:spPr>
        <p:txBody>
          <a:bodyPr>
            <a:normAutofit/>
          </a:bodyPr>
          <a:lstStyle/>
          <a:p>
            <a:pPr marL="723900" algn="just">
              <a:buFont typeface="Wingdings" pitchFamily="2" charset="2"/>
              <a:buChar char="ü"/>
            </a:pPr>
            <a:r>
              <a:rPr lang="id-ID" sz="2000" dirty="0" smtClean="0">
                <a:latin typeface="Cambria" pitchFamily="18" charset="0"/>
              </a:rPr>
              <a:t>Siapkan enam batang setek untuk setiap tiang Pancang/panjatan.</a:t>
            </a:r>
          </a:p>
          <a:p>
            <a:pPr marL="723900" algn="just">
              <a:buFont typeface="Wingdings" pitchFamily="2" charset="2"/>
              <a:buChar char="ü"/>
            </a:pPr>
            <a:r>
              <a:rPr lang="id-ID" sz="2000" dirty="0" smtClean="0">
                <a:latin typeface="Cambria" pitchFamily="18" charset="0"/>
              </a:rPr>
              <a:t>Masukkan benih/bibit sedalam 5-7cm bila panjang setek 20-30 cm.</a:t>
            </a:r>
          </a:p>
          <a:p>
            <a:pPr marL="723900" algn="just">
              <a:buFont typeface="Wingdings" pitchFamily="2" charset="2"/>
              <a:buChar char="ü"/>
            </a:pPr>
            <a:r>
              <a:rPr lang="id-ID" sz="2000" dirty="0" smtClean="0">
                <a:latin typeface="Cambria" pitchFamily="18" charset="0"/>
              </a:rPr>
              <a:t>Jarak setek dengan pangkal sekitar 10 cm dengan ujung stek merapat ketiang pancang.</a:t>
            </a:r>
          </a:p>
          <a:p>
            <a:pPr marL="723900" algn="just">
              <a:buFont typeface="Wingdings" pitchFamily="2" charset="2"/>
              <a:buChar char="ü"/>
            </a:pPr>
            <a:r>
              <a:rPr lang="id-ID" sz="2000" dirty="0" smtClean="0">
                <a:latin typeface="Cambria" pitchFamily="18" charset="0"/>
              </a:rPr>
              <a:t>Kemudian  setek  diikat  tidak  terlalu  erat  pada tiang pancang/ panjatan.</a:t>
            </a:r>
          </a:p>
          <a:p>
            <a:pPr marL="723900" algn="just">
              <a:buFont typeface="Wingdings" pitchFamily="2" charset="2"/>
              <a:buChar char="ü"/>
            </a:pPr>
            <a:r>
              <a:rPr lang="id-ID" sz="2000" dirty="0" smtClean="0">
                <a:latin typeface="Cambria" pitchFamily="18" charset="0"/>
              </a:rPr>
              <a:t>Gunakan tali yang kuat dan tahan lama.</a:t>
            </a:r>
          </a:p>
          <a:p>
            <a:pPr lvl="1" algn="just">
              <a:buFont typeface="Wingdings" pitchFamily="2" charset="2"/>
              <a:buChar char="Ø"/>
            </a:pPr>
            <a:endParaRPr lang="id-ID" sz="2000" dirty="0">
              <a:latin typeface="Cambria" pitchFamily="18" charset="0"/>
            </a:endParaRPr>
          </a:p>
        </p:txBody>
      </p:sp>
      <p:sp>
        <p:nvSpPr>
          <p:cNvPr id="4" name="Title 1"/>
          <p:cNvSpPr>
            <a:spLocks noGrp="1"/>
          </p:cNvSpPr>
          <p:nvPr>
            <p:ph type="title"/>
          </p:nvPr>
        </p:nvSpPr>
        <p:spPr>
          <a:xfrm>
            <a:off x="1214414" y="560390"/>
            <a:ext cx="7143800" cy="796908"/>
          </a:xfrm>
        </p:spPr>
        <p:txBody>
          <a:bodyPr>
            <a:normAutofit/>
            <a:scene3d>
              <a:camera prst="orthographicFront"/>
              <a:lightRig rig="soft" dir="t">
                <a:rot lat="0" lon="0" rev="10800000"/>
              </a:lightRig>
            </a:scene3d>
            <a:sp3d>
              <a:bevelT w="27940" h="12700"/>
              <a:contourClr>
                <a:srgbClr val="DDDDDD"/>
              </a:contourClr>
            </a:sp3d>
          </a:bodyPr>
          <a:lstStyle/>
          <a:p>
            <a:r>
              <a:rPr lang="id-ID" sz="3200" b="1" spc="150" dirty="0" smtClean="0">
                <a:ln w="11430"/>
                <a:solidFill>
                  <a:srgbClr val="00B050"/>
                </a:solidFill>
                <a:effectLst>
                  <a:outerShdw blurRad="25400" algn="tl" rotWithShape="0">
                    <a:srgbClr val="000000">
                      <a:alpha val="43000"/>
                    </a:srgbClr>
                  </a:outerShdw>
                </a:effectLst>
                <a:latin typeface="Cambria" pitchFamily="18" charset="0"/>
              </a:rPr>
              <a:t>Penanaman</a:t>
            </a:r>
            <a:endParaRPr lang="id-ID" sz="3200" b="1" spc="150" dirty="0">
              <a:ln w="11430"/>
              <a:solidFill>
                <a:srgbClr val="00B050"/>
              </a:solidFill>
              <a:effectLst>
                <a:outerShdw blurRad="25400" algn="tl" rotWithShape="0">
                  <a:srgbClr val="000000">
                    <a:alpha val="43000"/>
                  </a:srgbClr>
                </a:outerShdw>
              </a:effectLst>
              <a:latin typeface="Cambria" pitchFamily="18" charset="0"/>
            </a:endParaRPr>
          </a:p>
        </p:txBody>
      </p:sp>
      <p:pic>
        <p:nvPicPr>
          <p:cNvPr id="2050" name="Picture 2" descr="E:\Mas Bayu\BERKAS NASKURU\Training Project\Buah naga\Seri Budidaya Buah Naga di Kebun (1) - Denidi.Com_files\bibit30centi.jpg"/>
          <p:cNvPicPr>
            <a:picLocks noChangeAspect="1" noChangeArrowheads="1"/>
          </p:cNvPicPr>
          <p:nvPr/>
        </p:nvPicPr>
        <p:blipFill>
          <a:blip r:embed="rId2"/>
          <a:srcRect/>
          <a:stretch>
            <a:fillRect/>
          </a:stretch>
        </p:blipFill>
        <p:spPr bwMode="auto">
          <a:xfrm>
            <a:off x="3500430" y="4786322"/>
            <a:ext cx="1343032" cy="112871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nvGrpSpPr>
          <p:cNvPr id="5" name="Group 4"/>
          <p:cNvGrpSpPr/>
          <p:nvPr/>
        </p:nvGrpSpPr>
        <p:grpSpPr>
          <a:xfrm>
            <a:off x="214282" y="214290"/>
            <a:ext cx="1000099" cy="919941"/>
            <a:chOff x="214282" y="5643578"/>
            <a:chExt cx="1000099" cy="919941"/>
          </a:xfrm>
        </p:grpSpPr>
        <p:sp>
          <p:nvSpPr>
            <p:cNvPr id="6" name="TextBox 5"/>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7" name="Picture 2" descr="E:\NASKURU FILE\Training Project\logo oase.jpg"/>
            <p:cNvPicPr>
              <a:picLocks noChangeAspect="1" noChangeArrowheads="1"/>
            </p:cNvPicPr>
            <p:nvPr/>
          </p:nvPicPr>
          <p:blipFill>
            <a:blip r:embed="rId3" cstate="print"/>
            <a:srcRect/>
            <a:stretch>
              <a:fillRect/>
            </a:stretch>
          </p:blipFill>
          <p:spPr bwMode="auto">
            <a:xfrm>
              <a:off x="214282" y="5643578"/>
              <a:ext cx="1000099" cy="564573"/>
            </a:xfrm>
            <a:prstGeom prst="rect">
              <a:avLst/>
            </a:prstGeom>
            <a:noFill/>
          </p:spPr>
        </p:pic>
      </p:grpSp>
      <p:pic>
        <p:nvPicPr>
          <p:cNvPr id="8" name="Picture 2" descr="C:\Users\bening\Pictures\next.jpg">
            <a:hlinkClick r:id="" action="ppaction://hlinkshowjump?jump=nextslide"/>
          </p:cNvPr>
          <p:cNvPicPr>
            <a:picLocks noChangeAspect="1" noChangeArrowheads="1"/>
          </p:cNvPicPr>
          <p:nvPr/>
        </p:nvPicPr>
        <p:blipFill>
          <a:blip r:embed="rId4"/>
          <a:srcRect/>
          <a:stretch>
            <a:fillRect/>
          </a:stretch>
        </p:blipFill>
        <p:spPr bwMode="auto">
          <a:xfrm>
            <a:off x="8429652" y="214290"/>
            <a:ext cx="471486" cy="471486"/>
          </a:xfrm>
          <a:prstGeom prst="rect">
            <a:avLst/>
          </a:prstGeom>
          <a:noFill/>
        </p:spPr>
      </p:pic>
      <p:pic>
        <p:nvPicPr>
          <p:cNvPr id="9" name="Picture 2" descr="C:\Users\bening\Pictures\next.jpg">
            <a:hlinkClick r:id="rId5" action="ppaction://hlinksldjump"/>
          </p:cNvPr>
          <p:cNvPicPr>
            <a:picLocks noChangeAspect="1" noChangeArrowheads="1"/>
          </p:cNvPicPr>
          <p:nvPr/>
        </p:nvPicPr>
        <p:blipFill>
          <a:blip r:embed="rId4"/>
          <a:srcRect/>
          <a:stretch>
            <a:fillRect/>
          </a:stretch>
        </p:blipFill>
        <p:spPr bwMode="auto">
          <a:xfrm flipH="1">
            <a:off x="7786710" y="214290"/>
            <a:ext cx="509590" cy="471486"/>
          </a:xfrm>
          <a:prstGeom prst="rect">
            <a:avLst/>
          </a:prstGeom>
          <a:noFill/>
        </p:spPr>
      </p:pic>
      <p:pic>
        <p:nvPicPr>
          <p:cNvPr id="10" name="Picture 2" descr="C:\Users\bening\Pictures\home 4.jpg">
            <a:hlinkClick r:id="rId6" action="ppaction://hlinksldjump"/>
          </p:cNvPr>
          <p:cNvPicPr>
            <a:picLocks noChangeAspect="1" noChangeArrowheads="1"/>
          </p:cNvPicPr>
          <p:nvPr/>
        </p:nvPicPr>
        <p:blipFill>
          <a:blip r:embed="rId7"/>
          <a:srcRect/>
          <a:stretch>
            <a:fillRect/>
          </a:stretch>
        </p:blipFill>
        <p:spPr bwMode="auto">
          <a:xfrm>
            <a:off x="7429520" y="5357826"/>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Effect transition="in" filter="fade">
                                      <p:cBhvr>
                                        <p:cTn id="9" dur="1000"/>
                                        <p:tgtEl>
                                          <p:spTgt spid="9"/>
                                        </p:tgtEl>
                                      </p:cBhvr>
                                    </p:animEffect>
                                  </p:childTnLst>
                                </p:cTn>
                              </p:par>
                              <p:par>
                                <p:cTn id="10" presetID="53"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fltVal val="0"/>
                                          </p:val>
                                        </p:tav>
                                        <p:tav tm="100000">
                                          <p:val>
                                            <p:strVal val="#ppt_w"/>
                                          </p:val>
                                        </p:tav>
                                      </p:tavLst>
                                    </p:anim>
                                    <p:anim calcmode="lin" valueType="num">
                                      <p:cBhvr>
                                        <p:cTn id="13" dur="1000" fill="hold"/>
                                        <p:tgtEl>
                                          <p:spTgt spid="8"/>
                                        </p:tgtEl>
                                        <p:attrNameLst>
                                          <p:attrName>ppt_h</p:attrName>
                                        </p:attrNameLst>
                                      </p:cBhvr>
                                      <p:tavLst>
                                        <p:tav tm="0">
                                          <p:val>
                                            <p:fltVal val="0"/>
                                          </p:val>
                                        </p:tav>
                                        <p:tav tm="100000">
                                          <p:val>
                                            <p:strVal val="#ppt_h"/>
                                          </p:val>
                                        </p:tav>
                                      </p:tavLst>
                                    </p:anim>
                                    <p:animEffect transition="in" filter="fade">
                                      <p:cBhvr>
                                        <p:cTn id="14" dur="1000"/>
                                        <p:tgtEl>
                                          <p:spTgt spid="8"/>
                                        </p:tgtEl>
                                      </p:cBhvr>
                                    </p:animEffect>
                                  </p:childTnLst>
                                </p:cTn>
                              </p:par>
                              <p:par>
                                <p:cTn id="15" presetID="10"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0" fill="hold"/>
                                        <p:tgtEl>
                                          <p:spTgt spid="5"/>
                                        </p:tgtEl>
                                        <p:attrNameLst>
                                          <p:attrName>ppt_w</p:attrName>
                                        </p:attrNameLst>
                                      </p:cBhvr>
                                      <p:tavLst>
                                        <p:tav tm="0" fmla="#ppt_w*sin(2.5*pi*$)">
                                          <p:val>
                                            <p:fltVal val="0"/>
                                          </p:val>
                                        </p:tav>
                                        <p:tav tm="100000">
                                          <p:val>
                                            <p:fltVal val="1"/>
                                          </p:val>
                                        </p:tav>
                                      </p:tavLst>
                                    </p:anim>
                                    <p:anim calcmode="lin" valueType="num">
                                      <p:cBhvr>
                                        <p:cTn id="21" dur="5000" fill="hold"/>
                                        <p:tgtEl>
                                          <p:spTgt spid="5"/>
                                        </p:tgtEl>
                                        <p:attrNameLst>
                                          <p:attrName>ppt_h</p:attrName>
                                        </p:attrNameLst>
                                      </p:cBhvr>
                                      <p:tavLst>
                                        <p:tav tm="0">
                                          <p:val>
                                            <p:strVal val="#ppt_h"/>
                                          </p:val>
                                        </p:tav>
                                        <p:tav tm="100000">
                                          <p:val>
                                            <p:strVal val="#ppt_h"/>
                                          </p:val>
                                        </p:tav>
                                      </p:tavLst>
                                    </p:anim>
                                  </p:childTnLst>
                                </p:cTn>
                              </p:par>
                              <p:par>
                                <p:cTn id="22" presetID="53"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1000" fill="hold"/>
                                        <p:tgtEl>
                                          <p:spTgt spid="10"/>
                                        </p:tgtEl>
                                        <p:attrNameLst>
                                          <p:attrName>ppt_w</p:attrName>
                                        </p:attrNameLst>
                                      </p:cBhvr>
                                      <p:tavLst>
                                        <p:tav tm="0">
                                          <p:val>
                                            <p:fltVal val="0"/>
                                          </p:val>
                                        </p:tav>
                                        <p:tav tm="100000">
                                          <p:val>
                                            <p:strVal val="#ppt_w"/>
                                          </p:val>
                                        </p:tav>
                                      </p:tavLst>
                                    </p:anim>
                                    <p:anim calcmode="lin" valueType="num">
                                      <p:cBhvr>
                                        <p:cTn id="25" dur="1000" fill="hold"/>
                                        <p:tgtEl>
                                          <p:spTgt spid="10"/>
                                        </p:tgtEl>
                                        <p:attrNameLst>
                                          <p:attrName>ppt_h</p:attrName>
                                        </p:attrNameLst>
                                      </p:cBhvr>
                                      <p:tavLst>
                                        <p:tav tm="0">
                                          <p:val>
                                            <p:fltVal val="0"/>
                                          </p:val>
                                        </p:tav>
                                        <p:tav tm="100000">
                                          <p:val>
                                            <p:strVal val="#ppt_h"/>
                                          </p:val>
                                        </p:tav>
                                      </p:tavLst>
                                    </p:anim>
                                    <p:animEffect transition="in" filter="fade">
                                      <p:cBhvr>
                                        <p:cTn id="26" dur="1000"/>
                                        <p:tgtEl>
                                          <p:spTgt spid="10"/>
                                        </p:tgtEl>
                                      </p:cBhvr>
                                    </p:animEffect>
                                  </p:childTnLst>
                                </p:cTn>
                              </p:par>
                            </p:childTnLst>
                          </p:cTn>
                        </p:par>
                        <p:par>
                          <p:cTn id="27" fill="hold">
                            <p:stCondLst>
                              <p:cond delay="5000"/>
                            </p:stCondLst>
                            <p:childTnLst>
                              <p:par>
                                <p:cTn id="28" presetID="51"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770" decel="100000"/>
                                        <p:tgtEl>
                                          <p:spTgt spid="4"/>
                                        </p:tgtEl>
                                      </p:cBhvr>
                                    </p:animEffect>
                                    <p:animScale>
                                      <p:cBhvr>
                                        <p:cTn id="31" dur="770" decel="100000"/>
                                        <p:tgtEl>
                                          <p:spTgt spid="4"/>
                                        </p:tgtEl>
                                      </p:cBhvr>
                                      <p:from x="10000" y="10000"/>
                                      <p:to x="200000" y="450000"/>
                                    </p:animScale>
                                    <p:animScale>
                                      <p:cBhvr>
                                        <p:cTn id="32" dur="1230" accel="100000" fill="hold">
                                          <p:stCondLst>
                                            <p:cond delay="770"/>
                                          </p:stCondLst>
                                        </p:cTn>
                                        <p:tgtEl>
                                          <p:spTgt spid="4"/>
                                        </p:tgtEl>
                                      </p:cBhvr>
                                      <p:from x="200000" y="450000"/>
                                      <p:to x="100000" y="100000"/>
                                    </p:animScale>
                                    <p:set>
                                      <p:cBhvr>
                                        <p:cTn id="33" dur="770" fill="hold"/>
                                        <p:tgtEl>
                                          <p:spTgt spid="4"/>
                                        </p:tgtEl>
                                        <p:attrNameLst>
                                          <p:attrName>ppt_x</p:attrName>
                                        </p:attrNameLst>
                                      </p:cBhvr>
                                      <p:to>
                                        <p:strVal val="(0.5)"/>
                                      </p:to>
                                    </p:set>
                                    <p:anim from="(0.5)" to="(#ppt_x)" calcmode="lin" valueType="num">
                                      <p:cBhvr>
                                        <p:cTn id="34" dur="1230" accel="100000" fill="hold">
                                          <p:stCondLst>
                                            <p:cond delay="770"/>
                                          </p:stCondLst>
                                        </p:cTn>
                                        <p:tgtEl>
                                          <p:spTgt spid="4"/>
                                        </p:tgtEl>
                                        <p:attrNameLst>
                                          <p:attrName>ppt_x</p:attrName>
                                        </p:attrNameLst>
                                      </p:cBhvr>
                                    </p:anim>
                                    <p:set>
                                      <p:cBhvr>
                                        <p:cTn id="35" dur="770" fill="hold"/>
                                        <p:tgtEl>
                                          <p:spTgt spid="4"/>
                                        </p:tgtEl>
                                        <p:attrNameLst>
                                          <p:attrName>ppt_y</p:attrName>
                                        </p:attrNameLst>
                                      </p:cBhvr>
                                      <p:to>
                                        <p:strVal val="(#ppt_y+0.4)"/>
                                      </p:to>
                                    </p:set>
                                    <p:anim from="(#ppt_y+0.4)" to="(#ppt_y)" calcmode="lin" valueType="num">
                                      <p:cBhvr>
                                        <p:cTn id="36" dur="1230" accel="100000" fill="hold">
                                          <p:stCondLst>
                                            <p:cond delay="770"/>
                                          </p:stCondLst>
                                        </p:cTn>
                                        <p:tgtEl>
                                          <p:spTgt spid="4"/>
                                        </p:tgtEl>
                                        <p:attrNameLst>
                                          <p:attrName>ppt_y</p:attrName>
                                        </p:attrNameLst>
                                      </p:cBhvr>
                                    </p:anim>
                                  </p:childTnLst>
                                </p:cTn>
                              </p:par>
                            </p:childTnLst>
                          </p:cTn>
                        </p:par>
                        <p:par>
                          <p:cTn id="37" fill="hold">
                            <p:stCondLst>
                              <p:cond delay="7000"/>
                            </p:stCondLst>
                            <p:childTnLst>
                              <p:par>
                                <p:cTn id="38" presetID="37" presetClass="entr" presetSubtype="0" fill="hold" grpId="0" nodeType="after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fade">
                                      <p:cBhvr>
                                        <p:cTn id="40" dur="1000"/>
                                        <p:tgtEl>
                                          <p:spTgt spid="3">
                                            <p:txEl>
                                              <p:pRg st="0" end="0"/>
                                            </p:txEl>
                                          </p:spTgt>
                                        </p:tgtEl>
                                      </p:cBhvr>
                                    </p:animEffect>
                                    <p:anim calcmode="lin" valueType="num">
                                      <p:cBhvr>
                                        <p:cTn id="4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2"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44" fill="hold">
                            <p:stCondLst>
                              <p:cond delay="8000"/>
                            </p:stCondLst>
                            <p:childTnLst>
                              <p:par>
                                <p:cTn id="45" presetID="37" presetClass="entr" presetSubtype="0" fill="hold" grpId="0" nodeType="after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animEffect transition="in" filter="fade">
                                      <p:cBhvr>
                                        <p:cTn id="47" dur="1000"/>
                                        <p:tgtEl>
                                          <p:spTgt spid="3">
                                            <p:txEl>
                                              <p:pRg st="1" end="1"/>
                                            </p:txEl>
                                          </p:spTgt>
                                        </p:tgtEl>
                                      </p:cBhvr>
                                    </p:animEffect>
                                    <p:anim calcmode="lin" valueType="num">
                                      <p:cBhvr>
                                        <p:cTn id="4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51" fill="hold">
                            <p:stCondLst>
                              <p:cond delay="9000"/>
                            </p:stCondLst>
                            <p:childTnLst>
                              <p:par>
                                <p:cTn id="52" presetID="37" presetClass="entr" presetSubtype="0" fill="hold" grpId="0" nodeType="afterEffect">
                                  <p:stCondLst>
                                    <p:cond delay="0"/>
                                  </p:stCondLst>
                                  <p:childTnLst>
                                    <p:set>
                                      <p:cBhvr>
                                        <p:cTn id="53" dur="1" fill="hold">
                                          <p:stCondLst>
                                            <p:cond delay="0"/>
                                          </p:stCondLst>
                                        </p:cTn>
                                        <p:tgtEl>
                                          <p:spTgt spid="3">
                                            <p:txEl>
                                              <p:pRg st="2" end="2"/>
                                            </p:txEl>
                                          </p:spTgt>
                                        </p:tgtEl>
                                        <p:attrNameLst>
                                          <p:attrName>style.visibility</p:attrName>
                                        </p:attrNameLst>
                                      </p:cBhvr>
                                      <p:to>
                                        <p:strVal val="visible"/>
                                      </p:to>
                                    </p:set>
                                    <p:animEffect transition="in" filter="fade">
                                      <p:cBhvr>
                                        <p:cTn id="54" dur="1000"/>
                                        <p:tgtEl>
                                          <p:spTgt spid="3">
                                            <p:txEl>
                                              <p:pRg st="2" end="2"/>
                                            </p:txEl>
                                          </p:spTgt>
                                        </p:tgtEl>
                                      </p:cBhvr>
                                    </p:animEffect>
                                    <p:anim calcmode="lin" valueType="num">
                                      <p:cBhvr>
                                        <p:cTn id="5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56"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58" fill="hold">
                            <p:stCondLst>
                              <p:cond delay="10000"/>
                            </p:stCondLst>
                            <p:childTnLst>
                              <p:par>
                                <p:cTn id="59" presetID="37" presetClass="entr" presetSubtype="0" fill="hold" grpId="0" nodeType="after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fade">
                                      <p:cBhvr>
                                        <p:cTn id="61" dur="1000"/>
                                        <p:tgtEl>
                                          <p:spTgt spid="3">
                                            <p:txEl>
                                              <p:pRg st="3" end="3"/>
                                            </p:txEl>
                                          </p:spTgt>
                                        </p:tgtEl>
                                      </p:cBhvr>
                                    </p:animEffect>
                                    <p:anim calcmode="lin" valueType="num">
                                      <p:cBhvr>
                                        <p:cTn id="6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6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65" fill="hold">
                            <p:stCondLst>
                              <p:cond delay="11000"/>
                            </p:stCondLst>
                            <p:childTnLst>
                              <p:par>
                                <p:cTn id="66" presetID="37" presetClass="entr" presetSubtype="0" fill="hold" grpId="0" nodeType="afterEffect">
                                  <p:stCondLst>
                                    <p:cond delay="0"/>
                                  </p:stCondLst>
                                  <p:childTnLst>
                                    <p:set>
                                      <p:cBhvr>
                                        <p:cTn id="67" dur="1" fill="hold">
                                          <p:stCondLst>
                                            <p:cond delay="0"/>
                                          </p:stCondLst>
                                        </p:cTn>
                                        <p:tgtEl>
                                          <p:spTgt spid="3">
                                            <p:txEl>
                                              <p:pRg st="4" end="4"/>
                                            </p:txEl>
                                          </p:spTgt>
                                        </p:tgtEl>
                                        <p:attrNameLst>
                                          <p:attrName>style.visibility</p:attrName>
                                        </p:attrNameLst>
                                      </p:cBhvr>
                                      <p:to>
                                        <p:strVal val="visible"/>
                                      </p:to>
                                    </p:set>
                                    <p:animEffect transition="in" filter="fade">
                                      <p:cBhvr>
                                        <p:cTn id="68" dur="1000"/>
                                        <p:tgtEl>
                                          <p:spTgt spid="3">
                                            <p:txEl>
                                              <p:pRg st="4" end="4"/>
                                            </p:txEl>
                                          </p:spTgt>
                                        </p:tgtEl>
                                      </p:cBhvr>
                                    </p:animEffect>
                                    <p:anim calcmode="lin" valueType="num">
                                      <p:cBhvr>
                                        <p:cTn id="6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70"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71"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72" fill="hold">
                            <p:stCondLst>
                              <p:cond delay="12000"/>
                            </p:stCondLst>
                            <p:childTnLst>
                              <p:par>
                                <p:cTn id="73" presetID="10" presetClass="entr" presetSubtype="0" fill="hold" nodeType="afterEffect">
                                  <p:stCondLst>
                                    <p:cond delay="0"/>
                                  </p:stCondLst>
                                  <p:childTnLst>
                                    <p:set>
                                      <p:cBhvr>
                                        <p:cTn id="74" dur="1" fill="hold">
                                          <p:stCondLst>
                                            <p:cond delay="0"/>
                                          </p:stCondLst>
                                        </p:cTn>
                                        <p:tgtEl>
                                          <p:spTgt spid="2050"/>
                                        </p:tgtEl>
                                        <p:attrNameLst>
                                          <p:attrName>style.visibility</p:attrName>
                                        </p:attrNameLst>
                                      </p:cBhvr>
                                      <p:to>
                                        <p:strVal val="visible"/>
                                      </p:to>
                                    </p:set>
                                    <p:animEffect transition="in" filter="fade">
                                      <p:cBhvr>
                                        <p:cTn id="75"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2500306"/>
            <a:ext cx="8229600" cy="1928826"/>
          </a:xfrm>
        </p:spPr>
        <p:txBody>
          <a:bodyPr>
            <a:normAutofit/>
          </a:bodyPr>
          <a:lstStyle/>
          <a:p>
            <a:pPr algn="just">
              <a:buFont typeface="Wingdings" pitchFamily="2" charset="2"/>
              <a:buChar char="Ø"/>
            </a:pPr>
            <a:r>
              <a:rPr lang="id-ID" sz="2000" dirty="0" smtClean="0">
                <a:latin typeface="Cambria" pitchFamily="18" charset="0"/>
              </a:rPr>
              <a:t>Penyulaman dilakukan 4 – 6 minggu setelah tanam.</a:t>
            </a:r>
          </a:p>
          <a:p>
            <a:pPr>
              <a:buFont typeface="Wingdings" pitchFamily="2" charset="2"/>
              <a:buChar char="Ø"/>
            </a:pPr>
            <a:r>
              <a:rPr lang="id-ID" sz="2000" dirty="0" smtClean="0">
                <a:latin typeface="Cambria" pitchFamily="18" charset="0"/>
              </a:rPr>
              <a:t>Stek yang mengalami busuk pada pangkal batang, stek yang mati atau tidak tumbuh, dicabut.</a:t>
            </a:r>
          </a:p>
          <a:p>
            <a:pPr>
              <a:buFont typeface="Wingdings" pitchFamily="2" charset="2"/>
              <a:buChar char="Ø"/>
            </a:pPr>
            <a:r>
              <a:rPr lang="id-ID" sz="2000" dirty="0" smtClean="0">
                <a:latin typeface="Cambria" pitchFamily="18" charset="0"/>
              </a:rPr>
              <a:t>Stek baru ditanam dengan perlakuan seperti pada proses penanaman.</a:t>
            </a:r>
          </a:p>
          <a:p>
            <a:pPr lvl="1" algn="just">
              <a:buFont typeface="Wingdings" pitchFamily="2" charset="2"/>
              <a:buChar char="Ø"/>
            </a:pPr>
            <a:endParaRPr lang="id-ID" sz="2000" dirty="0">
              <a:latin typeface="Cambria" pitchFamily="18" charset="0"/>
            </a:endParaRPr>
          </a:p>
        </p:txBody>
      </p:sp>
      <p:sp>
        <p:nvSpPr>
          <p:cNvPr id="4" name="Title 1"/>
          <p:cNvSpPr>
            <a:spLocks noGrp="1"/>
          </p:cNvSpPr>
          <p:nvPr>
            <p:ph type="title"/>
          </p:nvPr>
        </p:nvSpPr>
        <p:spPr>
          <a:xfrm>
            <a:off x="1142976" y="1214422"/>
            <a:ext cx="7143800" cy="796908"/>
          </a:xfrm>
        </p:spPr>
        <p:txBody>
          <a:bodyPr>
            <a:normAutofit/>
            <a:scene3d>
              <a:camera prst="orthographicFront"/>
              <a:lightRig rig="soft" dir="t">
                <a:rot lat="0" lon="0" rev="10800000"/>
              </a:lightRig>
            </a:scene3d>
            <a:sp3d>
              <a:bevelT w="27940" h="12700"/>
              <a:contourClr>
                <a:srgbClr val="DDDDDD"/>
              </a:contourClr>
            </a:sp3d>
          </a:bodyPr>
          <a:lstStyle/>
          <a:p>
            <a:r>
              <a:rPr lang="id-ID" sz="3200" b="1" spc="150" dirty="0" smtClean="0">
                <a:ln w="11430"/>
                <a:solidFill>
                  <a:srgbClr val="00B050"/>
                </a:solidFill>
                <a:effectLst>
                  <a:outerShdw blurRad="25400" algn="tl" rotWithShape="0">
                    <a:srgbClr val="000000">
                      <a:alpha val="43000"/>
                    </a:srgbClr>
                  </a:outerShdw>
                </a:effectLst>
                <a:latin typeface="Cambria" pitchFamily="18" charset="0"/>
              </a:rPr>
              <a:t>Penyulaman</a:t>
            </a:r>
            <a:endParaRPr lang="id-ID" sz="3200" b="1" spc="150" dirty="0">
              <a:ln w="11430"/>
              <a:solidFill>
                <a:srgbClr val="00B050"/>
              </a:solidFill>
              <a:effectLst>
                <a:outerShdw blurRad="25400" algn="tl" rotWithShape="0">
                  <a:srgbClr val="000000">
                    <a:alpha val="43000"/>
                  </a:srgbClr>
                </a:outerShdw>
              </a:effectLst>
              <a:latin typeface="Cambria" pitchFamily="18" charset="0"/>
            </a:endParaRPr>
          </a:p>
        </p:txBody>
      </p:sp>
      <p:grpSp>
        <p:nvGrpSpPr>
          <p:cNvPr id="5" name="Group 4"/>
          <p:cNvGrpSpPr/>
          <p:nvPr/>
        </p:nvGrpSpPr>
        <p:grpSpPr>
          <a:xfrm>
            <a:off x="214282" y="214290"/>
            <a:ext cx="1000099" cy="919941"/>
            <a:chOff x="214282" y="5643578"/>
            <a:chExt cx="1000099" cy="919941"/>
          </a:xfrm>
        </p:grpSpPr>
        <p:sp>
          <p:nvSpPr>
            <p:cNvPr id="6" name="TextBox 5"/>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7"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8" name="Picture 2" descr="C:\Users\bening\Pictures\next.jpg">
            <a:hlinkClick r:id="" action="ppaction://hlinkshowjump?jump=nextslide"/>
          </p:cNvPr>
          <p:cNvPicPr>
            <a:picLocks noChangeAspect="1" noChangeArrowheads="1"/>
          </p:cNvPicPr>
          <p:nvPr/>
        </p:nvPicPr>
        <p:blipFill>
          <a:blip r:embed="rId3"/>
          <a:srcRect/>
          <a:stretch>
            <a:fillRect/>
          </a:stretch>
        </p:blipFill>
        <p:spPr bwMode="auto">
          <a:xfrm>
            <a:off x="8429652" y="214290"/>
            <a:ext cx="471486" cy="471486"/>
          </a:xfrm>
          <a:prstGeom prst="rect">
            <a:avLst/>
          </a:prstGeom>
          <a:noFill/>
        </p:spPr>
      </p:pic>
      <p:pic>
        <p:nvPicPr>
          <p:cNvPr id="9" name="Picture 2" descr="C:\Users\bening\Pictures\next.jpg">
            <a:hlinkClick r:id="rId4" action="ppaction://hlinksldjump"/>
          </p:cNvPr>
          <p:cNvPicPr>
            <a:picLocks noChangeAspect="1" noChangeArrowheads="1"/>
          </p:cNvPicPr>
          <p:nvPr/>
        </p:nvPicPr>
        <p:blipFill>
          <a:blip r:embed="rId3"/>
          <a:srcRect/>
          <a:stretch>
            <a:fillRect/>
          </a:stretch>
        </p:blipFill>
        <p:spPr bwMode="auto">
          <a:xfrm flipH="1">
            <a:off x="7786710" y="214290"/>
            <a:ext cx="509590" cy="471486"/>
          </a:xfrm>
          <a:prstGeom prst="rect">
            <a:avLst/>
          </a:prstGeom>
          <a:noFill/>
        </p:spPr>
      </p:pic>
      <p:pic>
        <p:nvPicPr>
          <p:cNvPr id="10" name="Picture 2" descr="C:\Users\bening\Pictures\home 4.jpg">
            <a:hlinkClick r:id="rId5" action="ppaction://hlinksldjump"/>
          </p:cNvPr>
          <p:cNvPicPr>
            <a:picLocks noChangeAspect="1" noChangeArrowheads="1"/>
          </p:cNvPicPr>
          <p:nvPr/>
        </p:nvPicPr>
        <p:blipFill>
          <a:blip r:embed="rId6"/>
          <a:srcRect/>
          <a:stretch>
            <a:fillRect/>
          </a:stretch>
        </p:blipFill>
        <p:spPr bwMode="auto">
          <a:xfrm>
            <a:off x="7429520" y="5357826"/>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Effect transition="in" filter="fade">
                                      <p:cBhvr>
                                        <p:cTn id="9" dur="1000"/>
                                        <p:tgtEl>
                                          <p:spTgt spid="9"/>
                                        </p:tgtEl>
                                      </p:cBhvr>
                                    </p:animEffect>
                                  </p:childTnLst>
                                </p:cTn>
                              </p:par>
                              <p:par>
                                <p:cTn id="10" presetID="53"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fltVal val="0"/>
                                          </p:val>
                                        </p:tav>
                                        <p:tav tm="100000">
                                          <p:val>
                                            <p:strVal val="#ppt_w"/>
                                          </p:val>
                                        </p:tav>
                                      </p:tavLst>
                                    </p:anim>
                                    <p:anim calcmode="lin" valueType="num">
                                      <p:cBhvr>
                                        <p:cTn id="13" dur="1000" fill="hold"/>
                                        <p:tgtEl>
                                          <p:spTgt spid="8"/>
                                        </p:tgtEl>
                                        <p:attrNameLst>
                                          <p:attrName>ppt_h</p:attrName>
                                        </p:attrNameLst>
                                      </p:cBhvr>
                                      <p:tavLst>
                                        <p:tav tm="0">
                                          <p:val>
                                            <p:fltVal val="0"/>
                                          </p:val>
                                        </p:tav>
                                        <p:tav tm="100000">
                                          <p:val>
                                            <p:strVal val="#ppt_h"/>
                                          </p:val>
                                        </p:tav>
                                      </p:tavLst>
                                    </p:anim>
                                    <p:animEffect transition="in" filter="fade">
                                      <p:cBhvr>
                                        <p:cTn id="14" dur="1000"/>
                                        <p:tgtEl>
                                          <p:spTgt spid="8"/>
                                        </p:tgtEl>
                                      </p:cBhvr>
                                    </p:animEffect>
                                  </p:childTnLst>
                                </p:cTn>
                              </p:par>
                              <p:par>
                                <p:cTn id="15" presetID="10"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0" fill="hold"/>
                                        <p:tgtEl>
                                          <p:spTgt spid="5"/>
                                        </p:tgtEl>
                                        <p:attrNameLst>
                                          <p:attrName>ppt_w</p:attrName>
                                        </p:attrNameLst>
                                      </p:cBhvr>
                                      <p:tavLst>
                                        <p:tav tm="0" fmla="#ppt_w*sin(2.5*pi*$)">
                                          <p:val>
                                            <p:fltVal val="0"/>
                                          </p:val>
                                        </p:tav>
                                        <p:tav tm="100000">
                                          <p:val>
                                            <p:fltVal val="1"/>
                                          </p:val>
                                        </p:tav>
                                      </p:tavLst>
                                    </p:anim>
                                    <p:anim calcmode="lin" valueType="num">
                                      <p:cBhvr>
                                        <p:cTn id="21" dur="5000" fill="hold"/>
                                        <p:tgtEl>
                                          <p:spTgt spid="5"/>
                                        </p:tgtEl>
                                        <p:attrNameLst>
                                          <p:attrName>ppt_h</p:attrName>
                                        </p:attrNameLst>
                                      </p:cBhvr>
                                      <p:tavLst>
                                        <p:tav tm="0">
                                          <p:val>
                                            <p:strVal val="#ppt_h"/>
                                          </p:val>
                                        </p:tav>
                                        <p:tav tm="100000">
                                          <p:val>
                                            <p:strVal val="#ppt_h"/>
                                          </p:val>
                                        </p:tav>
                                      </p:tavLst>
                                    </p:anim>
                                  </p:childTnLst>
                                </p:cTn>
                              </p:par>
                              <p:par>
                                <p:cTn id="22" presetID="53"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1000" fill="hold"/>
                                        <p:tgtEl>
                                          <p:spTgt spid="10"/>
                                        </p:tgtEl>
                                        <p:attrNameLst>
                                          <p:attrName>ppt_w</p:attrName>
                                        </p:attrNameLst>
                                      </p:cBhvr>
                                      <p:tavLst>
                                        <p:tav tm="0">
                                          <p:val>
                                            <p:fltVal val="0"/>
                                          </p:val>
                                        </p:tav>
                                        <p:tav tm="100000">
                                          <p:val>
                                            <p:strVal val="#ppt_w"/>
                                          </p:val>
                                        </p:tav>
                                      </p:tavLst>
                                    </p:anim>
                                    <p:anim calcmode="lin" valueType="num">
                                      <p:cBhvr>
                                        <p:cTn id="25" dur="1000" fill="hold"/>
                                        <p:tgtEl>
                                          <p:spTgt spid="10"/>
                                        </p:tgtEl>
                                        <p:attrNameLst>
                                          <p:attrName>ppt_h</p:attrName>
                                        </p:attrNameLst>
                                      </p:cBhvr>
                                      <p:tavLst>
                                        <p:tav tm="0">
                                          <p:val>
                                            <p:fltVal val="0"/>
                                          </p:val>
                                        </p:tav>
                                        <p:tav tm="100000">
                                          <p:val>
                                            <p:strVal val="#ppt_h"/>
                                          </p:val>
                                        </p:tav>
                                      </p:tavLst>
                                    </p:anim>
                                    <p:animEffect transition="in" filter="fade">
                                      <p:cBhvr>
                                        <p:cTn id="26" dur="1000"/>
                                        <p:tgtEl>
                                          <p:spTgt spid="10"/>
                                        </p:tgtEl>
                                      </p:cBhvr>
                                    </p:animEffect>
                                  </p:childTnLst>
                                </p:cTn>
                              </p:par>
                            </p:childTnLst>
                          </p:cTn>
                        </p:par>
                        <p:par>
                          <p:cTn id="27" fill="hold">
                            <p:stCondLst>
                              <p:cond delay="5000"/>
                            </p:stCondLst>
                            <p:childTnLst>
                              <p:par>
                                <p:cTn id="28" presetID="51"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770" decel="100000"/>
                                        <p:tgtEl>
                                          <p:spTgt spid="4"/>
                                        </p:tgtEl>
                                      </p:cBhvr>
                                    </p:animEffect>
                                    <p:animScale>
                                      <p:cBhvr>
                                        <p:cTn id="31" dur="770" decel="100000"/>
                                        <p:tgtEl>
                                          <p:spTgt spid="4"/>
                                        </p:tgtEl>
                                      </p:cBhvr>
                                      <p:from x="10000" y="10000"/>
                                      <p:to x="200000" y="450000"/>
                                    </p:animScale>
                                    <p:animScale>
                                      <p:cBhvr>
                                        <p:cTn id="32" dur="1230" accel="100000" fill="hold">
                                          <p:stCondLst>
                                            <p:cond delay="770"/>
                                          </p:stCondLst>
                                        </p:cTn>
                                        <p:tgtEl>
                                          <p:spTgt spid="4"/>
                                        </p:tgtEl>
                                      </p:cBhvr>
                                      <p:from x="200000" y="450000"/>
                                      <p:to x="100000" y="100000"/>
                                    </p:animScale>
                                    <p:set>
                                      <p:cBhvr>
                                        <p:cTn id="33" dur="770" fill="hold"/>
                                        <p:tgtEl>
                                          <p:spTgt spid="4"/>
                                        </p:tgtEl>
                                        <p:attrNameLst>
                                          <p:attrName>ppt_x</p:attrName>
                                        </p:attrNameLst>
                                      </p:cBhvr>
                                      <p:to>
                                        <p:strVal val="(0.5)"/>
                                      </p:to>
                                    </p:set>
                                    <p:anim from="(0.5)" to="(#ppt_x)" calcmode="lin" valueType="num">
                                      <p:cBhvr>
                                        <p:cTn id="34" dur="1230" accel="100000" fill="hold">
                                          <p:stCondLst>
                                            <p:cond delay="770"/>
                                          </p:stCondLst>
                                        </p:cTn>
                                        <p:tgtEl>
                                          <p:spTgt spid="4"/>
                                        </p:tgtEl>
                                        <p:attrNameLst>
                                          <p:attrName>ppt_x</p:attrName>
                                        </p:attrNameLst>
                                      </p:cBhvr>
                                    </p:anim>
                                    <p:set>
                                      <p:cBhvr>
                                        <p:cTn id="35" dur="770" fill="hold"/>
                                        <p:tgtEl>
                                          <p:spTgt spid="4"/>
                                        </p:tgtEl>
                                        <p:attrNameLst>
                                          <p:attrName>ppt_y</p:attrName>
                                        </p:attrNameLst>
                                      </p:cBhvr>
                                      <p:to>
                                        <p:strVal val="(#ppt_y+0.4)"/>
                                      </p:to>
                                    </p:set>
                                    <p:anim from="(#ppt_y+0.4)" to="(#ppt_y)" calcmode="lin" valueType="num">
                                      <p:cBhvr>
                                        <p:cTn id="36" dur="1230" accel="100000" fill="hold">
                                          <p:stCondLst>
                                            <p:cond delay="770"/>
                                          </p:stCondLst>
                                        </p:cTn>
                                        <p:tgtEl>
                                          <p:spTgt spid="4"/>
                                        </p:tgtEl>
                                        <p:attrNameLst>
                                          <p:attrName>ppt_y</p:attrName>
                                        </p:attrNameLst>
                                      </p:cBhvr>
                                    </p:anim>
                                  </p:childTnLst>
                                </p:cTn>
                              </p:par>
                            </p:childTnLst>
                          </p:cTn>
                        </p:par>
                        <p:par>
                          <p:cTn id="37" fill="hold">
                            <p:stCondLst>
                              <p:cond delay="7000"/>
                            </p:stCondLst>
                            <p:childTnLst>
                              <p:par>
                                <p:cTn id="38" presetID="37" presetClass="entr" presetSubtype="0" fill="hold" grpId="0" nodeType="after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fade">
                                      <p:cBhvr>
                                        <p:cTn id="40" dur="1000"/>
                                        <p:tgtEl>
                                          <p:spTgt spid="3">
                                            <p:txEl>
                                              <p:pRg st="0" end="0"/>
                                            </p:txEl>
                                          </p:spTgt>
                                        </p:tgtEl>
                                      </p:cBhvr>
                                    </p:animEffect>
                                    <p:anim calcmode="lin" valueType="num">
                                      <p:cBhvr>
                                        <p:cTn id="4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2"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44" fill="hold">
                            <p:stCondLst>
                              <p:cond delay="8000"/>
                            </p:stCondLst>
                            <p:childTnLst>
                              <p:par>
                                <p:cTn id="45" presetID="37" presetClass="entr" presetSubtype="0" fill="hold" grpId="0" nodeType="after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animEffect transition="in" filter="fade">
                                      <p:cBhvr>
                                        <p:cTn id="47" dur="1000"/>
                                        <p:tgtEl>
                                          <p:spTgt spid="3">
                                            <p:txEl>
                                              <p:pRg st="1" end="1"/>
                                            </p:txEl>
                                          </p:spTgt>
                                        </p:tgtEl>
                                      </p:cBhvr>
                                    </p:animEffect>
                                    <p:anim calcmode="lin" valueType="num">
                                      <p:cBhvr>
                                        <p:cTn id="4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51" fill="hold">
                            <p:stCondLst>
                              <p:cond delay="9000"/>
                            </p:stCondLst>
                            <p:childTnLst>
                              <p:par>
                                <p:cTn id="52" presetID="37" presetClass="entr" presetSubtype="0" fill="hold" grpId="0" nodeType="afterEffect">
                                  <p:stCondLst>
                                    <p:cond delay="0"/>
                                  </p:stCondLst>
                                  <p:childTnLst>
                                    <p:set>
                                      <p:cBhvr>
                                        <p:cTn id="53" dur="1" fill="hold">
                                          <p:stCondLst>
                                            <p:cond delay="0"/>
                                          </p:stCondLst>
                                        </p:cTn>
                                        <p:tgtEl>
                                          <p:spTgt spid="3">
                                            <p:txEl>
                                              <p:pRg st="2" end="2"/>
                                            </p:txEl>
                                          </p:spTgt>
                                        </p:tgtEl>
                                        <p:attrNameLst>
                                          <p:attrName>style.visibility</p:attrName>
                                        </p:attrNameLst>
                                      </p:cBhvr>
                                      <p:to>
                                        <p:strVal val="visible"/>
                                      </p:to>
                                    </p:set>
                                    <p:animEffect transition="in" filter="fade">
                                      <p:cBhvr>
                                        <p:cTn id="54" dur="1000"/>
                                        <p:tgtEl>
                                          <p:spTgt spid="3">
                                            <p:txEl>
                                              <p:pRg st="2" end="2"/>
                                            </p:txEl>
                                          </p:spTgt>
                                        </p:tgtEl>
                                      </p:cBhvr>
                                    </p:animEffect>
                                    <p:anim calcmode="lin" valueType="num">
                                      <p:cBhvr>
                                        <p:cTn id="5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56"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200" b="1" spc="50" dirty="0" smtClean="0">
                <a:ln w="13500">
                  <a:solidFill>
                    <a:schemeClr val="accent1">
                      <a:shade val="2500"/>
                      <a:alpha val="6500"/>
                    </a:schemeClr>
                  </a:solidFill>
                  <a:prstDash val="solid"/>
                </a:ln>
                <a:solidFill>
                  <a:srgbClr val="00B050"/>
                </a:solidFill>
                <a:effectLst>
                  <a:innerShdw blurRad="50900" dist="38500" dir="13500000">
                    <a:srgbClr val="000000">
                      <a:alpha val="60000"/>
                    </a:srgbClr>
                  </a:innerShdw>
                </a:effectLst>
                <a:latin typeface="Cambria" pitchFamily="18" charset="0"/>
              </a:rPr>
              <a:t>Syarat Tumbuh Tanaman Buah Naga</a:t>
            </a:r>
            <a:endParaRPr lang="id-ID" sz="3200" b="1" spc="50" dirty="0">
              <a:ln w="13500">
                <a:solidFill>
                  <a:schemeClr val="accent1">
                    <a:shade val="2500"/>
                    <a:alpha val="6500"/>
                  </a:schemeClr>
                </a:solidFill>
                <a:prstDash val="solid"/>
              </a:ln>
              <a:solidFill>
                <a:srgbClr val="00B050"/>
              </a:solidFill>
              <a:effectLst>
                <a:innerShdw blurRad="50900" dist="38500" dir="13500000">
                  <a:srgbClr val="000000">
                    <a:alpha val="60000"/>
                  </a:srgbClr>
                </a:innerShdw>
              </a:effectLst>
              <a:latin typeface="Cambria" pitchFamily="18" charset="0"/>
            </a:endParaRPr>
          </a:p>
        </p:txBody>
      </p:sp>
      <p:sp>
        <p:nvSpPr>
          <p:cNvPr id="3" name="Content Placeholder 2"/>
          <p:cNvSpPr>
            <a:spLocks noGrp="1"/>
          </p:cNvSpPr>
          <p:nvPr>
            <p:ph idx="1"/>
          </p:nvPr>
        </p:nvSpPr>
        <p:spPr/>
        <p:txBody>
          <a:bodyPr>
            <a:normAutofit/>
          </a:bodyPr>
          <a:lstStyle/>
          <a:p>
            <a:pPr algn="just"/>
            <a:r>
              <a:rPr lang="id-ID" sz="2400" dirty="0" smtClean="0">
                <a:latin typeface="Cambria" pitchFamily="18" charset="0"/>
              </a:rPr>
              <a:t>Dapat  tumbuh pada  </a:t>
            </a:r>
            <a:r>
              <a:rPr lang="id-ID" sz="2400" dirty="0">
                <a:latin typeface="Cambria" pitchFamily="18" charset="0"/>
              </a:rPr>
              <a:t>ketinggian  </a:t>
            </a:r>
            <a:r>
              <a:rPr lang="id-ID" sz="2400" dirty="0" smtClean="0">
                <a:latin typeface="Cambria" pitchFamily="18" charset="0"/>
              </a:rPr>
              <a:t>0-800  </a:t>
            </a:r>
            <a:r>
              <a:rPr lang="id-ID" sz="2400" dirty="0">
                <a:latin typeface="Cambria" pitchFamily="18" charset="0"/>
              </a:rPr>
              <a:t>m  diatas  permukaan  </a:t>
            </a:r>
            <a:r>
              <a:rPr lang="id-ID" sz="2400" dirty="0" smtClean="0">
                <a:latin typeface="Cambria" pitchFamily="18" charset="0"/>
              </a:rPr>
              <a:t>laut</a:t>
            </a:r>
          </a:p>
          <a:p>
            <a:pPr algn="just"/>
            <a:r>
              <a:rPr lang="id-ID" sz="2400" dirty="0" smtClean="0">
                <a:latin typeface="Cambria" pitchFamily="18" charset="0"/>
              </a:rPr>
              <a:t>Kondisi tanah gembur, porous</a:t>
            </a:r>
            <a:r>
              <a:rPr lang="id-ID" sz="2400" dirty="0">
                <a:latin typeface="Cambria" pitchFamily="18" charset="0"/>
              </a:rPr>
              <a:t>, </a:t>
            </a:r>
            <a:r>
              <a:rPr lang="id-ID" sz="2400" dirty="0" smtClean="0">
                <a:latin typeface="Cambria" pitchFamily="18" charset="0"/>
              </a:rPr>
              <a:t>banyak  </a:t>
            </a:r>
            <a:r>
              <a:rPr lang="id-ID" sz="2400" dirty="0">
                <a:latin typeface="Cambria" pitchFamily="18" charset="0"/>
              </a:rPr>
              <a:t>mengandung  bahan </a:t>
            </a:r>
            <a:r>
              <a:rPr lang="id-ID" sz="2400" dirty="0" smtClean="0">
                <a:latin typeface="Cambria" pitchFamily="18" charset="0"/>
              </a:rPr>
              <a:t>organik  </a:t>
            </a:r>
          </a:p>
          <a:p>
            <a:pPr algn="just"/>
            <a:r>
              <a:rPr lang="id-ID" sz="2400" dirty="0" smtClean="0">
                <a:latin typeface="Cambria" pitchFamily="18" charset="0"/>
              </a:rPr>
              <a:t>pH </a:t>
            </a:r>
            <a:r>
              <a:rPr lang="id-ID" sz="2400" dirty="0">
                <a:latin typeface="Cambria" pitchFamily="18" charset="0"/>
              </a:rPr>
              <a:t>5 – 7.</a:t>
            </a:r>
          </a:p>
          <a:p>
            <a:pPr algn="just"/>
            <a:r>
              <a:rPr lang="id-ID" sz="2400" dirty="0" smtClean="0">
                <a:latin typeface="Cambria" pitchFamily="18" charset="0"/>
              </a:rPr>
              <a:t>Air harus cukup tersedia, karena tanaman  </a:t>
            </a:r>
            <a:r>
              <a:rPr lang="id-ID" sz="2400" dirty="0">
                <a:latin typeface="Cambria" pitchFamily="18" charset="0"/>
              </a:rPr>
              <a:t>ini   peka   terhadap   kekeringan   dan   akan   membusuk   bila kelebihan   </a:t>
            </a:r>
            <a:r>
              <a:rPr lang="id-ID" sz="2400" dirty="0" smtClean="0">
                <a:latin typeface="Cambria" pitchFamily="18" charset="0"/>
              </a:rPr>
              <a:t>air.</a:t>
            </a:r>
          </a:p>
          <a:p>
            <a:pPr algn="just"/>
            <a:r>
              <a:rPr lang="id-ID" sz="2400" dirty="0" smtClean="0">
                <a:latin typeface="Cambria" pitchFamily="18" charset="0"/>
              </a:rPr>
              <a:t>Membutuhkan   </a:t>
            </a:r>
            <a:r>
              <a:rPr lang="id-ID" sz="2400" dirty="0">
                <a:latin typeface="Cambria" pitchFamily="18" charset="0"/>
              </a:rPr>
              <a:t>penyinaran   cahaya    matahari    penuh,    untuk   mempercepat    proses pembungaan.</a:t>
            </a:r>
          </a:p>
        </p:txBody>
      </p:sp>
    </p:spTree>
  </p:cSld>
  <p:clrMapOvr>
    <a:masterClrMapping/>
  </p:clrMapOvr>
  <p:transition spd="med">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285728"/>
            <a:ext cx="7143800" cy="1000132"/>
          </a:xfrm>
        </p:spPr>
        <p:txBody>
          <a:bodyPr>
            <a:noAutofit/>
            <a:scene3d>
              <a:camera prst="orthographicFront"/>
              <a:lightRig rig="soft" dir="t">
                <a:rot lat="0" lon="0" rev="10800000"/>
              </a:lightRig>
            </a:scene3d>
            <a:sp3d>
              <a:bevelT w="27940" h="12700"/>
              <a:contourClr>
                <a:srgbClr val="DDDDDD"/>
              </a:contourClr>
            </a:sp3d>
          </a:bodyPr>
          <a:lstStyle/>
          <a:p>
            <a:r>
              <a:rPr lang="id-ID" sz="3200" b="1" spc="150" dirty="0" smtClean="0">
                <a:ln w="11430"/>
                <a:solidFill>
                  <a:srgbClr val="00B050"/>
                </a:solidFill>
                <a:effectLst>
                  <a:outerShdw blurRad="25400" algn="tl" rotWithShape="0">
                    <a:srgbClr val="000000">
                      <a:alpha val="43000"/>
                    </a:srgbClr>
                  </a:outerShdw>
                </a:effectLst>
                <a:latin typeface="Cambria" pitchFamily="18" charset="0"/>
              </a:rPr>
              <a:t>Pengaturan Letak &amp; Pengikatan </a:t>
            </a:r>
            <a:br>
              <a:rPr lang="id-ID" sz="3200" b="1" spc="150" dirty="0" smtClean="0">
                <a:ln w="11430"/>
                <a:solidFill>
                  <a:srgbClr val="00B050"/>
                </a:solidFill>
                <a:effectLst>
                  <a:outerShdw blurRad="25400" algn="tl" rotWithShape="0">
                    <a:srgbClr val="000000">
                      <a:alpha val="43000"/>
                    </a:srgbClr>
                  </a:outerShdw>
                </a:effectLst>
                <a:latin typeface="Cambria" pitchFamily="18" charset="0"/>
              </a:rPr>
            </a:br>
            <a:r>
              <a:rPr lang="id-ID" sz="3200" b="1" spc="150" dirty="0" smtClean="0">
                <a:ln w="11430"/>
                <a:solidFill>
                  <a:srgbClr val="00B050"/>
                </a:solidFill>
                <a:effectLst>
                  <a:outerShdw blurRad="25400" algn="tl" rotWithShape="0">
                    <a:srgbClr val="000000">
                      <a:alpha val="43000"/>
                    </a:srgbClr>
                  </a:outerShdw>
                </a:effectLst>
                <a:latin typeface="Cambria" pitchFamily="18" charset="0"/>
              </a:rPr>
              <a:t>Cabang/Batang</a:t>
            </a:r>
            <a:endParaRPr lang="id-ID" sz="3200" b="1" spc="150" dirty="0">
              <a:ln w="11430"/>
              <a:solidFill>
                <a:srgbClr val="00B050"/>
              </a:solidFill>
              <a:effectLst>
                <a:outerShdw blurRad="25400" algn="tl" rotWithShape="0">
                  <a:srgbClr val="000000">
                    <a:alpha val="43000"/>
                  </a:srgbClr>
                </a:outerShdw>
              </a:effectLst>
              <a:latin typeface="Cambria" pitchFamily="18" charset="0"/>
            </a:endParaRPr>
          </a:p>
        </p:txBody>
      </p:sp>
      <p:sp>
        <p:nvSpPr>
          <p:cNvPr id="3" name="Content Placeholder 2"/>
          <p:cNvSpPr>
            <a:spLocks noGrp="1"/>
          </p:cNvSpPr>
          <p:nvPr>
            <p:ph idx="1"/>
          </p:nvPr>
        </p:nvSpPr>
        <p:spPr>
          <a:xfrm>
            <a:off x="500034" y="1714488"/>
            <a:ext cx="8229600" cy="2643206"/>
          </a:xfrm>
        </p:spPr>
        <p:txBody>
          <a:bodyPr>
            <a:normAutofit/>
          </a:bodyPr>
          <a:lstStyle/>
          <a:p>
            <a:pPr algn="just">
              <a:buFont typeface="Wingdings" pitchFamily="2" charset="2"/>
              <a:buChar char="v"/>
            </a:pPr>
            <a:r>
              <a:rPr lang="id-ID" sz="2000" dirty="0" smtClean="0">
                <a:latin typeface="Cambria" pitchFamily="18" charset="0"/>
              </a:rPr>
              <a:t>Tujuannya adalah supaya batang  atau cabang dapat diarahkan pertumbuhannya sehingga pertumbuhan	 tanaman menjadi normal dan membentuk payung yang baik</a:t>
            </a:r>
          </a:p>
          <a:p>
            <a:pPr algn="just">
              <a:buFont typeface="Wingdings" pitchFamily="2" charset="2"/>
              <a:buChar char="v"/>
            </a:pPr>
            <a:r>
              <a:rPr lang="id-ID" sz="2000" dirty="0" smtClean="0">
                <a:latin typeface="Cambria" pitchFamily="18" charset="0"/>
              </a:rPr>
              <a:t>Setiap 21-25 cm harus diadakan pengontrolan dan pengikatan cabang.</a:t>
            </a:r>
          </a:p>
          <a:p>
            <a:pPr algn="just">
              <a:buFont typeface="Wingdings" pitchFamily="2" charset="2"/>
              <a:buChar char="v"/>
            </a:pPr>
            <a:r>
              <a:rPr lang="id-ID" sz="2000" dirty="0" smtClean="0">
                <a:latin typeface="Cambria" pitchFamily="18" charset="0"/>
              </a:rPr>
              <a:t>Bentuk ikatan berupa angka 8(tali wangsul).</a:t>
            </a:r>
          </a:p>
          <a:p>
            <a:pPr algn="just">
              <a:buFont typeface="Wingdings" pitchFamily="2" charset="2"/>
              <a:buChar char="v"/>
            </a:pPr>
            <a:r>
              <a:rPr lang="id-ID" sz="2000" dirty="0" smtClean="0">
                <a:latin typeface="Cambria" pitchFamily="18" charset="0"/>
              </a:rPr>
              <a:t>Agar cabang atau batang tidak terjepit atau patah sebaiknya ikatan tidak terlalu kencang</a:t>
            </a:r>
            <a:endParaRPr lang="id-ID" sz="2000" dirty="0">
              <a:latin typeface="Cambria" pitchFamily="18" charset="0"/>
            </a:endParaRPr>
          </a:p>
        </p:txBody>
      </p:sp>
    </p:spTree>
  </p:cSld>
  <p:clrMapOvr>
    <a:masterClrMapping/>
  </p:clrMapOvr>
  <p:transition spd="med">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285728"/>
            <a:ext cx="7143800" cy="1000132"/>
          </a:xfrm>
        </p:spPr>
        <p:txBody>
          <a:bodyPr>
            <a:noAutofit/>
            <a:scene3d>
              <a:camera prst="orthographicFront"/>
              <a:lightRig rig="soft" dir="t">
                <a:rot lat="0" lon="0" rev="10800000"/>
              </a:lightRig>
            </a:scene3d>
            <a:sp3d>
              <a:bevelT w="27940" h="12700"/>
              <a:contourClr>
                <a:srgbClr val="DDDDDD"/>
              </a:contourClr>
            </a:sp3d>
          </a:bodyPr>
          <a:lstStyle/>
          <a:p>
            <a:r>
              <a:rPr lang="id-ID" sz="3200" b="1" spc="150" dirty="0" smtClean="0">
                <a:ln w="11430"/>
                <a:solidFill>
                  <a:srgbClr val="00B050"/>
                </a:solidFill>
                <a:effectLst>
                  <a:outerShdw blurRad="25400" algn="tl" rotWithShape="0">
                    <a:srgbClr val="000000">
                      <a:alpha val="43000"/>
                    </a:srgbClr>
                  </a:outerShdw>
                </a:effectLst>
                <a:latin typeface="Cambria" pitchFamily="18" charset="0"/>
              </a:rPr>
              <a:t>Pengairan</a:t>
            </a:r>
            <a:endParaRPr lang="id-ID" sz="3200" b="1" spc="150" dirty="0">
              <a:ln w="11430"/>
              <a:solidFill>
                <a:srgbClr val="00B050"/>
              </a:solidFill>
              <a:effectLst>
                <a:outerShdw blurRad="25400" algn="tl" rotWithShape="0">
                  <a:srgbClr val="000000">
                    <a:alpha val="43000"/>
                  </a:srgbClr>
                </a:outerShdw>
              </a:effectLst>
              <a:latin typeface="Cambria" pitchFamily="18" charset="0"/>
            </a:endParaRPr>
          </a:p>
        </p:txBody>
      </p:sp>
      <p:sp>
        <p:nvSpPr>
          <p:cNvPr id="3" name="Content Placeholder 2"/>
          <p:cNvSpPr>
            <a:spLocks noGrp="1"/>
          </p:cNvSpPr>
          <p:nvPr>
            <p:ph idx="1"/>
          </p:nvPr>
        </p:nvSpPr>
        <p:spPr>
          <a:xfrm>
            <a:off x="500034" y="1714488"/>
            <a:ext cx="8229600" cy="4214842"/>
          </a:xfrm>
        </p:spPr>
        <p:txBody>
          <a:bodyPr>
            <a:noAutofit/>
          </a:bodyPr>
          <a:lstStyle/>
          <a:p>
            <a:pPr marL="457200" indent="-457200" algn="just">
              <a:buFont typeface="+mj-lt"/>
              <a:buAutoNum type="alphaLcPeriod"/>
            </a:pPr>
            <a:r>
              <a:rPr lang="id-ID" sz="2000" dirty="0" smtClean="0">
                <a:latin typeface="Cambria" pitchFamily="18" charset="0"/>
              </a:rPr>
              <a:t>Dilakukan  mulai  hari  ke-5  sesudah  tanam  atau sesuai kondisi lahan.</a:t>
            </a:r>
          </a:p>
          <a:p>
            <a:pPr marL="457200" indent="-457200" algn="just">
              <a:buFont typeface="+mj-lt"/>
              <a:buAutoNum type="alphaLcPeriod"/>
            </a:pPr>
            <a:r>
              <a:rPr lang="id-ID" sz="2000" dirty="0" smtClean="0">
                <a:latin typeface="Cambria" pitchFamily="18" charset="0"/>
              </a:rPr>
              <a:t>Penyiraman  tidak  perlu  terlalu  banyak,  jangan sampai terendam.</a:t>
            </a:r>
          </a:p>
          <a:p>
            <a:pPr marL="457200" indent="-457200" algn="just">
              <a:buFont typeface="+mj-lt"/>
              <a:buAutoNum type="alphaLcPeriod"/>
            </a:pPr>
            <a:r>
              <a:rPr lang="id-ID" sz="2000" dirty="0" smtClean="0">
                <a:latin typeface="Cambria" pitchFamily="18" charset="0"/>
              </a:rPr>
              <a:t>Pada masa vegetatif, penyiraman dilakukan seminggu sekali hingga umur enam bulan atau sesuai kondisi lahan.</a:t>
            </a:r>
          </a:p>
          <a:p>
            <a:pPr marL="457200" indent="-457200" algn="just">
              <a:buFont typeface="+mj-lt"/>
              <a:buAutoNum type="alphaLcPeriod"/>
            </a:pPr>
            <a:r>
              <a:rPr lang="id-ID" sz="2000" dirty="0" smtClean="0">
                <a:latin typeface="Cambria" pitchFamily="18" charset="0"/>
              </a:rPr>
              <a:t>Bila kondisi tanah kering, frekuensi penyiraman dilakukan 5-7 hari sekali.</a:t>
            </a:r>
          </a:p>
          <a:p>
            <a:pPr marL="457200" indent="-457200" algn="just">
              <a:buFont typeface="+mj-lt"/>
              <a:buAutoNum type="alphaLcPeriod"/>
            </a:pPr>
            <a:r>
              <a:rPr lang="id-ID" sz="2000" dirty="0" smtClean="0">
                <a:latin typeface="Cambria" pitchFamily="18" charset="0"/>
              </a:rPr>
              <a:t>Penyiraman dilakukan pada pagi hari pukul 06.00 atau sore hari pukul 17.00.</a:t>
            </a:r>
          </a:p>
          <a:p>
            <a:pPr marL="457200" indent="-457200" algn="just">
              <a:buFont typeface="+mj-lt"/>
              <a:buAutoNum type="alphaLcPeriod"/>
            </a:pPr>
            <a:r>
              <a:rPr lang="id-ID" sz="2000" dirty="0" smtClean="0">
                <a:latin typeface="Cambria" pitchFamily="18" charset="0"/>
              </a:rPr>
              <a:t>Setiap  lubang  pancang  disiram  air  sebanyak  2,5 liter.</a:t>
            </a:r>
            <a:endParaRPr lang="id-ID" sz="2000" dirty="0">
              <a:latin typeface="Cambria" pitchFamily="18" charset="0"/>
            </a:endParaRPr>
          </a:p>
        </p:txBody>
      </p:sp>
      <p:grpSp>
        <p:nvGrpSpPr>
          <p:cNvPr id="4" name="Group 3"/>
          <p:cNvGrpSpPr/>
          <p:nvPr/>
        </p:nvGrpSpPr>
        <p:grpSpPr>
          <a:xfrm>
            <a:off x="214282" y="214290"/>
            <a:ext cx="1000099" cy="919941"/>
            <a:chOff x="214282" y="5643578"/>
            <a:chExt cx="1000099" cy="919941"/>
          </a:xfrm>
        </p:grpSpPr>
        <p:sp>
          <p:nvSpPr>
            <p:cNvPr id="5" name="TextBox 4"/>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6"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7" name="Picture 2" descr="C:\Users\bening\Pictures\home 4.jpg">
            <a:hlinkClick r:id="rId3" action="ppaction://hlinksldjump"/>
          </p:cNvPr>
          <p:cNvPicPr>
            <a:picLocks noChangeAspect="1" noChangeArrowheads="1"/>
          </p:cNvPicPr>
          <p:nvPr/>
        </p:nvPicPr>
        <p:blipFill>
          <a:blip r:embed="rId4"/>
          <a:srcRect/>
          <a:stretch>
            <a:fillRect/>
          </a:stretch>
        </p:blipFill>
        <p:spPr bwMode="auto">
          <a:xfrm>
            <a:off x="7143768" y="214290"/>
            <a:ext cx="1071570" cy="397846"/>
          </a:xfrm>
          <a:prstGeom prst="rect">
            <a:avLst/>
          </a:prstGeom>
          <a:noFill/>
        </p:spPr>
      </p:pic>
      <p:pic>
        <p:nvPicPr>
          <p:cNvPr id="8" name="Picture 2" descr="C:\Users\bening\Pictures\next.jpg">
            <a:hlinkClick r:id="" action="ppaction://hlinkshowjump?jump=nextslide"/>
          </p:cNvPr>
          <p:cNvPicPr>
            <a:picLocks noChangeAspect="1" noChangeArrowheads="1"/>
          </p:cNvPicPr>
          <p:nvPr/>
        </p:nvPicPr>
        <p:blipFill>
          <a:blip r:embed="rId5"/>
          <a:srcRect/>
          <a:stretch>
            <a:fillRect/>
          </a:stretch>
        </p:blipFill>
        <p:spPr bwMode="auto">
          <a:xfrm>
            <a:off x="8429652" y="214290"/>
            <a:ext cx="471486" cy="47148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53"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fltVal val="0"/>
                                          </p:val>
                                        </p:tav>
                                        <p:tav tm="100000">
                                          <p:val>
                                            <p:strVal val="#ppt_w"/>
                                          </p:val>
                                        </p:tav>
                                      </p:tavLst>
                                    </p:anim>
                                    <p:anim calcmode="lin" valueType="num">
                                      <p:cBhvr>
                                        <p:cTn id="13" dur="1000" fill="hold"/>
                                        <p:tgtEl>
                                          <p:spTgt spid="8"/>
                                        </p:tgtEl>
                                        <p:attrNameLst>
                                          <p:attrName>ppt_h</p:attrName>
                                        </p:attrNameLst>
                                      </p:cBhvr>
                                      <p:tavLst>
                                        <p:tav tm="0">
                                          <p:val>
                                            <p:fltVal val="0"/>
                                          </p:val>
                                        </p:tav>
                                        <p:tav tm="100000">
                                          <p:val>
                                            <p:strVal val="#ppt_h"/>
                                          </p:val>
                                        </p:tav>
                                      </p:tavLst>
                                    </p:anim>
                                    <p:animEffect transition="in" filter="fade">
                                      <p:cBhvr>
                                        <p:cTn id="14" dur="1000"/>
                                        <p:tgtEl>
                                          <p:spTgt spid="8"/>
                                        </p:tgtEl>
                                      </p:cBhvr>
                                    </p:animEffect>
                                  </p:childTnLst>
                                </p:cTn>
                              </p:par>
                              <p:par>
                                <p:cTn id="15" presetID="10"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0" fill="hold"/>
                                        <p:tgtEl>
                                          <p:spTgt spid="4"/>
                                        </p:tgtEl>
                                        <p:attrNameLst>
                                          <p:attrName>ppt_w</p:attrName>
                                        </p:attrNameLst>
                                      </p:cBhvr>
                                      <p:tavLst>
                                        <p:tav tm="0" fmla="#ppt_w*sin(2.5*pi*$)">
                                          <p:val>
                                            <p:fltVal val="0"/>
                                          </p:val>
                                        </p:tav>
                                        <p:tav tm="100000">
                                          <p:val>
                                            <p:fltVal val="1"/>
                                          </p:val>
                                        </p:tav>
                                      </p:tavLst>
                                    </p:anim>
                                    <p:anim calcmode="lin" valueType="num">
                                      <p:cBhvr>
                                        <p:cTn id="21" dur="5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500034" y="1324823"/>
            <a:ext cx="8358214"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50000"/>
              </a:lnSpc>
              <a:spcBef>
                <a:spcPct val="0"/>
              </a:spcBef>
              <a:spcAft>
                <a:spcPct val="0"/>
              </a:spcAft>
              <a:buClrTx/>
              <a:buSzTx/>
              <a:buFont typeface="+mj-lt"/>
              <a:buAutoNum type="alphaLcPeriod" startAt="7"/>
              <a:tabLst>
                <a:tab pos="711200" algn="l"/>
                <a:tab pos="1511300" algn="l"/>
                <a:tab pos="2298700" algn="l"/>
                <a:tab pos="2717800" algn="l"/>
                <a:tab pos="34290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Bila  air  melimpah,  air  dialirkan  melalui  parit  di kanan-kiri tanaman.</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457200" marR="0" lvl="0" indent="-457200" algn="just" defTabSz="914400" rtl="0" eaLnBrk="0" fontAlgn="base" latinLnBrk="0" hangingPunct="0">
              <a:lnSpc>
                <a:spcPct val="150000"/>
              </a:lnSpc>
              <a:spcBef>
                <a:spcPct val="0"/>
              </a:spcBef>
              <a:spcAft>
                <a:spcPct val="0"/>
              </a:spcAft>
              <a:buClrTx/>
              <a:buSzTx/>
              <a:buFont typeface="+mj-lt"/>
              <a:buAutoNum type="alphaLcPeriod" startAt="7"/>
              <a:tabLst>
                <a:tab pos="711200" algn="l"/>
                <a:tab pos="1511300" algn="l"/>
                <a:tab pos="2298700" algn="l"/>
                <a:tab pos="2717800" algn="l"/>
                <a:tab pos="34290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Pengairan   pada   sistem   Leb   dilakukan   dengan mengalirkan  air di parit selama 2 jam.</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457200" marR="0" lvl="0" indent="-457200" algn="just" defTabSz="914400" rtl="0" eaLnBrk="0" fontAlgn="base" latinLnBrk="0" hangingPunct="0">
              <a:lnSpc>
                <a:spcPct val="150000"/>
              </a:lnSpc>
              <a:spcBef>
                <a:spcPct val="0"/>
              </a:spcBef>
              <a:spcAft>
                <a:spcPct val="0"/>
              </a:spcAft>
              <a:buClrTx/>
              <a:buSzTx/>
              <a:buFont typeface="+mj-lt"/>
              <a:buAutoNum type="alphaLcPeriod" startAt="7"/>
              <a:tabLst>
                <a:tab pos="711200" algn="l"/>
                <a:tab pos="1511300" algn="l"/>
                <a:tab pos="2298700" algn="l"/>
                <a:tab pos="2717800" algn="l"/>
                <a:tab pos="34290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Setelah  itu,  air  di  parit  harus  dikeluarkan  atau dibuang.</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457200" marR="0" lvl="0" indent="-457200" algn="just" defTabSz="914400" rtl="0" eaLnBrk="0" fontAlgn="base" latinLnBrk="0" hangingPunct="0">
              <a:lnSpc>
                <a:spcPct val="150000"/>
              </a:lnSpc>
              <a:spcBef>
                <a:spcPct val="0"/>
              </a:spcBef>
              <a:spcAft>
                <a:spcPct val="0"/>
              </a:spcAft>
              <a:buClrTx/>
              <a:buSzTx/>
              <a:buFont typeface="+mj-lt"/>
              <a:buAutoNum type="alphaLcPeriod" startAt="7"/>
              <a:tabLst>
                <a:tab pos="711200" algn="l"/>
                <a:tab pos="1511300" algn="l"/>
                <a:tab pos="2298700" algn="l"/>
                <a:tab pos="2717800" algn="l"/>
                <a:tab pos="34290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Pengairan dikurangi	 saat</a:t>
            </a:r>
            <a:r>
              <a:rPr kumimoji="0" lang="id-ID" sz="2000" b="0" i="0" u="none" strike="noStrike" cap="none" normalizeH="0" dirty="0" smtClean="0">
                <a:ln>
                  <a:noFill/>
                </a:ln>
                <a:solidFill>
                  <a:schemeClr val="tx1"/>
                </a:solidFill>
                <a:effectLst/>
                <a:latin typeface="Cambria" pitchFamily="18" charset="0"/>
                <a:ea typeface="Times New Roman" pitchFamily="18" charset="0"/>
                <a:cs typeface="Times New Roman" pitchFamily="18" charset="0"/>
              </a:rPr>
              <a:t> </a:t>
            </a: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tanaman mulai memproduksi bunga dan buah.</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457200" marR="0" lvl="0" indent="-457200" algn="just" defTabSz="914400" rtl="0" eaLnBrk="0" fontAlgn="base" latinLnBrk="0" hangingPunct="0">
              <a:lnSpc>
                <a:spcPct val="150000"/>
              </a:lnSpc>
              <a:spcBef>
                <a:spcPct val="0"/>
              </a:spcBef>
              <a:spcAft>
                <a:spcPct val="0"/>
              </a:spcAft>
              <a:buClrTx/>
              <a:buSzTx/>
              <a:buFont typeface="+mj-lt"/>
              <a:buAutoNum type="alphaLcPeriod" startAt="7"/>
              <a:tabLst>
                <a:tab pos="711200" algn="l"/>
                <a:tab pos="1511300" algn="l"/>
                <a:tab pos="2298700" algn="l"/>
                <a:tab pos="2717800" algn="l"/>
                <a:tab pos="34290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Pengairan dihentikan bila sudah musim hujan.</a:t>
            </a:r>
            <a:endPar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Arial" pitchFamily="34" charset="0"/>
            </a:endParaRPr>
          </a:p>
          <a:p>
            <a:pPr marL="457200" marR="0" lvl="0" indent="-457200" algn="just" defTabSz="914400" rtl="0" eaLnBrk="0" fontAlgn="base" latinLnBrk="0" hangingPunct="0">
              <a:lnSpc>
                <a:spcPct val="150000"/>
              </a:lnSpc>
              <a:spcBef>
                <a:spcPct val="0"/>
              </a:spcBef>
              <a:spcAft>
                <a:spcPct val="0"/>
              </a:spcAft>
              <a:buClrTx/>
              <a:buSzTx/>
              <a:buFont typeface="+mj-lt"/>
              <a:buAutoNum type="alphaLcPeriod" startAt="7"/>
              <a:tabLst>
                <a:tab pos="711200" algn="l"/>
                <a:tab pos="1511300" algn="l"/>
                <a:tab pos="2298700" algn="l"/>
                <a:tab pos="2717800" algn="l"/>
                <a:tab pos="34290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t>Pengairan dihentikan saat buah sudah membesar seukuran kepalan  tangan walaupun masih hijau dengan sedikit kemerahan pada kulitnya.</a:t>
            </a:r>
            <a:r>
              <a:rPr kumimoji="0" lang="id-ID" sz="2000" b="0" i="0" u="none" strike="noStrike" cap="none" normalizeH="0" baseline="0" dirty="0" smtClean="0">
                <a:ln>
                  <a:noFill/>
                </a:ln>
                <a:solidFill>
                  <a:schemeClr val="tx1"/>
                </a:solidFill>
                <a:effectLst/>
                <a:latin typeface="Cambria" pitchFamily="18" charset="0"/>
                <a:cs typeface="Arial" pitchFamily="34" charset="0"/>
              </a:rPr>
              <a:t> </a:t>
            </a:r>
          </a:p>
        </p:txBody>
      </p:sp>
      <p:grpSp>
        <p:nvGrpSpPr>
          <p:cNvPr id="3" name="Group 2"/>
          <p:cNvGrpSpPr/>
          <p:nvPr/>
        </p:nvGrpSpPr>
        <p:grpSpPr>
          <a:xfrm>
            <a:off x="214282" y="214290"/>
            <a:ext cx="1000099" cy="919941"/>
            <a:chOff x="214282" y="5643578"/>
            <a:chExt cx="1000099" cy="919941"/>
          </a:xfrm>
        </p:grpSpPr>
        <p:sp>
          <p:nvSpPr>
            <p:cNvPr id="4" name="TextBox 3"/>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5"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6" name="Picture 2" descr="C:\Users\bening\Pictures\home 4.jpg">
            <a:hlinkClick r:id="rId3" action="ppaction://hlinksldjump"/>
          </p:cNvPr>
          <p:cNvPicPr>
            <a:picLocks noChangeAspect="1" noChangeArrowheads="1"/>
          </p:cNvPicPr>
          <p:nvPr/>
        </p:nvPicPr>
        <p:blipFill>
          <a:blip r:embed="rId4"/>
          <a:srcRect/>
          <a:stretch>
            <a:fillRect/>
          </a:stretch>
        </p:blipFill>
        <p:spPr bwMode="auto">
          <a:xfrm>
            <a:off x="7143768" y="214290"/>
            <a:ext cx="1071570" cy="397846"/>
          </a:xfrm>
          <a:prstGeom prst="rect">
            <a:avLst/>
          </a:prstGeom>
          <a:noFill/>
        </p:spPr>
      </p:pic>
      <p:pic>
        <p:nvPicPr>
          <p:cNvPr id="7" name="Picture 2" descr="C:\Users\bening\Pictures\next.jpg">
            <a:hlinkClick r:id="" action="ppaction://hlinkshowjump?jump=nextslide"/>
          </p:cNvPr>
          <p:cNvPicPr>
            <a:picLocks noChangeAspect="1" noChangeArrowheads="1"/>
          </p:cNvPicPr>
          <p:nvPr/>
        </p:nvPicPr>
        <p:blipFill>
          <a:blip r:embed="rId5"/>
          <a:srcRect/>
          <a:stretch>
            <a:fillRect/>
          </a:stretch>
        </p:blipFill>
        <p:spPr bwMode="auto">
          <a:xfrm>
            <a:off x="8429652" y="214290"/>
            <a:ext cx="471486" cy="47148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Effect transition="in" filter="fade">
                                      <p:cBhvr>
                                        <p:cTn id="9" dur="1000"/>
                                        <p:tgtEl>
                                          <p:spTgt spid="6"/>
                                        </p:tgtEl>
                                      </p:cBhvr>
                                    </p:animEffect>
                                  </p:childTnLst>
                                </p:cTn>
                              </p:par>
                              <p:par>
                                <p:cTn id="10" presetID="53"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fltVal val="0"/>
                                          </p:val>
                                        </p:tav>
                                        <p:tav tm="100000">
                                          <p:val>
                                            <p:strVal val="#ppt_w"/>
                                          </p:val>
                                        </p:tav>
                                      </p:tavLst>
                                    </p:anim>
                                    <p:anim calcmode="lin" valueType="num">
                                      <p:cBhvr>
                                        <p:cTn id="13" dur="1000" fill="hold"/>
                                        <p:tgtEl>
                                          <p:spTgt spid="7"/>
                                        </p:tgtEl>
                                        <p:attrNameLst>
                                          <p:attrName>ppt_h</p:attrName>
                                        </p:attrNameLst>
                                      </p:cBhvr>
                                      <p:tavLst>
                                        <p:tav tm="0">
                                          <p:val>
                                            <p:fltVal val="0"/>
                                          </p:val>
                                        </p:tav>
                                        <p:tav tm="100000">
                                          <p:val>
                                            <p:strVal val="#ppt_h"/>
                                          </p:val>
                                        </p:tav>
                                      </p:tavLst>
                                    </p:anim>
                                    <p:animEffect transition="in" filter="fade">
                                      <p:cBhvr>
                                        <p:cTn id="14" dur="1000"/>
                                        <p:tgtEl>
                                          <p:spTgt spid="7"/>
                                        </p:tgtEl>
                                      </p:cBhvr>
                                    </p:animEffect>
                                  </p:childTnLst>
                                </p:cTn>
                              </p:par>
                              <p:par>
                                <p:cTn id="15" presetID="10"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2000"/>
                                        <p:tgtEl>
                                          <p:spTgt spid="3"/>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0" fill="hold"/>
                                        <p:tgtEl>
                                          <p:spTgt spid="3"/>
                                        </p:tgtEl>
                                        <p:attrNameLst>
                                          <p:attrName>ppt_w</p:attrName>
                                        </p:attrNameLst>
                                      </p:cBhvr>
                                      <p:tavLst>
                                        <p:tav tm="0" fmla="#ppt_w*sin(2.5*pi*$)">
                                          <p:val>
                                            <p:fltVal val="0"/>
                                          </p:val>
                                        </p:tav>
                                        <p:tav tm="100000">
                                          <p:val>
                                            <p:fltVal val="1"/>
                                          </p:val>
                                        </p:tav>
                                      </p:tavLst>
                                    </p:anim>
                                    <p:anim calcmode="lin" valueType="num">
                                      <p:cBhvr>
                                        <p:cTn id="21" dur="5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71538" y="285728"/>
            <a:ext cx="6500858" cy="714380"/>
          </a:xfrm>
        </p:spPr>
        <p:txBody>
          <a:bodyPr>
            <a:noAutofit/>
            <a:scene3d>
              <a:camera prst="orthographicFront"/>
              <a:lightRig rig="soft" dir="t">
                <a:rot lat="0" lon="0" rev="10800000"/>
              </a:lightRig>
            </a:scene3d>
            <a:sp3d>
              <a:bevelT w="27940" h="12700"/>
              <a:contourClr>
                <a:srgbClr val="DDDDDD"/>
              </a:contourClr>
            </a:sp3d>
          </a:bodyPr>
          <a:lstStyle/>
          <a:p>
            <a:r>
              <a:rPr lang="id-ID" sz="3200" b="1" spc="150" dirty="0" smtClean="0">
                <a:ln w="11430"/>
                <a:solidFill>
                  <a:srgbClr val="00B050"/>
                </a:solidFill>
                <a:effectLst>
                  <a:outerShdw blurRad="25400" algn="tl" rotWithShape="0">
                    <a:srgbClr val="000000">
                      <a:alpha val="43000"/>
                    </a:srgbClr>
                  </a:outerShdw>
                </a:effectLst>
                <a:latin typeface="Cambria" pitchFamily="18" charset="0"/>
              </a:rPr>
              <a:t>Pemupukan &amp; Pengocoran</a:t>
            </a:r>
            <a:endParaRPr lang="id-ID" sz="3200" b="1" spc="150" dirty="0">
              <a:ln w="11430"/>
              <a:solidFill>
                <a:srgbClr val="00B050"/>
              </a:solidFill>
              <a:effectLst>
                <a:outerShdw blurRad="25400" algn="tl" rotWithShape="0">
                  <a:srgbClr val="000000">
                    <a:alpha val="43000"/>
                  </a:srgbClr>
                </a:outerShdw>
              </a:effectLst>
              <a:latin typeface="Cambria" pitchFamily="18" charset="0"/>
            </a:endParaRPr>
          </a:p>
        </p:txBody>
      </p:sp>
      <p:sp>
        <p:nvSpPr>
          <p:cNvPr id="5" name="Rectangle 4"/>
          <p:cNvSpPr/>
          <p:nvPr/>
        </p:nvSpPr>
        <p:spPr>
          <a:xfrm>
            <a:off x="428596" y="1500736"/>
            <a:ext cx="8429684" cy="3785652"/>
          </a:xfrm>
          <a:prstGeom prst="rect">
            <a:avLst/>
          </a:prstGeom>
        </p:spPr>
        <p:txBody>
          <a:bodyPr wrap="square">
            <a:spAutoFit/>
          </a:bodyPr>
          <a:lstStyle/>
          <a:p>
            <a:pPr marL="449263" indent="-449263" algn="just">
              <a:lnSpc>
                <a:spcPct val="150000"/>
              </a:lnSpc>
              <a:buFont typeface="Wingdings" pitchFamily="2" charset="2"/>
              <a:buChar char="v"/>
            </a:pPr>
            <a:r>
              <a:rPr lang="id-ID" sz="2000" dirty="0" smtClean="0">
                <a:latin typeface="Cambria" pitchFamily="18" charset="0"/>
              </a:rPr>
              <a:t>Pemupukan dilakukan sebelum mencapai usia 2 tahun, dilakukan pemupukan lanjutan (Kompos, urea dan NPK) ditambah pengocoran enzim. Dilakukan 2 x dalam setahun</a:t>
            </a:r>
          </a:p>
          <a:p>
            <a:pPr marL="457200" lvl="3" indent="-457200" algn="just">
              <a:lnSpc>
                <a:spcPct val="150000"/>
              </a:lnSpc>
              <a:buFont typeface="Wingdings" pitchFamily="2" charset="2"/>
              <a:buChar char="v"/>
            </a:pPr>
            <a:r>
              <a:rPr lang="id-ID" sz="2000" dirty="0" smtClean="0">
                <a:latin typeface="Cambria" pitchFamily="18" charset="0"/>
              </a:rPr>
              <a:t>Pengocoran dengan teknologi enzymatis dilakukan dalam 2 tahap</a:t>
            </a:r>
          </a:p>
          <a:p>
            <a:pPr marL="906463" lvl="4" indent="-457200" algn="just">
              <a:lnSpc>
                <a:spcPct val="150000"/>
              </a:lnSpc>
              <a:buFont typeface="+mj-lt"/>
              <a:buAutoNum type="alphaLcParenR"/>
            </a:pPr>
            <a:r>
              <a:rPr lang="id-ID" sz="2000" dirty="0" smtClean="0">
                <a:latin typeface="Cambria" pitchFamily="18" charset="0"/>
              </a:rPr>
              <a:t>Sebelum berbunga, pengocoran dilakukan bersamaan dengan pemupukan yaitu 2 x dalam setahun</a:t>
            </a:r>
          </a:p>
          <a:p>
            <a:pPr marL="906463" lvl="4" indent="-457200" algn="just">
              <a:lnSpc>
                <a:spcPct val="150000"/>
              </a:lnSpc>
              <a:buFont typeface="+mj-lt"/>
              <a:buAutoNum type="alphaLcParenR"/>
            </a:pPr>
            <a:r>
              <a:rPr lang="id-ID" sz="2000" dirty="0" smtClean="0">
                <a:latin typeface="Cambria" pitchFamily="18" charset="0"/>
              </a:rPr>
              <a:t>Setelah berbunga, pengocoran dilakukan setiap bulan sekali. </a:t>
            </a:r>
          </a:p>
          <a:p>
            <a:pPr marL="449263" indent="-449263" algn="just">
              <a:lnSpc>
                <a:spcPct val="150000"/>
              </a:lnSpc>
              <a:buFont typeface="Wingdings" pitchFamily="2" charset="2"/>
              <a:buChar char="v"/>
            </a:pPr>
            <a:endParaRPr lang="id-ID" sz="2000" dirty="0"/>
          </a:p>
        </p:txBody>
      </p:sp>
      <p:grpSp>
        <p:nvGrpSpPr>
          <p:cNvPr id="6" name="Group 5"/>
          <p:cNvGrpSpPr/>
          <p:nvPr/>
        </p:nvGrpSpPr>
        <p:grpSpPr>
          <a:xfrm>
            <a:off x="214282" y="214290"/>
            <a:ext cx="1000099" cy="919941"/>
            <a:chOff x="214282" y="5643578"/>
            <a:chExt cx="1000099" cy="919941"/>
          </a:xfrm>
        </p:grpSpPr>
        <p:sp>
          <p:nvSpPr>
            <p:cNvPr id="7" name="TextBox 6"/>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8"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9" name="Picture 2" descr="C:\Users\bening\Pictures\home 4.jpg">
            <a:hlinkClick r:id="rId3" action="ppaction://hlinksldjump"/>
          </p:cNvPr>
          <p:cNvPicPr>
            <a:picLocks noChangeAspect="1" noChangeArrowheads="1"/>
          </p:cNvPicPr>
          <p:nvPr/>
        </p:nvPicPr>
        <p:blipFill>
          <a:blip r:embed="rId4"/>
          <a:srcRect/>
          <a:stretch>
            <a:fillRect/>
          </a:stretch>
        </p:blipFill>
        <p:spPr bwMode="auto">
          <a:xfrm>
            <a:off x="7143768" y="214290"/>
            <a:ext cx="1071570" cy="397846"/>
          </a:xfrm>
          <a:prstGeom prst="rect">
            <a:avLst/>
          </a:prstGeom>
          <a:noFill/>
        </p:spPr>
      </p:pic>
      <p:pic>
        <p:nvPicPr>
          <p:cNvPr id="10" name="Picture 2" descr="C:\Users\bening\Pictures\next.jpg">
            <a:hlinkClick r:id="" action="ppaction://hlinkshowjump?jump=nextslide"/>
          </p:cNvPr>
          <p:cNvPicPr>
            <a:picLocks noChangeAspect="1" noChangeArrowheads="1"/>
          </p:cNvPicPr>
          <p:nvPr/>
        </p:nvPicPr>
        <p:blipFill>
          <a:blip r:embed="rId5"/>
          <a:srcRect/>
          <a:stretch>
            <a:fillRect/>
          </a:stretch>
        </p:blipFill>
        <p:spPr bwMode="auto">
          <a:xfrm>
            <a:off x="8429652" y="214290"/>
            <a:ext cx="471486" cy="47148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Effect transition="in" filter="fade">
                                      <p:cBhvr>
                                        <p:cTn id="9" dur="1000"/>
                                        <p:tgtEl>
                                          <p:spTgt spid="9"/>
                                        </p:tgtEl>
                                      </p:cBhvr>
                                    </p:animEffect>
                                  </p:childTnLst>
                                </p:cTn>
                              </p:par>
                              <p:par>
                                <p:cTn id="10" presetID="53"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Effect transition="in" filter="fade">
                                      <p:cBhvr>
                                        <p:cTn id="14" dur="1000"/>
                                        <p:tgtEl>
                                          <p:spTgt spid="10"/>
                                        </p:tgtEl>
                                      </p:cBhvr>
                                    </p:animEffect>
                                  </p:childTnLst>
                                </p:cTn>
                              </p:par>
                              <p:par>
                                <p:cTn id="15" presetID="10"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0" fill="hold"/>
                                        <p:tgtEl>
                                          <p:spTgt spid="6"/>
                                        </p:tgtEl>
                                        <p:attrNameLst>
                                          <p:attrName>ppt_w</p:attrName>
                                        </p:attrNameLst>
                                      </p:cBhvr>
                                      <p:tavLst>
                                        <p:tav tm="0" fmla="#ppt_w*sin(2.5*pi*$)">
                                          <p:val>
                                            <p:fltVal val="0"/>
                                          </p:val>
                                        </p:tav>
                                        <p:tav tm="100000">
                                          <p:val>
                                            <p:fltVal val="1"/>
                                          </p:val>
                                        </p:tav>
                                      </p:tavLst>
                                    </p:anim>
                                    <p:anim calcmode="lin" valueType="num">
                                      <p:cBhvr>
                                        <p:cTn id="21" dur="5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71538" y="285728"/>
            <a:ext cx="7143800" cy="714380"/>
          </a:xfrm>
        </p:spPr>
        <p:txBody>
          <a:bodyPr>
            <a:noAutofit/>
            <a:scene3d>
              <a:camera prst="orthographicFront"/>
              <a:lightRig rig="soft" dir="t">
                <a:rot lat="0" lon="0" rev="10800000"/>
              </a:lightRig>
            </a:scene3d>
            <a:sp3d>
              <a:bevelT w="27940" h="12700"/>
              <a:contourClr>
                <a:srgbClr val="DDDDDD"/>
              </a:contourClr>
            </a:sp3d>
          </a:bodyPr>
          <a:lstStyle/>
          <a:p>
            <a:r>
              <a:rPr lang="id-ID" sz="3200" b="1" spc="150" dirty="0" smtClean="0">
                <a:ln w="11430"/>
                <a:solidFill>
                  <a:srgbClr val="00B050"/>
                </a:solidFill>
                <a:effectLst>
                  <a:outerShdw blurRad="25400" algn="tl" rotWithShape="0">
                    <a:srgbClr val="000000">
                      <a:alpha val="43000"/>
                    </a:srgbClr>
                  </a:outerShdw>
                </a:effectLst>
                <a:latin typeface="Cambria" pitchFamily="18" charset="0"/>
              </a:rPr>
              <a:t>Pemangkasan</a:t>
            </a:r>
            <a:endParaRPr lang="id-ID" sz="3200" b="1" spc="150" dirty="0">
              <a:ln w="11430"/>
              <a:solidFill>
                <a:srgbClr val="00B050"/>
              </a:solidFill>
              <a:effectLst>
                <a:outerShdw blurRad="25400" algn="tl" rotWithShape="0">
                  <a:srgbClr val="000000">
                    <a:alpha val="43000"/>
                  </a:srgbClr>
                </a:outerShdw>
              </a:effectLst>
              <a:latin typeface="Cambria" pitchFamily="18" charset="0"/>
            </a:endParaRPr>
          </a:p>
        </p:txBody>
      </p:sp>
      <p:sp>
        <p:nvSpPr>
          <p:cNvPr id="37889" name="Rectangle 1"/>
          <p:cNvSpPr>
            <a:spLocks noChangeArrowheads="1"/>
          </p:cNvSpPr>
          <p:nvPr/>
        </p:nvSpPr>
        <p:spPr bwMode="auto">
          <a:xfrm>
            <a:off x="214282" y="1714488"/>
            <a:ext cx="8715436" cy="37285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1" fontAlgn="base" latinLnBrk="0" hangingPunct="1">
              <a:lnSpc>
                <a:spcPct val="150000"/>
              </a:lnSpc>
              <a:spcBef>
                <a:spcPct val="0"/>
              </a:spcBef>
              <a:spcAft>
                <a:spcPct val="0"/>
              </a:spcAft>
              <a:buClrTx/>
              <a:buSzTx/>
              <a:buFont typeface="+mj-lt"/>
              <a:buAutoNum type="arabicPeriod"/>
              <a:tabLst>
                <a:tab pos="9398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Pemangkasan Untuk Membentuk Batang Pokok.</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993775" marR="0" lvl="0" indent="-514350" algn="just" defTabSz="914400" rtl="0" eaLnBrk="0" fontAlgn="base" latinLnBrk="0" hangingPunct="0">
              <a:lnSpc>
                <a:spcPct val="150000"/>
              </a:lnSpc>
              <a:spcBef>
                <a:spcPct val="0"/>
              </a:spcBef>
              <a:spcAft>
                <a:spcPct val="0"/>
              </a:spcAft>
              <a:buClrTx/>
              <a:buSzTx/>
              <a:buFont typeface="+mj-lt"/>
              <a:buAutoNum type="romanLcPeriod"/>
              <a:tabLst>
                <a:tab pos="9398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Pilih  tunas  yang terletak  diujung,  tunas  yang lain dipangkas pada pangkal tunas.</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993775" marR="0" lvl="0" indent="-514350" algn="just" defTabSz="914400" rtl="0" eaLnBrk="0" fontAlgn="base" latinLnBrk="0" hangingPunct="0">
              <a:lnSpc>
                <a:spcPct val="150000"/>
              </a:lnSpc>
              <a:spcBef>
                <a:spcPct val="0"/>
              </a:spcBef>
              <a:spcAft>
                <a:spcPct val="0"/>
              </a:spcAft>
              <a:buClrTx/>
              <a:buSzTx/>
              <a:buFont typeface="+mj-lt"/>
              <a:buAutoNum type="romanLcPeriod"/>
              <a:tabLst>
                <a:tab pos="9398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Bila   tunas   tumbuh   kembali   pada   bagian bawah, harus dipangkas secepatnya.</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993775" marR="0" lvl="0" indent="-514350" algn="just" defTabSz="914400" rtl="0" eaLnBrk="0" fontAlgn="base" latinLnBrk="0" hangingPunct="0">
              <a:lnSpc>
                <a:spcPct val="150000"/>
              </a:lnSpc>
              <a:spcBef>
                <a:spcPct val="0"/>
              </a:spcBef>
              <a:spcAft>
                <a:spcPct val="0"/>
              </a:spcAft>
              <a:buClrTx/>
              <a:buSzTx/>
              <a:buFont typeface="+mj-lt"/>
              <a:buAutoNum type="romanLcPeriod"/>
              <a:tabLst>
                <a:tab pos="9398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Jika  tunas  yang  teratas  telah  mencapai  ujung pancang,   maka   segera   dipangkas   ujungnya antara 1-2 cm dari ujung pancang.</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993775" marR="0" lvl="0" indent="-514350" algn="just" defTabSz="914400" rtl="0" eaLnBrk="0" fontAlgn="base" latinLnBrk="0" hangingPunct="0">
              <a:lnSpc>
                <a:spcPct val="150000"/>
              </a:lnSpc>
              <a:spcBef>
                <a:spcPct val="0"/>
              </a:spcBef>
              <a:spcAft>
                <a:spcPct val="0"/>
              </a:spcAft>
              <a:buClrTx/>
              <a:buSzTx/>
              <a:buFont typeface="+mj-lt"/>
              <a:buAutoNum type="romanLcPeriod"/>
              <a:tabLst>
                <a:tab pos="9398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Bila  tunas  tetap  tumbuh  di  bagian  bawah, harus segera dipangkas.</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p:txBody>
      </p:sp>
    </p:spTree>
  </p:cSld>
  <p:clrMapOvr>
    <a:masterClrMapping/>
  </p:clrMapOvr>
  <p:transition spd="med">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214282" y="1533773"/>
            <a:ext cx="8715436"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lgn="just">
              <a:lnSpc>
                <a:spcPct val="150000"/>
              </a:lnSpc>
              <a:buFont typeface="+mj-lt"/>
              <a:buAutoNum type="arabicPeriod" startAt="2"/>
            </a:pPr>
            <a:r>
              <a:rPr lang="id-ID" sz="2000" dirty="0" smtClean="0">
                <a:latin typeface="Cambria" pitchFamily="18" charset="0"/>
              </a:rPr>
              <a:t>Pemangkasan Untuk Membentuk Cabang Produksi.</a:t>
            </a:r>
          </a:p>
          <a:p>
            <a:pPr marL="900113" indent="-420688" algn="just">
              <a:lnSpc>
                <a:spcPct val="150000"/>
              </a:lnSpc>
              <a:buFont typeface="+mj-lt"/>
              <a:buAutoNum type="romanLcPeriod"/>
            </a:pPr>
            <a:r>
              <a:rPr lang="id-ID" sz="2000" dirty="0" smtClean="0">
                <a:latin typeface="Cambria" pitchFamily="18" charset="0"/>
              </a:rPr>
              <a:t>Semua tunas yang tumbuh di sekitar bekas pangkasan pucuk batang  pokok  dipelihara, tetapi sulur yang tumbuh tidak boleh menyentuh tanah. Bila tunas produksi tersebut mengecil (</a:t>
            </a:r>
            <a:r>
              <a:rPr lang="id-ID" sz="2000" i="1" dirty="0" smtClean="0">
                <a:latin typeface="Cambria" pitchFamily="18" charset="0"/>
              </a:rPr>
              <a:t>menggik</a:t>
            </a:r>
            <a:r>
              <a:rPr lang="id-ID" sz="2000" dirty="0" smtClean="0">
                <a:latin typeface="Cambria" pitchFamily="18" charset="0"/>
              </a:rPr>
              <a:t>) atau   mencapai tanah, maka sulur tersebut dipotong.</a:t>
            </a:r>
          </a:p>
          <a:p>
            <a:pPr marL="900113" indent="-420688" algn="just">
              <a:lnSpc>
                <a:spcPct val="150000"/>
              </a:lnSpc>
              <a:buFont typeface="+mj-lt"/>
              <a:buAutoNum type="romanLcPeriod"/>
            </a:pPr>
            <a:r>
              <a:rPr lang="id-ID" sz="2000" dirty="0" smtClean="0">
                <a:latin typeface="Cambria" pitchFamily="18" charset="0"/>
              </a:rPr>
              <a:t>Apabila tumbuh tunas susulan pada cabang produksi, segera dibuang   agar pada fase generatif dapat merata dalam pembungaan</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p:txBody>
      </p:sp>
      <p:grpSp>
        <p:nvGrpSpPr>
          <p:cNvPr id="3" name="Group 2"/>
          <p:cNvGrpSpPr/>
          <p:nvPr/>
        </p:nvGrpSpPr>
        <p:grpSpPr>
          <a:xfrm>
            <a:off x="214282" y="214290"/>
            <a:ext cx="1000099" cy="919941"/>
            <a:chOff x="214282" y="5643578"/>
            <a:chExt cx="1000099" cy="919941"/>
          </a:xfrm>
        </p:grpSpPr>
        <p:sp>
          <p:nvSpPr>
            <p:cNvPr id="4" name="TextBox 3"/>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5"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6" name="Picture 2" descr="C:\Users\bening\Pictures\next.jpg">
            <a:hlinkClick r:id="" action="ppaction://hlinkshowjump?jump=nextslide"/>
          </p:cNvPr>
          <p:cNvPicPr>
            <a:picLocks noChangeAspect="1" noChangeArrowheads="1"/>
          </p:cNvPicPr>
          <p:nvPr/>
        </p:nvPicPr>
        <p:blipFill>
          <a:blip r:embed="rId3"/>
          <a:srcRect/>
          <a:stretch>
            <a:fillRect/>
          </a:stretch>
        </p:blipFill>
        <p:spPr bwMode="auto">
          <a:xfrm>
            <a:off x="8429652" y="214290"/>
            <a:ext cx="471486" cy="471486"/>
          </a:xfrm>
          <a:prstGeom prst="rect">
            <a:avLst/>
          </a:prstGeom>
          <a:noFill/>
        </p:spPr>
      </p:pic>
      <p:pic>
        <p:nvPicPr>
          <p:cNvPr id="7" name="Picture 2" descr="C:\Users\bening\Pictures\next.jpg">
            <a:hlinkClick r:id="rId4" action="ppaction://hlinksldjump"/>
          </p:cNvPr>
          <p:cNvPicPr>
            <a:picLocks noChangeAspect="1" noChangeArrowheads="1"/>
          </p:cNvPicPr>
          <p:nvPr/>
        </p:nvPicPr>
        <p:blipFill>
          <a:blip r:embed="rId3"/>
          <a:srcRect/>
          <a:stretch>
            <a:fillRect/>
          </a:stretch>
        </p:blipFill>
        <p:spPr bwMode="auto">
          <a:xfrm flipH="1">
            <a:off x="7786710" y="214290"/>
            <a:ext cx="509590" cy="471486"/>
          </a:xfrm>
          <a:prstGeom prst="rect">
            <a:avLst/>
          </a:prstGeom>
          <a:noFill/>
        </p:spPr>
      </p:pic>
      <p:pic>
        <p:nvPicPr>
          <p:cNvPr id="8" name="Picture 2" descr="C:\Users\bening\Pictures\home 4.jpg">
            <a:hlinkClick r:id="rId5" action="ppaction://hlinksldjump"/>
          </p:cNvPr>
          <p:cNvPicPr>
            <a:picLocks noChangeAspect="1" noChangeArrowheads="1"/>
          </p:cNvPicPr>
          <p:nvPr/>
        </p:nvPicPr>
        <p:blipFill>
          <a:blip r:embed="rId6"/>
          <a:srcRect/>
          <a:stretch>
            <a:fillRect/>
          </a:stretch>
        </p:blipFill>
        <p:spPr bwMode="auto">
          <a:xfrm>
            <a:off x="7429520" y="5357826"/>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53"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Effect transition="in" filter="fade">
                                      <p:cBhvr>
                                        <p:cTn id="14" dur="1000"/>
                                        <p:tgtEl>
                                          <p:spTgt spid="6"/>
                                        </p:tgtEl>
                                      </p:cBhvr>
                                    </p:animEffect>
                                  </p:childTnLst>
                                </p:cTn>
                              </p:par>
                              <p:par>
                                <p:cTn id="15" presetID="10"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2000"/>
                                        <p:tgtEl>
                                          <p:spTgt spid="3"/>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0" fill="hold"/>
                                        <p:tgtEl>
                                          <p:spTgt spid="3"/>
                                        </p:tgtEl>
                                        <p:attrNameLst>
                                          <p:attrName>ppt_w</p:attrName>
                                        </p:attrNameLst>
                                      </p:cBhvr>
                                      <p:tavLst>
                                        <p:tav tm="0" fmla="#ppt_w*sin(2.5*pi*$)">
                                          <p:val>
                                            <p:fltVal val="0"/>
                                          </p:val>
                                        </p:tav>
                                        <p:tav tm="100000">
                                          <p:val>
                                            <p:fltVal val="1"/>
                                          </p:val>
                                        </p:tav>
                                      </p:tavLst>
                                    </p:anim>
                                    <p:anim calcmode="lin" valueType="num">
                                      <p:cBhvr>
                                        <p:cTn id="21" dur="5000" fill="hold"/>
                                        <p:tgtEl>
                                          <p:spTgt spid="3"/>
                                        </p:tgtEl>
                                        <p:attrNameLst>
                                          <p:attrName>ppt_h</p:attrName>
                                        </p:attrNameLst>
                                      </p:cBhvr>
                                      <p:tavLst>
                                        <p:tav tm="0">
                                          <p:val>
                                            <p:strVal val="#ppt_h"/>
                                          </p:val>
                                        </p:tav>
                                        <p:tav tm="100000">
                                          <p:val>
                                            <p:strVal val="#ppt_h"/>
                                          </p:val>
                                        </p:tav>
                                      </p:tavLst>
                                    </p:anim>
                                  </p:childTnLst>
                                </p:cTn>
                              </p:par>
                              <p:par>
                                <p:cTn id="22" presetID="53" presetClass="entr" presetSubtype="0"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1000" fill="hold"/>
                                        <p:tgtEl>
                                          <p:spTgt spid="8"/>
                                        </p:tgtEl>
                                        <p:attrNameLst>
                                          <p:attrName>ppt_w</p:attrName>
                                        </p:attrNameLst>
                                      </p:cBhvr>
                                      <p:tavLst>
                                        <p:tav tm="0">
                                          <p:val>
                                            <p:fltVal val="0"/>
                                          </p:val>
                                        </p:tav>
                                        <p:tav tm="100000">
                                          <p:val>
                                            <p:strVal val="#ppt_w"/>
                                          </p:val>
                                        </p:tav>
                                      </p:tavLst>
                                    </p:anim>
                                    <p:anim calcmode="lin" valueType="num">
                                      <p:cBhvr>
                                        <p:cTn id="25" dur="1000" fill="hold"/>
                                        <p:tgtEl>
                                          <p:spTgt spid="8"/>
                                        </p:tgtEl>
                                        <p:attrNameLst>
                                          <p:attrName>ppt_h</p:attrName>
                                        </p:attrNameLst>
                                      </p:cBhvr>
                                      <p:tavLst>
                                        <p:tav tm="0">
                                          <p:val>
                                            <p:fltVal val="0"/>
                                          </p:val>
                                        </p:tav>
                                        <p:tav tm="100000">
                                          <p:val>
                                            <p:strVal val="#ppt_h"/>
                                          </p:val>
                                        </p:tav>
                                      </p:tavLst>
                                    </p:anim>
                                    <p:animEffect transition="in" filter="fade">
                                      <p:cBhvr>
                                        <p:cTn id="26" dur="1000"/>
                                        <p:tgtEl>
                                          <p:spTgt spid="8"/>
                                        </p:tgtEl>
                                      </p:cBhvr>
                                    </p:animEffect>
                                  </p:childTnLst>
                                </p:cTn>
                              </p:par>
                            </p:childTnLst>
                          </p:cTn>
                        </p:par>
                        <p:par>
                          <p:cTn id="27" fill="hold">
                            <p:stCondLst>
                              <p:cond delay="5000"/>
                            </p:stCondLst>
                            <p:childTnLst>
                              <p:par>
                                <p:cTn id="28" presetID="37" presetClass="entr" presetSubtype="0" fill="hold" grpId="0" nodeType="afterEffect">
                                  <p:stCondLst>
                                    <p:cond delay="0"/>
                                  </p:stCondLst>
                                  <p:childTnLst>
                                    <p:set>
                                      <p:cBhvr>
                                        <p:cTn id="29" dur="1" fill="hold">
                                          <p:stCondLst>
                                            <p:cond delay="0"/>
                                          </p:stCondLst>
                                        </p:cTn>
                                        <p:tgtEl>
                                          <p:spTgt spid="37889"/>
                                        </p:tgtEl>
                                        <p:attrNameLst>
                                          <p:attrName>style.visibility</p:attrName>
                                        </p:attrNameLst>
                                      </p:cBhvr>
                                      <p:to>
                                        <p:strVal val="visible"/>
                                      </p:to>
                                    </p:set>
                                    <p:animEffect transition="in" filter="fade">
                                      <p:cBhvr>
                                        <p:cTn id="30" dur="1000"/>
                                        <p:tgtEl>
                                          <p:spTgt spid="37889"/>
                                        </p:tgtEl>
                                      </p:cBhvr>
                                    </p:animEffect>
                                    <p:anim calcmode="lin" valueType="num">
                                      <p:cBhvr>
                                        <p:cTn id="31" dur="1000" fill="hold"/>
                                        <p:tgtEl>
                                          <p:spTgt spid="37889"/>
                                        </p:tgtEl>
                                        <p:attrNameLst>
                                          <p:attrName>ppt_x</p:attrName>
                                        </p:attrNameLst>
                                      </p:cBhvr>
                                      <p:tavLst>
                                        <p:tav tm="0">
                                          <p:val>
                                            <p:strVal val="#ppt_x"/>
                                          </p:val>
                                        </p:tav>
                                        <p:tav tm="100000">
                                          <p:val>
                                            <p:strVal val="#ppt_x"/>
                                          </p:val>
                                        </p:tav>
                                      </p:tavLst>
                                    </p:anim>
                                    <p:anim calcmode="lin" valueType="num">
                                      <p:cBhvr>
                                        <p:cTn id="32" dur="900" decel="100000" fill="hold"/>
                                        <p:tgtEl>
                                          <p:spTgt spid="37889"/>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3788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85720" y="214290"/>
            <a:ext cx="8429684" cy="1000132"/>
          </a:xfrm>
        </p:spPr>
        <p:txBody>
          <a:bodyPr>
            <a:noAutofit/>
            <a:scene3d>
              <a:camera prst="orthographicFront"/>
              <a:lightRig rig="soft" dir="t">
                <a:rot lat="0" lon="0" rev="10800000"/>
              </a:lightRig>
            </a:scene3d>
            <a:sp3d>
              <a:bevelT w="27940" h="12700"/>
              <a:contourClr>
                <a:srgbClr val="DDDDDD"/>
              </a:contourClr>
            </a:sp3d>
          </a:bodyPr>
          <a:lstStyle/>
          <a:p>
            <a:r>
              <a:rPr lang="id-ID" sz="2800" b="1" spc="150" dirty="0" smtClean="0">
                <a:ln w="11430"/>
                <a:solidFill>
                  <a:srgbClr val="00B050"/>
                </a:solidFill>
                <a:effectLst>
                  <a:outerShdw blurRad="25400" algn="tl" rotWithShape="0">
                    <a:srgbClr val="000000">
                      <a:alpha val="43000"/>
                    </a:srgbClr>
                  </a:outerShdw>
                </a:effectLst>
                <a:latin typeface="Cambria" pitchFamily="18" charset="0"/>
              </a:rPr>
              <a:t>Penyemprotan Pembungaan</a:t>
            </a:r>
            <a:endParaRPr lang="id-ID" sz="2800" b="1" spc="150" dirty="0">
              <a:ln w="11430"/>
              <a:solidFill>
                <a:srgbClr val="00B050"/>
              </a:solidFill>
              <a:effectLst>
                <a:outerShdw blurRad="25400" algn="tl" rotWithShape="0">
                  <a:srgbClr val="000000">
                    <a:alpha val="43000"/>
                  </a:srgbClr>
                </a:outerShdw>
              </a:effectLst>
              <a:latin typeface="Cambria" pitchFamily="18" charset="0"/>
            </a:endParaRPr>
          </a:p>
        </p:txBody>
      </p:sp>
      <p:sp>
        <p:nvSpPr>
          <p:cNvPr id="5" name="Rectangle 4"/>
          <p:cNvSpPr/>
          <p:nvPr/>
        </p:nvSpPr>
        <p:spPr>
          <a:xfrm>
            <a:off x="428596" y="1357298"/>
            <a:ext cx="8429684" cy="4190250"/>
          </a:xfrm>
          <a:prstGeom prst="rect">
            <a:avLst/>
          </a:prstGeom>
        </p:spPr>
        <p:txBody>
          <a:bodyPr wrap="square">
            <a:spAutoFit/>
          </a:bodyPr>
          <a:lstStyle/>
          <a:p>
            <a:pPr marL="914400" lvl="3" indent="-457200" algn="just">
              <a:lnSpc>
                <a:spcPct val="150000"/>
              </a:lnSpc>
              <a:buFont typeface="Wingdings" pitchFamily="2" charset="2"/>
              <a:buChar char="Ø"/>
            </a:pPr>
            <a:r>
              <a:rPr lang="id-ID" sz="2000" dirty="0" smtClean="0">
                <a:latin typeface="Cambria" pitchFamily="18" charset="0"/>
              </a:rPr>
              <a:t>Bertujuan untuk mempercepat proses pembungaan dan menghasilkan bunga dan buah yang banyak. </a:t>
            </a:r>
          </a:p>
          <a:p>
            <a:pPr marL="914400" lvl="3" indent="-457200" algn="just">
              <a:lnSpc>
                <a:spcPct val="150000"/>
              </a:lnSpc>
              <a:buFont typeface="Wingdings" pitchFamily="2" charset="2"/>
              <a:buChar char="Ø"/>
            </a:pPr>
            <a:r>
              <a:rPr lang="id-ID" sz="2000" dirty="0" smtClean="0">
                <a:latin typeface="Cambria" pitchFamily="18" charset="0"/>
              </a:rPr>
              <a:t>Ketika tanaman berumur sekitar 2 tahun dan mulai muncul bunga pertama, dilakukan penyemprotan daun dan tempat munculnya bunga dengan teknologi enzimatis.  </a:t>
            </a:r>
          </a:p>
          <a:p>
            <a:pPr marL="914400" lvl="3" indent="-457200" algn="just">
              <a:lnSpc>
                <a:spcPct val="150000"/>
              </a:lnSpc>
              <a:buFont typeface="Wingdings" pitchFamily="2" charset="2"/>
              <a:buChar char="Ø"/>
            </a:pPr>
            <a:r>
              <a:rPr lang="id-ID" sz="2000" dirty="0" smtClean="0">
                <a:latin typeface="Cambria" pitchFamily="18" charset="0"/>
              </a:rPr>
              <a:t>Penyemprotan dilakukan setiap 2 minggu sekali sampai panen       (± 50 hari setelah penyerbukan buah siap dipanen)</a:t>
            </a:r>
          </a:p>
          <a:p>
            <a:pPr marL="914400" lvl="3" indent="-457200" algn="just">
              <a:lnSpc>
                <a:spcPct val="150000"/>
              </a:lnSpc>
              <a:buFont typeface="Wingdings" pitchFamily="2" charset="2"/>
              <a:buChar char="Ø"/>
            </a:pPr>
            <a:r>
              <a:rPr lang="id-ID" sz="2000" dirty="0" smtClean="0">
                <a:latin typeface="Cambria" pitchFamily="18" charset="0"/>
              </a:rPr>
              <a:t>Setelah panen, dilakukan penyemprotan sehari setelah panen.</a:t>
            </a:r>
          </a:p>
          <a:p>
            <a:pPr marL="914400" lvl="3" indent="-457200" algn="just">
              <a:lnSpc>
                <a:spcPct val="150000"/>
              </a:lnSpc>
              <a:buFont typeface="Wingdings" pitchFamily="2" charset="2"/>
              <a:buChar char="Ø"/>
            </a:pPr>
            <a:r>
              <a:rPr lang="id-ID" sz="2000" dirty="0" smtClean="0">
                <a:latin typeface="Cambria" pitchFamily="18" charset="0"/>
              </a:rPr>
              <a:t>Dilakukan pada pagi hari sebelum jam 09.00.</a:t>
            </a:r>
          </a:p>
        </p:txBody>
      </p:sp>
      <p:grpSp>
        <p:nvGrpSpPr>
          <p:cNvPr id="6" name="Group 5"/>
          <p:cNvGrpSpPr/>
          <p:nvPr/>
        </p:nvGrpSpPr>
        <p:grpSpPr>
          <a:xfrm>
            <a:off x="214282" y="214290"/>
            <a:ext cx="1000099" cy="919941"/>
            <a:chOff x="214282" y="5643578"/>
            <a:chExt cx="1000099" cy="919941"/>
          </a:xfrm>
        </p:grpSpPr>
        <p:sp>
          <p:nvSpPr>
            <p:cNvPr id="7" name="TextBox 6"/>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8"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9" name="Picture 2" descr="C:\Users\bening\Pictures\next.jpg">
            <a:hlinkClick r:id="" action="ppaction://hlinkshowjump?jump=nextslide"/>
          </p:cNvPr>
          <p:cNvPicPr>
            <a:picLocks noChangeAspect="1" noChangeArrowheads="1"/>
          </p:cNvPicPr>
          <p:nvPr/>
        </p:nvPicPr>
        <p:blipFill>
          <a:blip r:embed="rId3"/>
          <a:srcRect/>
          <a:stretch>
            <a:fillRect/>
          </a:stretch>
        </p:blipFill>
        <p:spPr bwMode="auto">
          <a:xfrm>
            <a:off x="8429652" y="214290"/>
            <a:ext cx="471486" cy="471486"/>
          </a:xfrm>
          <a:prstGeom prst="rect">
            <a:avLst/>
          </a:prstGeom>
          <a:noFill/>
        </p:spPr>
      </p:pic>
      <p:pic>
        <p:nvPicPr>
          <p:cNvPr id="10" name="Picture 2" descr="C:\Users\bening\Pictures\next.jpg">
            <a:hlinkClick r:id="rId4" action="ppaction://hlinksldjump"/>
          </p:cNvPr>
          <p:cNvPicPr>
            <a:picLocks noChangeAspect="1" noChangeArrowheads="1"/>
          </p:cNvPicPr>
          <p:nvPr/>
        </p:nvPicPr>
        <p:blipFill>
          <a:blip r:embed="rId3"/>
          <a:srcRect/>
          <a:stretch>
            <a:fillRect/>
          </a:stretch>
        </p:blipFill>
        <p:spPr bwMode="auto">
          <a:xfrm flipH="1">
            <a:off x="7786710" y="214290"/>
            <a:ext cx="509590" cy="471486"/>
          </a:xfrm>
          <a:prstGeom prst="rect">
            <a:avLst/>
          </a:prstGeom>
          <a:noFill/>
        </p:spPr>
      </p:pic>
      <p:pic>
        <p:nvPicPr>
          <p:cNvPr id="11" name="Picture 2" descr="C:\Users\bening\Pictures\home 4.jpg">
            <a:hlinkClick r:id="rId5" action="ppaction://hlinksldjump"/>
          </p:cNvPr>
          <p:cNvPicPr>
            <a:picLocks noChangeAspect="1" noChangeArrowheads="1"/>
          </p:cNvPicPr>
          <p:nvPr/>
        </p:nvPicPr>
        <p:blipFill>
          <a:blip r:embed="rId6"/>
          <a:srcRect/>
          <a:stretch>
            <a:fillRect/>
          </a:stretch>
        </p:blipFill>
        <p:spPr bwMode="auto">
          <a:xfrm>
            <a:off x="7429520" y="5357826"/>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Effect transition="in" filter="fade">
                                      <p:cBhvr>
                                        <p:cTn id="9" dur="1000"/>
                                        <p:tgtEl>
                                          <p:spTgt spid="10"/>
                                        </p:tgtEl>
                                      </p:cBhvr>
                                    </p:animEffect>
                                  </p:childTnLst>
                                </p:cTn>
                              </p:par>
                              <p:par>
                                <p:cTn id="10" presetID="53"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fltVal val="0"/>
                                          </p:val>
                                        </p:tav>
                                        <p:tav tm="100000">
                                          <p:val>
                                            <p:strVal val="#ppt_w"/>
                                          </p:val>
                                        </p:tav>
                                      </p:tavLst>
                                    </p:anim>
                                    <p:anim calcmode="lin" valueType="num">
                                      <p:cBhvr>
                                        <p:cTn id="13" dur="1000" fill="hold"/>
                                        <p:tgtEl>
                                          <p:spTgt spid="9"/>
                                        </p:tgtEl>
                                        <p:attrNameLst>
                                          <p:attrName>ppt_h</p:attrName>
                                        </p:attrNameLst>
                                      </p:cBhvr>
                                      <p:tavLst>
                                        <p:tav tm="0">
                                          <p:val>
                                            <p:fltVal val="0"/>
                                          </p:val>
                                        </p:tav>
                                        <p:tav tm="100000">
                                          <p:val>
                                            <p:strVal val="#ppt_h"/>
                                          </p:val>
                                        </p:tav>
                                      </p:tavLst>
                                    </p:anim>
                                    <p:animEffect transition="in" filter="fade">
                                      <p:cBhvr>
                                        <p:cTn id="14" dur="1000"/>
                                        <p:tgtEl>
                                          <p:spTgt spid="9"/>
                                        </p:tgtEl>
                                      </p:cBhvr>
                                    </p:animEffect>
                                  </p:childTnLst>
                                </p:cTn>
                              </p:par>
                              <p:par>
                                <p:cTn id="15" presetID="10"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0" fill="hold"/>
                                        <p:tgtEl>
                                          <p:spTgt spid="6"/>
                                        </p:tgtEl>
                                        <p:attrNameLst>
                                          <p:attrName>ppt_w</p:attrName>
                                        </p:attrNameLst>
                                      </p:cBhvr>
                                      <p:tavLst>
                                        <p:tav tm="0" fmla="#ppt_w*sin(2.5*pi*$)">
                                          <p:val>
                                            <p:fltVal val="0"/>
                                          </p:val>
                                        </p:tav>
                                        <p:tav tm="100000">
                                          <p:val>
                                            <p:fltVal val="1"/>
                                          </p:val>
                                        </p:tav>
                                      </p:tavLst>
                                    </p:anim>
                                    <p:anim calcmode="lin" valueType="num">
                                      <p:cBhvr>
                                        <p:cTn id="21" dur="5000" fill="hold"/>
                                        <p:tgtEl>
                                          <p:spTgt spid="6"/>
                                        </p:tgtEl>
                                        <p:attrNameLst>
                                          <p:attrName>ppt_h</p:attrName>
                                        </p:attrNameLst>
                                      </p:cBhvr>
                                      <p:tavLst>
                                        <p:tav tm="0">
                                          <p:val>
                                            <p:strVal val="#ppt_h"/>
                                          </p:val>
                                        </p:tav>
                                        <p:tav tm="100000">
                                          <p:val>
                                            <p:strVal val="#ppt_h"/>
                                          </p:val>
                                        </p:tav>
                                      </p:tavLst>
                                    </p:anim>
                                  </p:childTnLst>
                                </p:cTn>
                              </p:par>
                              <p:par>
                                <p:cTn id="22" presetID="53" presetClass="entr" presetSubtype="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ppt_w</p:attrName>
                                        </p:attrNameLst>
                                      </p:cBhvr>
                                      <p:tavLst>
                                        <p:tav tm="0">
                                          <p:val>
                                            <p:fltVal val="0"/>
                                          </p:val>
                                        </p:tav>
                                        <p:tav tm="100000">
                                          <p:val>
                                            <p:strVal val="#ppt_w"/>
                                          </p:val>
                                        </p:tav>
                                      </p:tavLst>
                                    </p:anim>
                                    <p:anim calcmode="lin" valueType="num">
                                      <p:cBhvr>
                                        <p:cTn id="25" dur="1000" fill="hold"/>
                                        <p:tgtEl>
                                          <p:spTgt spid="11"/>
                                        </p:tgtEl>
                                        <p:attrNameLst>
                                          <p:attrName>ppt_h</p:attrName>
                                        </p:attrNameLst>
                                      </p:cBhvr>
                                      <p:tavLst>
                                        <p:tav tm="0">
                                          <p:val>
                                            <p:fltVal val="0"/>
                                          </p:val>
                                        </p:tav>
                                        <p:tav tm="100000">
                                          <p:val>
                                            <p:strVal val="#ppt_h"/>
                                          </p:val>
                                        </p:tav>
                                      </p:tavLst>
                                    </p:anim>
                                    <p:animEffect transition="in" filter="fade">
                                      <p:cBhvr>
                                        <p:cTn id="26" dur="1000"/>
                                        <p:tgtEl>
                                          <p:spTgt spid="11"/>
                                        </p:tgtEl>
                                      </p:cBhvr>
                                    </p:animEffect>
                                  </p:childTnLst>
                                </p:cTn>
                              </p:par>
                            </p:childTnLst>
                          </p:cTn>
                        </p:par>
                        <p:par>
                          <p:cTn id="27" fill="hold">
                            <p:stCondLst>
                              <p:cond delay="5000"/>
                            </p:stCondLst>
                            <p:childTnLst>
                              <p:par>
                                <p:cTn id="28" presetID="51"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770" decel="100000"/>
                                        <p:tgtEl>
                                          <p:spTgt spid="4"/>
                                        </p:tgtEl>
                                      </p:cBhvr>
                                    </p:animEffect>
                                    <p:animScale>
                                      <p:cBhvr>
                                        <p:cTn id="31" dur="770" decel="100000"/>
                                        <p:tgtEl>
                                          <p:spTgt spid="4"/>
                                        </p:tgtEl>
                                      </p:cBhvr>
                                      <p:from x="10000" y="10000"/>
                                      <p:to x="200000" y="450000"/>
                                    </p:animScale>
                                    <p:animScale>
                                      <p:cBhvr>
                                        <p:cTn id="32" dur="1230" accel="100000" fill="hold">
                                          <p:stCondLst>
                                            <p:cond delay="770"/>
                                          </p:stCondLst>
                                        </p:cTn>
                                        <p:tgtEl>
                                          <p:spTgt spid="4"/>
                                        </p:tgtEl>
                                      </p:cBhvr>
                                      <p:from x="200000" y="450000"/>
                                      <p:to x="100000" y="100000"/>
                                    </p:animScale>
                                    <p:set>
                                      <p:cBhvr>
                                        <p:cTn id="33" dur="770" fill="hold"/>
                                        <p:tgtEl>
                                          <p:spTgt spid="4"/>
                                        </p:tgtEl>
                                        <p:attrNameLst>
                                          <p:attrName>ppt_x</p:attrName>
                                        </p:attrNameLst>
                                      </p:cBhvr>
                                      <p:to>
                                        <p:strVal val="(0.5)"/>
                                      </p:to>
                                    </p:set>
                                    <p:anim from="(0.5)" to="(#ppt_x)" calcmode="lin" valueType="num">
                                      <p:cBhvr>
                                        <p:cTn id="34" dur="1230" accel="100000" fill="hold">
                                          <p:stCondLst>
                                            <p:cond delay="770"/>
                                          </p:stCondLst>
                                        </p:cTn>
                                        <p:tgtEl>
                                          <p:spTgt spid="4"/>
                                        </p:tgtEl>
                                        <p:attrNameLst>
                                          <p:attrName>ppt_x</p:attrName>
                                        </p:attrNameLst>
                                      </p:cBhvr>
                                    </p:anim>
                                    <p:set>
                                      <p:cBhvr>
                                        <p:cTn id="35" dur="770" fill="hold"/>
                                        <p:tgtEl>
                                          <p:spTgt spid="4"/>
                                        </p:tgtEl>
                                        <p:attrNameLst>
                                          <p:attrName>ppt_y</p:attrName>
                                        </p:attrNameLst>
                                      </p:cBhvr>
                                      <p:to>
                                        <p:strVal val="(#ppt_y+0.4)"/>
                                      </p:to>
                                    </p:set>
                                    <p:anim from="(#ppt_y+0.4)" to="(#ppt_y)" calcmode="lin" valueType="num">
                                      <p:cBhvr>
                                        <p:cTn id="36" dur="1230" accel="100000" fill="hold">
                                          <p:stCondLst>
                                            <p:cond delay="770"/>
                                          </p:stCondLst>
                                        </p:cTn>
                                        <p:tgtEl>
                                          <p:spTgt spid="4"/>
                                        </p:tgtEl>
                                        <p:attrNameLst>
                                          <p:attrName>ppt_y</p:attrName>
                                        </p:attrNameLst>
                                      </p:cBhvr>
                                    </p:anim>
                                  </p:childTnLst>
                                </p:cTn>
                              </p:par>
                            </p:childTnLst>
                          </p:cTn>
                        </p:par>
                        <p:par>
                          <p:cTn id="37" fill="hold">
                            <p:stCondLst>
                              <p:cond delay="7000"/>
                            </p:stCondLst>
                            <p:childTnLst>
                              <p:par>
                                <p:cTn id="38" presetID="37" presetClass="entr" presetSubtype="0" fill="hold" grpId="0" nodeType="after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1000"/>
                                        <p:tgtEl>
                                          <p:spTgt spid="5"/>
                                        </p:tgtEl>
                                      </p:cBhvr>
                                    </p:animEffect>
                                    <p:anim calcmode="lin" valueType="num">
                                      <p:cBhvr>
                                        <p:cTn id="41" dur="1000" fill="hold"/>
                                        <p:tgtEl>
                                          <p:spTgt spid="5"/>
                                        </p:tgtEl>
                                        <p:attrNameLst>
                                          <p:attrName>ppt_x</p:attrName>
                                        </p:attrNameLst>
                                      </p:cBhvr>
                                      <p:tavLst>
                                        <p:tav tm="0">
                                          <p:val>
                                            <p:strVal val="#ppt_x"/>
                                          </p:val>
                                        </p:tav>
                                        <p:tav tm="100000">
                                          <p:val>
                                            <p:strVal val="#ppt_x"/>
                                          </p:val>
                                        </p:tav>
                                      </p:tavLst>
                                    </p:anim>
                                    <p:anim calcmode="lin" valueType="num">
                                      <p:cBhvr>
                                        <p:cTn id="42" dur="900" decel="100000" fill="hold"/>
                                        <p:tgtEl>
                                          <p:spTgt spid="5"/>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71538" y="714356"/>
            <a:ext cx="7143800" cy="1000132"/>
          </a:xfrm>
          <a:prstGeom prst="rect">
            <a:avLst/>
          </a:prstGeom>
        </p:spPr>
        <p:txBody>
          <a:bodyPr vert="horz" lIns="91440" tIns="45720" rIns="91440" bIns="45720" rtlCol="0" anchor="ctr">
            <a:no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800" b="1" i="0" u="none" strike="noStrike" kern="1200" cap="none" spc="150" normalizeH="0" baseline="0" noProof="0" dirty="0" smtClean="0">
                <a:ln w="11430"/>
                <a:solidFill>
                  <a:srgbClr val="00B050"/>
                </a:solidFill>
                <a:effectLst>
                  <a:outerShdw blurRad="25400" algn="tl" rotWithShape="0">
                    <a:srgbClr val="000000">
                      <a:alpha val="43000"/>
                    </a:srgbClr>
                  </a:outerShdw>
                </a:effectLst>
                <a:uLnTx/>
                <a:uFillTx/>
                <a:latin typeface="Cambria" pitchFamily="18" charset="0"/>
                <a:ea typeface="+mj-ea"/>
                <a:cs typeface="+mj-cs"/>
              </a:rPr>
              <a:t>Proses Pembungaan &amp; Seleksi Kuntum  &amp; Buah</a:t>
            </a:r>
            <a:endParaRPr kumimoji="0" lang="id-ID" sz="2800" b="1" i="0" u="none" strike="noStrike" kern="1200" cap="none" spc="150" normalizeH="0" baseline="0" noProof="0" dirty="0">
              <a:ln w="11430"/>
              <a:solidFill>
                <a:srgbClr val="00B050"/>
              </a:solidFill>
              <a:effectLst>
                <a:outerShdw blurRad="25400" algn="tl" rotWithShape="0">
                  <a:srgbClr val="000000">
                    <a:alpha val="43000"/>
                  </a:srgbClr>
                </a:outerShdw>
              </a:effectLst>
              <a:uLnTx/>
              <a:uFillTx/>
              <a:latin typeface="Cambria" pitchFamily="18" charset="0"/>
              <a:ea typeface="+mj-ea"/>
              <a:cs typeface="+mj-cs"/>
            </a:endParaRPr>
          </a:p>
        </p:txBody>
      </p:sp>
      <p:sp>
        <p:nvSpPr>
          <p:cNvPr id="38913" name="Rectangle 1"/>
          <p:cNvSpPr>
            <a:spLocks noChangeArrowheads="1"/>
          </p:cNvSpPr>
          <p:nvPr/>
        </p:nvSpPr>
        <p:spPr bwMode="auto">
          <a:xfrm>
            <a:off x="428596" y="1610575"/>
            <a:ext cx="8358246"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50000"/>
              </a:lnSpc>
              <a:spcBef>
                <a:spcPct val="0"/>
              </a:spcBef>
              <a:spcAft>
                <a:spcPct val="0"/>
              </a:spcAft>
              <a:buClrTx/>
              <a:buSzTx/>
              <a:buFont typeface="+mj-lt"/>
              <a:buAutoNum type="arabicPeriod"/>
              <a:tabLst>
                <a:tab pos="8382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Syarat yang	harus dipenuhi dalam proses pembungaan :</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819150" marR="0" lvl="0" indent="-457200" algn="just" defTabSz="914400" rtl="0" eaLnBrk="0" fontAlgn="base" latinLnBrk="0" hangingPunct="0">
              <a:lnSpc>
                <a:spcPct val="150000"/>
              </a:lnSpc>
              <a:spcBef>
                <a:spcPct val="0"/>
              </a:spcBef>
              <a:spcAft>
                <a:spcPct val="0"/>
              </a:spcAft>
              <a:buClrTx/>
              <a:buSzTx/>
              <a:buFont typeface="+mj-lt"/>
              <a:buAutoNum type="alphaLcPeriod"/>
              <a:tabLst>
                <a:tab pos="8382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Cabang produksi terbentuk dengan baik, jumlah maupun ukurannya   dengan panjang  ≤ 70cm, tetapi tidak sampai menyentuh tanah.</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819150" marR="0" lvl="0" indent="-457200" algn="just" defTabSz="914400" rtl="0" eaLnBrk="0" fontAlgn="base" latinLnBrk="0" hangingPunct="0">
              <a:lnSpc>
                <a:spcPct val="150000"/>
              </a:lnSpc>
              <a:spcBef>
                <a:spcPct val="0"/>
              </a:spcBef>
              <a:spcAft>
                <a:spcPct val="0"/>
              </a:spcAft>
              <a:buClrTx/>
              <a:buSzTx/>
              <a:buFont typeface="+mj-lt"/>
              <a:buAutoNum type="alphaLcPeriod"/>
              <a:tabLst>
                <a:tab pos="8382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Telah dilakukan pangkas sepanjang 3-5 cm pada setiap ujung sulur  agar  terjadi tahapan penuaan.</a:t>
            </a:r>
            <a:endPar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Arial" pitchFamily="34" charset="0"/>
            </a:endParaRPr>
          </a:p>
          <a:p>
            <a:pPr marL="819150" marR="0" lvl="0" indent="-457200" algn="just" defTabSz="914400" rtl="0" eaLnBrk="0" fontAlgn="base" latinLnBrk="0" hangingPunct="0">
              <a:lnSpc>
                <a:spcPct val="150000"/>
              </a:lnSpc>
              <a:spcBef>
                <a:spcPct val="0"/>
              </a:spcBef>
              <a:spcAft>
                <a:spcPct val="0"/>
              </a:spcAft>
              <a:buClrTx/>
              <a:buSzTx/>
              <a:buFont typeface="+mj-lt"/>
              <a:buAutoNum type="alphaLcPeriod"/>
              <a:tabLst>
                <a:tab pos="8382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t>Tidak boleh ada tunas pada cabang produksi yang terbentuk. Cabang yang tumbuh dibagian samping perlu dipangkas.</a:t>
            </a:r>
            <a:r>
              <a:rPr kumimoji="0" lang="id-ID" sz="2000" b="0" i="0" u="none" strike="noStrike" cap="none" normalizeH="0" baseline="0" dirty="0" smtClean="0">
                <a:ln>
                  <a:noFill/>
                </a:ln>
                <a:solidFill>
                  <a:schemeClr val="tx1"/>
                </a:solidFill>
                <a:effectLst/>
                <a:latin typeface="Cambria" pitchFamily="18" charset="0"/>
                <a:cs typeface="Arial" pitchFamily="34" charset="0"/>
              </a:rPr>
              <a:t> </a:t>
            </a:r>
          </a:p>
          <a:p>
            <a:pPr marL="819150" marR="0" lvl="0" indent="-457200" algn="just" defTabSz="914400" rtl="0" eaLnBrk="0" fontAlgn="base" latinLnBrk="0" hangingPunct="0">
              <a:lnSpc>
                <a:spcPct val="150000"/>
              </a:lnSpc>
              <a:spcBef>
                <a:spcPct val="0"/>
              </a:spcBef>
              <a:spcAft>
                <a:spcPct val="0"/>
              </a:spcAft>
              <a:buClrTx/>
              <a:buSzTx/>
              <a:buFont typeface="+mj-lt"/>
              <a:buAutoNum type="alphaLcPeriod"/>
              <a:tabLst>
                <a:tab pos="838200" algn="l"/>
              </a:tabLst>
            </a:pPr>
            <a:r>
              <a:rPr lang="id-ID" sz="2000" dirty="0" smtClean="0">
                <a:latin typeface="Cambria" pitchFamily="18" charset="0"/>
                <a:cs typeface="Arial" pitchFamily="34" charset="0"/>
              </a:rPr>
              <a:t>Telah dilakukan penyemprotan daun dengan enzym Naskuru pada pagi hari sebelum jam 9 pagi</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p:txBody>
      </p:sp>
      <p:grpSp>
        <p:nvGrpSpPr>
          <p:cNvPr id="5" name="Group 4"/>
          <p:cNvGrpSpPr/>
          <p:nvPr/>
        </p:nvGrpSpPr>
        <p:grpSpPr>
          <a:xfrm>
            <a:off x="214282" y="214290"/>
            <a:ext cx="1000099" cy="919941"/>
            <a:chOff x="214282" y="5643578"/>
            <a:chExt cx="1000099" cy="919941"/>
          </a:xfrm>
        </p:grpSpPr>
        <p:sp>
          <p:nvSpPr>
            <p:cNvPr id="6" name="TextBox 5"/>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7"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8" name="Picture 2" descr="C:\Users\bening\Pictures\next.jpg">
            <a:hlinkClick r:id="" action="ppaction://hlinkshowjump?jump=nextslide"/>
          </p:cNvPr>
          <p:cNvPicPr>
            <a:picLocks noChangeAspect="1" noChangeArrowheads="1"/>
          </p:cNvPicPr>
          <p:nvPr/>
        </p:nvPicPr>
        <p:blipFill>
          <a:blip r:embed="rId3"/>
          <a:srcRect/>
          <a:stretch>
            <a:fillRect/>
          </a:stretch>
        </p:blipFill>
        <p:spPr bwMode="auto">
          <a:xfrm>
            <a:off x="8429652" y="214290"/>
            <a:ext cx="471486" cy="471486"/>
          </a:xfrm>
          <a:prstGeom prst="rect">
            <a:avLst/>
          </a:prstGeom>
          <a:noFill/>
        </p:spPr>
      </p:pic>
      <p:pic>
        <p:nvPicPr>
          <p:cNvPr id="9" name="Picture 2" descr="C:\Users\bening\Pictures\next.jpg">
            <a:hlinkClick r:id="rId4" action="ppaction://hlinksldjump"/>
          </p:cNvPr>
          <p:cNvPicPr>
            <a:picLocks noChangeAspect="1" noChangeArrowheads="1"/>
          </p:cNvPicPr>
          <p:nvPr/>
        </p:nvPicPr>
        <p:blipFill>
          <a:blip r:embed="rId3"/>
          <a:srcRect/>
          <a:stretch>
            <a:fillRect/>
          </a:stretch>
        </p:blipFill>
        <p:spPr bwMode="auto">
          <a:xfrm flipH="1">
            <a:off x="7786710" y="214290"/>
            <a:ext cx="509590" cy="471486"/>
          </a:xfrm>
          <a:prstGeom prst="rect">
            <a:avLst/>
          </a:prstGeom>
          <a:noFill/>
        </p:spPr>
      </p:pic>
      <p:pic>
        <p:nvPicPr>
          <p:cNvPr id="10" name="Picture 2" descr="C:\Users\bening\Pictures\home 4.jpg">
            <a:hlinkClick r:id="rId5" action="ppaction://hlinksldjump"/>
          </p:cNvPr>
          <p:cNvPicPr>
            <a:picLocks noChangeAspect="1" noChangeArrowheads="1"/>
          </p:cNvPicPr>
          <p:nvPr/>
        </p:nvPicPr>
        <p:blipFill>
          <a:blip r:embed="rId6"/>
          <a:srcRect/>
          <a:stretch>
            <a:fillRect/>
          </a:stretch>
        </p:blipFill>
        <p:spPr bwMode="auto">
          <a:xfrm>
            <a:off x="7429520" y="5357826"/>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Effect transition="in" filter="fade">
                                      <p:cBhvr>
                                        <p:cTn id="9" dur="1000"/>
                                        <p:tgtEl>
                                          <p:spTgt spid="9"/>
                                        </p:tgtEl>
                                      </p:cBhvr>
                                    </p:animEffect>
                                  </p:childTnLst>
                                </p:cTn>
                              </p:par>
                              <p:par>
                                <p:cTn id="10" presetID="53"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fltVal val="0"/>
                                          </p:val>
                                        </p:tav>
                                        <p:tav tm="100000">
                                          <p:val>
                                            <p:strVal val="#ppt_w"/>
                                          </p:val>
                                        </p:tav>
                                      </p:tavLst>
                                    </p:anim>
                                    <p:anim calcmode="lin" valueType="num">
                                      <p:cBhvr>
                                        <p:cTn id="13" dur="1000" fill="hold"/>
                                        <p:tgtEl>
                                          <p:spTgt spid="8"/>
                                        </p:tgtEl>
                                        <p:attrNameLst>
                                          <p:attrName>ppt_h</p:attrName>
                                        </p:attrNameLst>
                                      </p:cBhvr>
                                      <p:tavLst>
                                        <p:tav tm="0">
                                          <p:val>
                                            <p:fltVal val="0"/>
                                          </p:val>
                                        </p:tav>
                                        <p:tav tm="100000">
                                          <p:val>
                                            <p:strVal val="#ppt_h"/>
                                          </p:val>
                                        </p:tav>
                                      </p:tavLst>
                                    </p:anim>
                                    <p:animEffect transition="in" filter="fade">
                                      <p:cBhvr>
                                        <p:cTn id="14" dur="1000"/>
                                        <p:tgtEl>
                                          <p:spTgt spid="8"/>
                                        </p:tgtEl>
                                      </p:cBhvr>
                                    </p:animEffect>
                                  </p:childTnLst>
                                </p:cTn>
                              </p:par>
                              <p:par>
                                <p:cTn id="15" presetID="10"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0" fill="hold"/>
                                        <p:tgtEl>
                                          <p:spTgt spid="5"/>
                                        </p:tgtEl>
                                        <p:attrNameLst>
                                          <p:attrName>ppt_w</p:attrName>
                                        </p:attrNameLst>
                                      </p:cBhvr>
                                      <p:tavLst>
                                        <p:tav tm="0" fmla="#ppt_w*sin(2.5*pi*$)">
                                          <p:val>
                                            <p:fltVal val="0"/>
                                          </p:val>
                                        </p:tav>
                                        <p:tav tm="100000">
                                          <p:val>
                                            <p:fltVal val="1"/>
                                          </p:val>
                                        </p:tav>
                                      </p:tavLst>
                                    </p:anim>
                                    <p:anim calcmode="lin" valueType="num">
                                      <p:cBhvr>
                                        <p:cTn id="21" dur="5000" fill="hold"/>
                                        <p:tgtEl>
                                          <p:spTgt spid="5"/>
                                        </p:tgtEl>
                                        <p:attrNameLst>
                                          <p:attrName>ppt_h</p:attrName>
                                        </p:attrNameLst>
                                      </p:cBhvr>
                                      <p:tavLst>
                                        <p:tav tm="0">
                                          <p:val>
                                            <p:strVal val="#ppt_h"/>
                                          </p:val>
                                        </p:tav>
                                        <p:tav tm="100000">
                                          <p:val>
                                            <p:strVal val="#ppt_h"/>
                                          </p:val>
                                        </p:tav>
                                      </p:tavLst>
                                    </p:anim>
                                  </p:childTnLst>
                                </p:cTn>
                              </p:par>
                              <p:par>
                                <p:cTn id="22" presetID="53"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1000" fill="hold"/>
                                        <p:tgtEl>
                                          <p:spTgt spid="10"/>
                                        </p:tgtEl>
                                        <p:attrNameLst>
                                          <p:attrName>ppt_w</p:attrName>
                                        </p:attrNameLst>
                                      </p:cBhvr>
                                      <p:tavLst>
                                        <p:tav tm="0">
                                          <p:val>
                                            <p:fltVal val="0"/>
                                          </p:val>
                                        </p:tav>
                                        <p:tav tm="100000">
                                          <p:val>
                                            <p:strVal val="#ppt_w"/>
                                          </p:val>
                                        </p:tav>
                                      </p:tavLst>
                                    </p:anim>
                                    <p:anim calcmode="lin" valueType="num">
                                      <p:cBhvr>
                                        <p:cTn id="25" dur="1000" fill="hold"/>
                                        <p:tgtEl>
                                          <p:spTgt spid="10"/>
                                        </p:tgtEl>
                                        <p:attrNameLst>
                                          <p:attrName>ppt_h</p:attrName>
                                        </p:attrNameLst>
                                      </p:cBhvr>
                                      <p:tavLst>
                                        <p:tav tm="0">
                                          <p:val>
                                            <p:fltVal val="0"/>
                                          </p:val>
                                        </p:tav>
                                        <p:tav tm="100000">
                                          <p:val>
                                            <p:strVal val="#ppt_h"/>
                                          </p:val>
                                        </p:tav>
                                      </p:tavLst>
                                    </p:anim>
                                    <p:animEffect transition="in" filter="fade">
                                      <p:cBhvr>
                                        <p:cTn id="26" dur="1000"/>
                                        <p:tgtEl>
                                          <p:spTgt spid="10"/>
                                        </p:tgtEl>
                                      </p:cBhvr>
                                    </p:animEffect>
                                  </p:childTnLst>
                                </p:cTn>
                              </p:par>
                            </p:childTnLst>
                          </p:cTn>
                        </p:par>
                        <p:par>
                          <p:cTn id="27" fill="hold">
                            <p:stCondLst>
                              <p:cond delay="5000"/>
                            </p:stCondLst>
                            <p:childTnLst>
                              <p:par>
                                <p:cTn id="28" presetID="51"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770" decel="100000"/>
                                        <p:tgtEl>
                                          <p:spTgt spid="4"/>
                                        </p:tgtEl>
                                      </p:cBhvr>
                                    </p:animEffect>
                                    <p:animScale>
                                      <p:cBhvr>
                                        <p:cTn id="31" dur="770" decel="100000"/>
                                        <p:tgtEl>
                                          <p:spTgt spid="4"/>
                                        </p:tgtEl>
                                      </p:cBhvr>
                                      <p:from x="10000" y="10000"/>
                                      <p:to x="200000" y="450000"/>
                                    </p:animScale>
                                    <p:animScale>
                                      <p:cBhvr>
                                        <p:cTn id="32" dur="1230" accel="100000" fill="hold">
                                          <p:stCondLst>
                                            <p:cond delay="770"/>
                                          </p:stCondLst>
                                        </p:cTn>
                                        <p:tgtEl>
                                          <p:spTgt spid="4"/>
                                        </p:tgtEl>
                                      </p:cBhvr>
                                      <p:from x="200000" y="450000"/>
                                      <p:to x="100000" y="100000"/>
                                    </p:animScale>
                                    <p:set>
                                      <p:cBhvr>
                                        <p:cTn id="33" dur="770" fill="hold"/>
                                        <p:tgtEl>
                                          <p:spTgt spid="4"/>
                                        </p:tgtEl>
                                        <p:attrNameLst>
                                          <p:attrName>ppt_x</p:attrName>
                                        </p:attrNameLst>
                                      </p:cBhvr>
                                      <p:to>
                                        <p:strVal val="(0.5)"/>
                                      </p:to>
                                    </p:set>
                                    <p:anim from="(0.5)" to="(#ppt_x)" calcmode="lin" valueType="num">
                                      <p:cBhvr>
                                        <p:cTn id="34" dur="1230" accel="100000" fill="hold">
                                          <p:stCondLst>
                                            <p:cond delay="770"/>
                                          </p:stCondLst>
                                        </p:cTn>
                                        <p:tgtEl>
                                          <p:spTgt spid="4"/>
                                        </p:tgtEl>
                                        <p:attrNameLst>
                                          <p:attrName>ppt_x</p:attrName>
                                        </p:attrNameLst>
                                      </p:cBhvr>
                                    </p:anim>
                                    <p:set>
                                      <p:cBhvr>
                                        <p:cTn id="35" dur="770" fill="hold"/>
                                        <p:tgtEl>
                                          <p:spTgt spid="4"/>
                                        </p:tgtEl>
                                        <p:attrNameLst>
                                          <p:attrName>ppt_y</p:attrName>
                                        </p:attrNameLst>
                                      </p:cBhvr>
                                      <p:to>
                                        <p:strVal val="(#ppt_y+0.4)"/>
                                      </p:to>
                                    </p:set>
                                    <p:anim from="(#ppt_y+0.4)" to="(#ppt_y)" calcmode="lin" valueType="num">
                                      <p:cBhvr>
                                        <p:cTn id="36" dur="1230" accel="100000" fill="hold">
                                          <p:stCondLst>
                                            <p:cond delay="770"/>
                                          </p:stCondLst>
                                        </p:cTn>
                                        <p:tgtEl>
                                          <p:spTgt spid="4"/>
                                        </p:tgtEl>
                                        <p:attrNameLst>
                                          <p:attrName>ppt_y</p:attrName>
                                        </p:attrNameLst>
                                      </p:cBhvr>
                                    </p:anim>
                                  </p:childTnLst>
                                </p:cTn>
                              </p:par>
                            </p:childTnLst>
                          </p:cTn>
                        </p:par>
                        <p:par>
                          <p:cTn id="37" fill="hold">
                            <p:stCondLst>
                              <p:cond delay="7000"/>
                            </p:stCondLst>
                            <p:childTnLst>
                              <p:par>
                                <p:cTn id="38" presetID="37" presetClass="entr" presetSubtype="0" fill="hold" grpId="0" nodeType="afterEffect">
                                  <p:stCondLst>
                                    <p:cond delay="0"/>
                                  </p:stCondLst>
                                  <p:childTnLst>
                                    <p:set>
                                      <p:cBhvr>
                                        <p:cTn id="39" dur="1" fill="hold">
                                          <p:stCondLst>
                                            <p:cond delay="0"/>
                                          </p:stCondLst>
                                        </p:cTn>
                                        <p:tgtEl>
                                          <p:spTgt spid="38913"/>
                                        </p:tgtEl>
                                        <p:attrNameLst>
                                          <p:attrName>style.visibility</p:attrName>
                                        </p:attrNameLst>
                                      </p:cBhvr>
                                      <p:to>
                                        <p:strVal val="visible"/>
                                      </p:to>
                                    </p:set>
                                    <p:animEffect transition="in" filter="fade">
                                      <p:cBhvr>
                                        <p:cTn id="40" dur="1000"/>
                                        <p:tgtEl>
                                          <p:spTgt spid="38913"/>
                                        </p:tgtEl>
                                      </p:cBhvr>
                                    </p:animEffect>
                                    <p:anim calcmode="lin" valueType="num">
                                      <p:cBhvr>
                                        <p:cTn id="41" dur="1000" fill="hold"/>
                                        <p:tgtEl>
                                          <p:spTgt spid="38913"/>
                                        </p:tgtEl>
                                        <p:attrNameLst>
                                          <p:attrName>ppt_x</p:attrName>
                                        </p:attrNameLst>
                                      </p:cBhvr>
                                      <p:tavLst>
                                        <p:tav tm="0">
                                          <p:val>
                                            <p:strVal val="#ppt_x"/>
                                          </p:val>
                                        </p:tav>
                                        <p:tav tm="100000">
                                          <p:val>
                                            <p:strVal val="#ppt_x"/>
                                          </p:val>
                                        </p:tav>
                                      </p:tavLst>
                                    </p:anim>
                                    <p:anim calcmode="lin" valueType="num">
                                      <p:cBhvr>
                                        <p:cTn id="42" dur="900" decel="100000" fill="hold"/>
                                        <p:tgtEl>
                                          <p:spTgt spid="38913"/>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3891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891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285720" y="687246"/>
            <a:ext cx="8643998"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50000"/>
              </a:lnSpc>
              <a:spcBef>
                <a:spcPct val="0"/>
              </a:spcBef>
              <a:spcAft>
                <a:spcPct val="0"/>
              </a:spcAft>
              <a:buClrTx/>
              <a:buSzTx/>
              <a:buFont typeface="+mj-lt"/>
              <a:buAutoNum type="arabicPeriod" startAt="2"/>
              <a:tabLst>
                <a:tab pos="596900"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Langkah-langkah dan perlakuan dalam proses pembungaan serta seleksi kuntum bunga dan buah :</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449263" marR="0" lvl="0" algn="just" defTabSz="914400" rtl="0" eaLnBrk="0" fontAlgn="base" latinLnBrk="0" hangingPunct="0">
              <a:lnSpc>
                <a:spcPct val="150000"/>
              </a:lnSpc>
              <a:spcBef>
                <a:spcPct val="0"/>
              </a:spcBef>
              <a:spcAft>
                <a:spcPct val="0"/>
              </a:spcAft>
              <a:buClrTx/>
              <a:buSzTx/>
              <a:buFontTx/>
              <a:buNone/>
              <a:tabLst>
                <a:tab pos="449263" algn="l"/>
              </a:tabLst>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Seleksi dapat dilakukan pada kuntum bunga dan calon buah.</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Untuk seleksi kuntum bunga. Tinggalkan 1 bunga yang terbaik  yang  terletak</a:t>
            </a:r>
            <a:r>
              <a:rPr kumimoji="0" lang="id-ID" sz="2000" b="0" i="0" u="none" strike="noStrike" cap="none" normalizeH="0" dirty="0" smtClean="0">
                <a:ln>
                  <a:noFill/>
                </a:ln>
                <a:solidFill>
                  <a:schemeClr val="tx1"/>
                </a:solidFill>
                <a:effectLst/>
                <a:latin typeface="Cambria" pitchFamily="18" charset="0"/>
                <a:ea typeface="Times New Roman" pitchFamily="18" charset="0"/>
                <a:cs typeface="Times New Roman" pitchFamily="18" charset="0"/>
              </a:rPr>
              <a:t> </a:t>
            </a: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pada  ujung  sulur  atau  cabang produksi   pada   setiap   periode   pembungaan.   Seleksi buah muda (calon buah)</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449263" marR="0" lvl="0" indent="-449263" algn="just" defTabSz="914400" rtl="0" eaLnBrk="0" fontAlgn="base" latinLnBrk="0" hangingPunct="0">
              <a:lnSpc>
                <a:spcPct val="150000"/>
              </a:lnSpc>
              <a:spcBef>
                <a:spcPct val="0"/>
              </a:spcBef>
              <a:spcAft>
                <a:spcPct val="0"/>
              </a:spcAft>
              <a:buClrTx/>
              <a:buSzTx/>
              <a:buFont typeface="Wingdings" pitchFamily="2" charset="2"/>
              <a:buChar char="v"/>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Seleksi dilakukan seminggu setelah bunga mekar.</a:t>
            </a:r>
            <a:endParaRPr kumimoji="0" lang="id-ID" sz="2000" b="0" i="0" u="none" strike="noStrike" cap="none" normalizeH="0" baseline="0" dirty="0" smtClean="0">
              <a:ln>
                <a:noFill/>
              </a:ln>
              <a:solidFill>
                <a:schemeClr val="tx1"/>
              </a:solidFill>
              <a:effectLst/>
              <a:latin typeface="Cambria" pitchFamily="18" charset="0"/>
              <a:cs typeface="Arial" pitchFamily="34" charset="0"/>
            </a:endParaRPr>
          </a:p>
          <a:p>
            <a:pPr marL="449263" marR="0" lvl="0" indent="-449263" algn="just" defTabSz="914400" rtl="0" eaLnBrk="0" fontAlgn="base" latinLnBrk="0" hangingPunct="0">
              <a:lnSpc>
                <a:spcPct val="150000"/>
              </a:lnSpc>
              <a:spcBef>
                <a:spcPct val="0"/>
              </a:spcBef>
              <a:spcAft>
                <a:spcPct val="0"/>
              </a:spcAft>
              <a:buClrTx/>
              <a:buSzTx/>
              <a:buFont typeface="Wingdings" pitchFamily="2" charset="2"/>
              <a:buChar char="v"/>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Buah yang dipilih 1 yang terbaik/besar per periode pembungaan.</a:t>
            </a:r>
            <a:endPar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Arial" pitchFamily="34" charset="0"/>
            </a:endParaRPr>
          </a:p>
          <a:p>
            <a:pPr marL="449263" marR="0" lvl="0" indent="-449263" algn="just" defTabSz="914400" rtl="0" eaLnBrk="0" fontAlgn="base" latinLnBrk="0" hangingPunct="0">
              <a:lnSpc>
                <a:spcPct val="150000"/>
              </a:lnSpc>
              <a:spcBef>
                <a:spcPct val="0"/>
              </a:spcBef>
              <a:spcAft>
                <a:spcPct val="0"/>
              </a:spcAft>
              <a:buClrTx/>
              <a:buSzTx/>
              <a:buFont typeface="Wingdings" pitchFamily="2" charset="2"/>
              <a:buChar char="v"/>
            </a:pPr>
            <a:r>
              <a:rPr kumimoji="0" lang="id-ID" sz="2000" b="0" i="0" u="none" strike="noStrike" cap="none" normalizeH="0" baseline="0" dirty="0" smtClean="0">
                <a:ln>
                  <a:noFill/>
                </a:ln>
                <a:solidFill>
                  <a:schemeClr val="tx1"/>
                </a:solidFill>
                <a:effectLst/>
                <a:latin typeface="Cambria" pitchFamily="18" charset="0"/>
                <a:ea typeface="Times New Roman" pitchFamily="18" charset="0"/>
                <a:cs typeface="Arial" pitchFamily="34" charset="0"/>
              </a:rPr>
              <a:t>Bila tumbuh buah berukuran kecil berwarna merah, segera  dibuang  agar  muncul  kuntum  bunga  yang baru.  Jika  cabang  produksi  berukuran  kecil  dan pendek, maka buah yang dipelihara cukup satu saja.</a:t>
            </a:r>
            <a:r>
              <a:rPr kumimoji="0" lang="id-ID" sz="2000" b="0" i="0" u="none" strike="noStrike" cap="none" normalizeH="0" baseline="0" dirty="0" smtClean="0">
                <a:ln>
                  <a:noFill/>
                </a:ln>
                <a:solidFill>
                  <a:schemeClr val="tx1"/>
                </a:solidFill>
                <a:effectLst/>
                <a:latin typeface="Cambria" pitchFamily="18" charset="0"/>
                <a:cs typeface="Arial" pitchFamily="34" charset="0"/>
              </a:rPr>
              <a:t> </a:t>
            </a:r>
          </a:p>
        </p:txBody>
      </p:sp>
      <p:grpSp>
        <p:nvGrpSpPr>
          <p:cNvPr id="3" name="Group 2"/>
          <p:cNvGrpSpPr/>
          <p:nvPr/>
        </p:nvGrpSpPr>
        <p:grpSpPr>
          <a:xfrm>
            <a:off x="142844" y="5895638"/>
            <a:ext cx="1000099" cy="919941"/>
            <a:chOff x="214282" y="5643578"/>
            <a:chExt cx="1000099" cy="919941"/>
          </a:xfrm>
        </p:grpSpPr>
        <p:sp>
          <p:nvSpPr>
            <p:cNvPr id="4" name="TextBox 3"/>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5"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6" name="Picture 2" descr="C:\Users\bening\Pictures\next.jpg">
            <a:hlinkClick r:id="" action="ppaction://hlinkshowjump?jump=nextslide"/>
          </p:cNvPr>
          <p:cNvPicPr>
            <a:picLocks noChangeAspect="1" noChangeArrowheads="1"/>
          </p:cNvPicPr>
          <p:nvPr/>
        </p:nvPicPr>
        <p:blipFill>
          <a:blip r:embed="rId3"/>
          <a:srcRect/>
          <a:stretch>
            <a:fillRect/>
          </a:stretch>
        </p:blipFill>
        <p:spPr bwMode="auto">
          <a:xfrm>
            <a:off x="8429652" y="214290"/>
            <a:ext cx="471486" cy="471486"/>
          </a:xfrm>
          <a:prstGeom prst="rect">
            <a:avLst/>
          </a:prstGeom>
          <a:noFill/>
        </p:spPr>
      </p:pic>
      <p:pic>
        <p:nvPicPr>
          <p:cNvPr id="7" name="Picture 2" descr="C:\Users\bening\Pictures\next.jpg">
            <a:hlinkClick r:id="rId4" action="ppaction://hlinksldjump"/>
          </p:cNvPr>
          <p:cNvPicPr>
            <a:picLocks noChangeAspect="1" noChangeArrowheads="1"/>
          </p:cNvPicPr>
          <p:nvPr/>
        </p:nvPicPr>
        <p:blipFill>
          <a:blip r:embed="rId3"/>
          <a:srcRect/>
          <a:stretch>
            <a:fillRect/>
          </a:stretch>
        </p:blipFill>
        <p:spPr bwMode="auto">
          <a:xfrm flipH="1">
            <a:off x="7786710" y="214290"/>
            <a:ext cx="509590" cy="471486"/>
          </a:xfrm>
          <a:prstGeom prst="rect">
            <a:avLst/>
          </a:prstGeom>
          <a:noFill/>
        </p:spPr>
      </p:pic>
      <p:pic>
        <p:nvPicPr>
          <p:cNvPr id="8" name="Picture 2" descr="C:\Users\bening\Pictures\home 4.jpg">
            <a:hlinkClick r:id="rId5" action="ppaction://hlinksldjump"/>
          </p:cNvPr>
          <p:cNvPicPr>
            <a:picLocks noChangeAspect="1" noChangeArrowheads="1"/>
          </p:cNvPicPr>
          <p:nvPr/>
        </p:nvPicPr>
        <p:blipFill>
          <a:blip r:embed="rId6"/>
          <a:srcRect/>
          <a:stretch>
            <a:fillRect/>
          </a:stretch>
        </p:blipFill>
        <p:spPr bwMode="auto">
          <a:xfrm>
            <a:off x="7429520" y="6102988"/>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53"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Effect transition="in" filter="fade">
                                      <p:cBhvr>
                                        <p:cTn id="14" dur="1000"/>
                                        <p:tgtEl>
                                          <p:spTgt spid="6"/>
                                        </p:tgtEl>
                                      </p:cBhvr>
                                    </p:animEffect>
                                  </p:childTnLst>
                                </p:cTn>
                              </p:par>
                              <p:par>
                                <p:cTn id="15" presetID="10"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2000"/>
                                        <p:tgtEl>
                                          <p:spTgt spid="3"/>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0" fill="hold"/>
                                        <p:tgtEl>
                                          <p:spTgt spid="3"/>
                                        </p:tgtEl>
                                        <p:attrNameLst>
                                          <p:attrName>ppt_w</p:attrName>
                                        </p:attrNameLst>
                                      </p:cBhvr>
                                      <p:tavLst>
                                        <p:tav tm="0" fmla="#ppt_w*sin(2.5*pi*$)">
                                          <p:val>
                                            <p:fltVal val="0"/>
                                          </p:val>
                                        </p:tav>
                                        <p:tav tm="100000">
                                          <p:val>
                                            <p:fltVal val="1"/>
                                          </p:val>
                                        </p:tav>
                                      </p:tavLst>
                                    </p:anim>
                                    <p:anim calcmode="lin" valueType="num">
                                      <p:cBhvr>
                                        <p:cTn id="21" dur="5000" fill="hold"/>
                                        <p:tgtEl>
                                          <p:spTgt spid="3"/>
                                        </p:tgtEl>
                                        <p:attrNameLst>
                                          <p:attrName>ppt_h</p:attrName>
                                        </p:attrNameLst>
                                      </p:cBhvr>
                                      <p:tavLst>
                                        <p:tav tm="0">
                                          <p:val>
                                            <p:strVal val="#ppt_h"/>
                                          </p:val>
                                        </p:tav>
                                        <p:tav tm="100000">
                                          <p:val>
                                            <p:strVal val="#ppt_h"/>
                                          </p:val>
                                        </p:tav>
                                      </p:tavLst>
                                    </p:anim>
                                  </p:childTnLst>
                                </p:cTn>
                              </p:par>
                              <p:par>
                                <p:cTn id="22" presetID="53" presetClass="entr" presetSubtype="0"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1000" fill="hold"/>
                                        <p:tgtEl>
                                          <p:spTgt spid="8"/>
                                        </p:tgtEl>
                                        <p:attrNameLst>
                                          <p:attrName>ppt_w</p:attrName>
                                        </p:attrNameLst>
                                      </p:cBhvr>
                                      <p:tavLst>
                                        <p:tav tm="0">
                                          <p:val>
                                            <p:fltVal val="0"/>
                                          </p:val>
                                        </p:tav>
                                        <p:tav tm="100000">
                                          <p:val>
                                            <p:strVal val="#ppt_w"/>
                                          </p:val>
                                        </p:tav>
                                      </p:tavLst>
                                    </p:anim>
                                    <p:anim calcmode="lin" valueType="num">
                                      <p:cBhvr>
                                        <p:cTn id="25" dur="1000" fill="hold"/>
                                        <p:tgtEl>
                                          <p:spTgt spid="8"/>
                                        </p:tgtEl>
                                        <p:attrNameLst>
                                          <p:attrName>ppt_h</p:attrName>
                                        </p:attrNameLst>
                                      </p:cBhvr>
                                      <p:tavLst>
                                        <p:tav tm="0">
                                          <p:val>
                                            <p:fltVal val="0"/>
                                          </p:val>
                                        </p:tav>
                                        <p:tav tm="100000">
                                          <p:val>
                                            <p:strVal val="#ppt_h"/>
                                          </p:val>
                                        </p:tav>
                                      </p:tavLst>
                                    </p:anim>
                                    <p:animEffect transition="in" filter="fade">
                                      <p:cBhvr>
                                        <p:cTn id="26" dur="1000"/>
                                        <p:tgtEl>
                                          <p:spTgt spid="8"/>
                                        </p:tgtEl>
                                      </p:cBhvr>
                                    </p:animEffect>
                                  </p:childTnLst>
                                </p:cTn>
                              </p:par>
                            </p:childTnLst>
                          </p:cTn>
                        </p:par>
                        <p:par>
                          <p:cTn id="27" fill="hold">
                            <p:stCondLst>
                              <p:cond delay="5000"/>
                            </p:stCondLst>
                            <p:childTnLst>
                              <p:par>
                                <p:cTn id="28" presetID="37" presetClass="entr" presetSubtype="0" fill="hold" grpId="0" nodeType="afterEffect">
                                  <p:stCondLst>
                                    <p:cond delay="0"/>
                                  </p:stCondLst>
                                  <p:childTnLst>
                                    <p:set>
                                      <p:cBhvr>
                                        <p:cTn id="29" dur="1" fill="hold">
                                          <p:stCondLst>
                                            <p:cond delay="0"/>
                                          </p:stCondLst>
                                        </p:cTn>
                                        <p:tgtEl>
                                          <p:spTgt spid="40961"/>
                                        </p:tgtEl>
                                        <p:attrNameLst>
                                          <p:attrName>style.visibility</p:attrName>
                                        </p:attrNameLst>
                                      </p:cBhvr>
                                      <p:to>
                                        <p:strVal val="visible"/>
                                      </p:to>
                                    </p:set>
                                    <p:animEffect transition="in" filter="fade">
                                      <p:cBhvr>
                                        <p:cTn id="30" dur="1000"/>
                                        <p:tgtEl>
                                          <p:spTgt spid="40961"/>
                                        </p:tgtEl>
                                      </p:cBhvr>
                                    </p:animEffect>
                                    <p:anim calcmode="lin" valueType="num">
                                      <p:cBhvr>
                                        <p:cTn id="31" dur="1000" fill="hold"/>
                                        <p:tgtEl>
                                          <p:spTgt spid="40961"/>
                                        </p:tgtEl>
                                        <p:attrNameLst>
                                          <p:attrName>ppt_x</p:attrName>
                                        </p:attrNameLst>
                                      </p:cBhvr>
                                      <p:tavLst>
                                        <p:tav tm="0">
                                          <p:val>
                                            <p:strVal val="#ppt_x"/>
                                          </p:val>
                                        </p:tav>
                                        <p:tav tm="100000">
                                          <p:val>
                                            <p:strVal val="#ppt_x"/>
                                          </p:val>
                                        </p:tav>
                                      </p:tavLst>
                                    </p:anim>
                                    <p:anim calcmode="lin" valueType="num">
                                      <p:cBhvr>
                                        <p:cTn id="32" dur="900" decel="100000" fill="hold"/>
                                        <p:tgtEl>
                                          <p:spTgt spid="40961"/>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4096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5720" y="1142984"/>
            <a:ext cx="8429684" cy="1477328"/>
          </a:xfrm>
          <a:prstGeom prst="rect">
            <a:avLst/>
          </a:prstGeom>
        </p:spPr>
        <p:txBody>
          <a:bodyPr wrap="square">
            <a:spAutoFit/>
          </a:bodyPr>
          <a:lstStyle/>
          <a:p>
            <a:pPr marL="914400" lvl="3" indent="-457200" algn="just">
              <a:lnSpc>
                <a:spcPct val="150000"/>
              </a:lnSpc>
              <a:buFont typeface="Wingdings" pitchFamily="2" charset="2"/>
              <a:buChar char="Ø"/>
            </a:pPr>
            <a:r>
              <a:rPr lang="id-ID" sz="2000" dirty="0" smtClean="0">
                <a:latin typeface="Cambria" pitchFamily="18" charset="0"/>
              </a:rPr>
              <a:t>Ketika bunga sudah muncul, maka dilakukan penyerbukan dilakukan pada malam hari.</a:t>
            </a:r>
          </a:p>
          <a:p>
            <a:pPr marL="449263" indent="-449263" algn="just">
              <a:lnSpc>
                <a:spcPct val="150000"/>
              </a:lnSpc>
              <a:buFont typeface="Wingdings" pitchFamily="2" charset="2"/>
              <a:buChar char="v"/>
            </a:pPr>
            <a:endParaRPr lang="id-ID" sz="2000" dirty="0"/>
          </a:p>
        </p:txBody>
      </p:sp>
      <p:pic>
        <p:nvPicPr>
          <p:cNvPr id="41986" name="Picture 2" descr="E:\Mas Bayu\BERKAS NASKURU\Training Project\Buah naga\penyerbukan.jpg"/>
          <p:cNvPicPr>
            <a:picLocks noChangeAspect="1" noChangeArrowheads="1"/>
          </p:cNvPicPr>
          <p:nvPr/>
        </p:nvPicPr>
        <p:blipFill>
          <a:blip r:embed="rId2"/>
          <a:srcRect/>
          <a:stretch>
            <a:fillRect/>
          </a:stretch>
        </p:blipFill>
        <p:spPr bwMode="auto">
          <a:xfrm>
            <a:off x="3357554" y="2428868"/>
            <a:ext cx="2571768" cy="2571768"/>
          </a:xfrm>
          <a:prstGeom prst="roundRect">
            <a:avLst>
              <a:gd name="adj" fmla="val 8594"/>
            </a:avLst>
          </a:prstGeom>
          <a:solidFill>
            <a:srgbClr val="FFFFFF">
              <a:shade val="85000"/>
            </a:srgbClr>
          </a:solidFill>
          <a:ln>
            <a:noFill/>
          </a:ln>
          <a:effectLst>
            <a:outerShdw blurRad="50800" dist="38100" dir="5400000" algn="t" rotWithShape="0">
              <a:prstClr val="black">
                <a:alpha val="40000"/>
              </a:prstClr>
            </a:outerShdw>
            <a:reflection blurRad="12700" stA="38000" endPos="28000" dist="5000" dir="5400000" sy="-100000" algn="bl" rotWithShape="0"/>
          </a:effectLst>
        </p:spPr>
      </p:pic>
      <p:sp>
        <p:nvSpPr>
          <p:cNvPr id="7" name="Title 1"/>
          <p:cNvSpPr>
            <a:spLocks noGrp="1"/>
          </p:cNvSpPr>
          <p:nvPr>
            <p:ph type="title"/>
          </p:nvPr>
        </p:nvSpPr>
        <p:spPr>
          <a:xfrm>
            <a:off x="1071538" y="285728"/>
            <a:ext cx="7143800" cy="714380"/>
          </a:xfrm>
        </p:spPr>
        <p:txBody>
          <a:bodyPr>
            <a:noAutofit/>
            <a:scene3d>
              <a:camera prst="orthographicFront"/>
              <a:lightRig rig="soft" dir="t">
                <a:rot lat="0" lon="0" rev="10800000"/>
              </a:lightRig>
            </a:scene3d>
            <a:sp3d>
              <a:bevelT w="27940" h="12700"/>
              <a:contourClr>
                <a:srgbClr val="DDDDDD"/>
              </a:contourClr>
            </a:sp3d>
          </a:bodyPr>
          <a:lstStyle/>
          <a:p>
            <a:r>
              <a:rPr lang="id-ID" sz="3200" b="1" spc="150" dirty="0" smtClean="0">
                <a:ln w="11430"/>
                <a:solidFill>
                  <a:srgbClr val="00B050"/>
                </a:solidFill>
                <a:effectLst>
                  <a:outerShdw blurRad="25400" algn="tl" rotWithShape="0">
                    <a:srgbClr val="000000">
                      <a:alpha val="43000"/>
                    </a:srgbClr>
                  </a:outerShdw>
                </a:effectLst>
                <a:latin typeface="Cambria" pitchFamily="18" charset="0"/>
              </a:rPr>
              <a:t>Penyerbukan Bunga </a:t>
            </a:r>
            <a:endParaRPr lang="id-ID" sz="3200" b="1" spc="150" dirty="0">
              <a:ln w="11430"/>
              <a:solidFill>
                <a:srgbClr val="00B050"/>
              </a:solidFill>
              <a:effectLst>
                <a:outerShdw blurRad="25400" algn="tl" rotWithShape="0">
                  <a:srgbClr val="000000">
                    <a:alpha val="43000"/>
                  </a:srgbClr>
                </a:outerShdw>
              </a:effectLst>
              <a:latin typeface="Cambria" pitchFamily="18" charset="0"/>
            </a:endParaRPr>
          </a:p>
        </p:txBody>
      </p:sp>
      <p:grpSp>
        <p:nvGrpSpPr>
          <p:cNvPr id="6" name="Group 5"/>
          <p:cNvGrpSpPr/>
          <p:nvPr/>
        </p:nvGrpSpPr>
        <p:grpSpPr>
          <a:xfrm>
            <a:off x="214282" y="214290"/>
            <a:ext cx="1000099" cy="919941"/>
            <a:chOff x="214282" y="5643578"/>
            <a:chExt cx="1000099" cy="919941"/>
          </a:xfrm>
        </p:grpSpPr>
        <p:sp>
          <p:nvSpPr>
            <p:cNvPr id="8" name="TextBox 7"/>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9" name="Picture 2" descr="E:\NASKURU FILE\Training Project\logo oase.jpg"/>
            <p:cNvPicPr>
              <a:picLocks noChangeAspect="1" noChangeArrowheads="1"/>
            </p:cNvPicPr>
            <p:nvPr/>
          </p:nvPicPr>
          <p:blipFill>
            <a:blip r:embed="rId3" cstate="print"/>
            <a:srcRect/>
            <a:stretch>
              <a:fillRect/>
            </a:stretch>
          </p:blipFill>
          <p:spPr bwMode="auto">
            <a:xfrm>
              <a:off x="214282" y="5643578"/>
              <a:ext cx="1000099" cy="564573"/>
            </a:xfrm>
            <a:prstGeom prst="rect">
              <a:avLst/>
            </a:prstGeom>
            <a:noFill/>
          </p:spPr>
        </p:pic>
      </p:grpSp>
      <p:pic>
        <p:nvPicPr>
          <p:cNvPr id="10" name="Picture 2" descr="C:\Users\bening\Pictures\next.jpg">
            <a:hlinkClick r:id="" action="ppaction://hlinkshowjump?jump=nextslide"/>
          </p:cNvPr>
          <p:cNvPicPr>
            <a:picLocks noChangeAspect="1" noChangeArrowheads="1"/>
          </p:cNvPicPr>
          <p:nvPr/>
        </p:nvPicPr>
        <p:blipFill>
          <a:blip r:embed="rId4"/>
          <a:srcRect/>
          <a:stretch>
            <a:fillRect/>
          </a:stretch>
        </p:blipFill>
        <p:spPr bwMode="auto">
          <a:xfrm>
            <a:off x="8429652" y="214290"/>
            <a:ext cx="471486" cy="471486"/>
          </a:xfrm>
          <a:prstGeom prst="rect">
            <a:avLst/>
          </a:prstGeom>
          <a:noFill/>
        </p:spPr>
      </p:pic>
      <p:pic>
        <p:nvPicPr>
          <p:cNvPr id="11" name="Picture 2" descr="C:\Users\bening\Pictures\next.jpg">
            <a:hlinkClick r:id="rId5" action="ppaction://hlinksldjump"/>
          </p:cNvPr>
          <p:cNvPicPr>
            <a:picLocks noChangeAspect="1" noChangeArrowheads="1"/>
          </p:cNvPicPr>
          <p:nvPr/>
        </p:nvPicPr>
        <p:blipFill>
          <a:blip r:embed="rId4"/>
          <a:srcRect/>
          <a:stretch>
            <a:fillRect/>
          </a:stretch>
        </p:blipFill>
        <p:spPr bwMode="auto">
          <a:xfrm flipH="1">
            <a:off x="7786710" y="214290"/>
            <a:ext cx="509590" cy="471486"/>
          </a:xfrm>
          <a:prstGeom prst="rect">
            <a:avLst/>
          </a:prstGeom>
          <a:noFill/>
        </p:spPr>
      </p:pic>
      <p:pic>
        <p:nvPicPr>
          <p:cNvPr id="12" name="Picture 2" descr="C:\Users\bening\Pictures\home 4.jpg">
            <a:hlinkClick r:id="rId6" action="ppaction://hlinksldjump"/>
          </p:cNvPr>
          <p:cNvPicPr>
            <a:picLocks noChangeAspect="1" noChangeArrowheads="1"/>
          </p:cNvPicPr>
          <p:nvPr/>
        </p:nvPicPr>
        <p:blipFill>
          <a:blip r:embed="rId7"/>
          <a:srcRect/>
          <a:stretch>
            <a:fillRect/>
          </a:stretch>
        </p:blipFill>
        <p:spPr bwMode="auto">
          <a:xfrm>
            <a:off x="7429520" y="5357826"/>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Effect transition="in" filter="fade">
                                      <p:cBhvr>
                                        <p:cTn id="9" dur="1000"/>
                                        <p:tgtEl>
                                          <p:spTgt spid="11"/>
                                        </p:tgtEl>
                                      </p:cBhvr>
                                    </p:animEffect>
                                  </p:childTnLst>
                                </p:cTn>
                              </p:par>
                              <p:par>
                                <p:cTn id="10" presetID="53"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Effect transition="in" filter="fade">
                                      <p:cBhvr>
                                        <p:cTn id="14" dur="1000"/>
                                        <p:tgtEl>
                                          <p:spTgt spid="10"/>
                                        </p:tgtEl>
                                      </p:cBhvr>
                                    </p:animEffect>
                                  </p:childTnLst>
                                </p:cTn>
                              </p:par>
                              <p:par>
                                <p:cTn id="15" presetID="10"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0" fill="hold"/>
                                        <p:tgtEl>
                                          <p:spTgt spid="6"/>
                                        </p:tgtEl>
                                        <p:attrNameLst>
                                          <p:attrName>ppt_w</p:attrName>
                                        </p:attrNameLst>
                                      </p:cBhvr>
                                      <p:tavLst>
                                        <p:tav tm="0" fmla="#ppt_w*sin(2.5*pi*$)">
                                          <p:val>
                                            <p:fltVal val="0"/>
                                          </p:val>
                                        </p:tav>
                                        <p:tav tm="100000">
                                          <p:val>
                                            <p:fltVal val="1"/>
                                          </p:val>
                                        </p:tav>
                                      </p:tavLst>
                                    </p:anim>
                                    <p:anim calcmode="lin" valueType="num">
                                      <p:cBhvr>
                                        <p:cTn id="21" dur="5000" fill="hold"/>
                                        <p:tgtEl>
                                          <p:spTgt spid="6"/>
                                        </p:tgtEl>
                                        <p:attrNameLst>
                                          <p:attrName>ppt_h</p:attrName>
                                        </p:attrNameLst>
                                      </p:cBhvr>
                                      <p:tavLst>
                                        <p:tav tm="0">
                                          <p:val>
                                            <p:strVal val="#ppt_h"/>
                                          </p:val>
                                        </p:tav>
                                        <p:tav tm="100000">
                                          <p:val>
                                            <p:strVal val="#ppt_h"/>
                                          </p:val>
                                        </p:tav>
                                      </p:tavLst>
                                    </p:anim>
                                  </p:childTnLst>
                                </p:cTn>
                              </p:par>
                              <p:par>
                                <p:cTn id="22" presetID="53" presetClass="entr" presetSubtype="0"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1000" fill="hold"/>
                                        <p:tgtEl>
                                          <p:spTgt spid="12"/>
                                        </p:tgtEl>
                                        <p:attrNameLst>
                                          <p:attrName>ppt_w</p:attrName>
                                        </p:attrNameLst>
                                      </p:cBhvr>
                                      <p:tavLst>
                                        <p:tav tm="0">
                                          <p:val>
                                            <p:fltVal val="0"/>
                                          </p:val>
                                        </p:tav>
                                        <p:tav tm="100000">
                                          <p:val>
                                            <p:strVal val="#ppt_w"/>
                                          </p:val>
                                        </p:tav>
                                      </p:tavLst>
                                    </p:anim>
                                    <p:anim calcmode="lin" valueType="num">
                                      <p:cBhvr>
                                        <p:cTn id="25" dur="1000" fill="hold"/>
                                        <p:tgtEl>
                                          <p:spTgt spid="12"/>
                                        </p:tgtEl>
                                        <p:attrNameLst>
                                          <p:attrName>ppt_h</p:attrName>
                                        </p:attrNameLst>
                                      </p:cBhvr>
                                      <p:tavLst>
                                        <p:tav tm="0">
                                          <p:val>
                                            <p:fltVal val="0"/>
                                          </p:val>
                                        </p:tav>
                                        <p:tav tm="100000">
                                          <p:val>
                                            <p:strVal val="#ppt_h"/>
                                          </p:val>
                                        </p:tav>
                                      </p:tavLst>
                                    </p:anim>
                                    <p:animEffect transition="in" filter="fade">
                                      <p:cBhvr>
                                        <p:cTn id="26" dur="1000"/>
                                        <p:tgtEl>
                                          <p:spTgt spid="12"/>
                                        </p:tgtEl>
                                      </p:cBhvr>
                                    </p:animEffect>
                                  </p:childTnLst>
                                </p:cTn>
                              </p:par>
                            </p:childTnLst>
                          </p:cTn>
                        </p:par>
                        <p:par>
                          <p:cTn id="27" fill="hold">
                            <p:stCondLst>
                              <p:cond delay="5000"/>
                            </p:stCondLst>
                            <p:childTnLst>
                              <p:par>
                                <p:cTn id="28" presetID="51" presetClass="entr" presetSubtype="0"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770" decel="100000"/>
                                        <p:tgtEl>
                                          <p:spTgt spid="7"/>
                                        </p:tgtEl>
                                      </p:cBhvr>
                                    </p:animEffect>
                                    <p:animScale>
                                      <p:cBhvr>
                                        <p:cTn id="31" dur="770" decel="100000"/>
                                        <p:tgtEl>
                                          <p:spTgt spid="7"/>
                                        </p:tgtEl>
                                      </p:cBhvr>
                                      <p:from x="10000" y="10000"/>
                                      <p:to x="200000" y="450000"/>
                                    </p:animScale>
                                    <p:animScale>
                                      <p:cBhvr>
                                        <p:cTn id="32" dur="1230" accel="100000" fill="hold">
                                          <p:stCondLst>
                                            <p:cond delay="770"/>
                                          </p:stCondLst>
                                        </p:cTn>
                                        <p:tgtEl>
                                          <p:spTgt spid="7"/>
                                        </p:tgtEl>
                                      </p:cBhvr>
                                      <p:from x="200000" y="450000"/>
                                      <p:to x="100000" y="100000"/>
                                    </p:animScale>
                                    <p:set>
                                      <p:cBhvr>
                                        <p:cTn id="33" dur="770" fill="hold"/>
                                        <p:tgtEl>
                                          <p:spTgt spid="7"/>
                                        </p:tgtEl>
                                        <p:attrNameLst>
                                          <p:attrName>ppt_x</p:attrName>
                                        </p:attrNameLst>
                                      </p:cBhvr>
                                      <p:to>
                                        <p:strVal val="(0.5)"/>
                                      </p:to>
                                    </p:set>
                                    <p:anim from="(0.5)" to="(#ppt_x)" calcmode="lin" valueType="num">
                                      <p:cBhvr>
                                        <p:cTn id="34" dur="1230" accel="100000" fill="hold">
                                          <p:stCondLst>
                                            <p:cond delay="770"/>
                                          </p:stCondLst>
                                        </p:cTn>
                                        <p:tgtEl>
                                          <p:spTgt spid="7"/>
                                        </p:tgtEl>
                                        <p:attrNameLst>
                                          <p:attrName>ppt_x</p:attrName>
                                        </p:attrNameLst>
                                      </p:cBhvr>
                                    </p:anim>
                                    <p:set>
                                      <p:cBhvr>
                                        <p:cTn id="35" dur="770" fill="hold"/>
                                        <p:tgtEl>
                                          <p:spTgt spid="7"/>
                                        </p:tgtEl>
                                        <p:attrNameLst>
                                          <p:attrName>ppt_y</p:attrName>
                                        </p:attrNameLst>
                                      </p:cBhvr>
                                      <p:to>
                                        <p:strVal val="(#ppt_y+0.4)"/>
                                      </p:to>
                                    </p:set>
                                    <p:anim from="(#ppt_y+0.4)" to="(#ppt_y)" calcmode="lin" valueType="num">
                                      <p:cBhvr>
                                        <p:cTn id="36" dur="1230" accel="100000" fill="hold">
                                          <p:stCondLst>
                                            <p:cond delay="770"/>
                                          </p:stCondLst>
                                        </p:cTn>
                                        <p:tgtEl>
                                          <p:spTgt spid="7"/>
                                        </p:tgtEl>
                                        <p:attrNameLst>
                                          <p:attrName>ppt_y</p:attrName>
                                        </p:attrNameLst>
                                      </p:cBhvr>
                                    </p:anim>
                                  </p:childTnLst>
                                </p:cTn>
                              </p:par>
                            </p:childTnLst>
                          </p:cTn>
                        </p:par>
                        <p:par>
                          <p:cTn id="37" fill="hold">
                            <p:stCondLst>
                              <p:cond delay="7000"/>
                            </p:stCondLst>
                            <p:childTnLst>
                              <p:par>
                                <p:cTn id="38" presetID="37" presetClass="entr" presetSubtype="0" fill="hold" grpId="0" nodeType="after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1000"/>
                                        <p:tgtEl>
                                          <p:spTgt spid="5"/>
                                        </p:tgtEl>
                                      </p:cBhvr>
                                    </p:animEffect>
                                    <p:anim calcmode="lin" valueType="num">
                                      <p:cBhvr>
                                        <p:cTn id="41" dur="1000" fill="hold"/>
                                        <p:tgtEl>
                                          <p:spTgt spid="5"/>
                                        </p:tgtEl>
                                        <p:attrNameLst>
                                          <p:attrName>ppt_x</p:attrName>
                                        </p:attrNameLst>
                                      </p:cBhvr>
                                      <p:tavLst>
                                        <p:tav tm="0">
                                          <p:val>
                                            <p:strVal val="#ppt_x"/>
                                          </p:val>
                                        </p:tav>
                                        <p:tav tm="100000">
                                          <p:val>
                                            <p:strVal val="#ppt_x"/>
                                          </p:val>
                                        </p:tav>
                                      </p:tavLst>
                                    </p:anim>
                                    <p:anim calcmode="lin" valueType="num">
                                      <p:cBhvr>
                                        <p:cTn id="42" dur="900" decel="100000" fill="hold"/>
                                        <p:tgtEl>
                                          <p:spTgt spid="5"/>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44" fill="hold">
                            <p:stCondLst>
                              <p:cond delay="8000"/>
                            </p:stCondLst>
                            <p:childTnLst>
                              <p:par>
                                <p:cTn id="45" presetID="10" presetClass="entr" presetSubtype="0" fill="hold" nodeType="afterEffect">
                                  <p:stCondLst>
                                    <p:cond delay="0"/>
                                  </p:stCondLst>
                                  <p:childTnLst>
                                    <p:set>
                                      <p:cBhvr>
                                        <p:cTn id="46" dur="1" fill="hold">
                                          <p:stCondLst>
                                            <p:cond delay="0"/>
                                          </p:stCondLst>
                                        </p:cTn>
                                        <p:tgtEl>
                                          <p:spTgt spid="41986"/>
                                        </p:tgtEl>
                                        <p:attrNameLst>
                                          <p:attrName>style.visibility</p:attrName>
                                        </p:attrNameLst>
                                      </p:cBhvr>
                                      <p:to>
                                        <p:strVal val="visible"/>
                                      </p:to>
                                    </p:set>
                                    <p:animEffect transition="in" filter="fade">
                                      <p:cBhvr>
                                        <p:cTn id="47" dur="2000"/>
                                        <p:tgtEl>
                                          <p:spTgt spid="41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214282" y="214290"/>
            <a:ext cx="1000099" cy="919941"/>
            <a:chOff x="214282" y="5643578"/>
            <a:chExt cx="1000099" cy="919941"/>
          </a:xfrm>
        </p:grpSpPr>
        <p:sp>
          <p:nvSpPr>
            <p:cNvPr id="6" name="TextBox 5"/>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1026"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sp>
        <p:nvSpPr>
          <p:cNvPr id="5" name="Title 1"/>
          <p:cNvSpPr txBox="1">
            <a:spLocks/>
          </p:cNvSpPr>
          <p:nvPr/>
        </p:nvSpPr>
        <p:spPr>
          <a:xfrm>
            <a:off x="1857356" y="642918"/>
            <a:ext cx="535785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800" b="1" i="0" u="none" strike="noStrike" kern="1200" cap="none" spc="50" normalizeH="0" baseline="0" noProof="0" dirty="0" smtClean="0">
                <a:ln w="13500">
                  <a:solidFill>
                    <a:schemeClr val="accent1">
                      <a:shade val="2500"/>
                      <a:alpha val="6500"/>
                    </a:schemeClr>
                  </a:solidFill>
                  <a:prstDash val="solid"/>
                </a:ln>
                <a:solidFill>
                  <a:srgbClr val="00B050"/>
                </a:solidFill>
                <a:effectLst>
                  <a:reflection blurRad="6350" stA="55000" endA="300" endPos="45500" dir="5400000" sy="-100000" algn="bl" rotWithShape="0"/>
                </a:effectLst>
                <a:uLnTx/>
                <a:uFillTx/>
                <a:latin typeface="Cambria" pitchFamily="18" charset="0"/>
                <a:ea typeface="+mj-ea"/>
                <a:cs typeface="+mj-cs"/>
              </a:rPr>
              <a:t>Tahapan Budidaya Tanaman</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800" b="1" i="0" u="none" strike="noStrike" kern="1200" cap="none" spc="50" normalizeH="0" baseline="0" noProof="0" dirty="0" smtClean="0">
                <a:ln w="13500">
                  <a:solidFill>
                    <a:schemeClr val="accent1">
                      <a:shade val="2500"/>
                      <a:alpha val="6500"/>
                    </a:schemeClr>
                  </a:solidFill>
                  <a:prstDash val="solid"/>
                </a:ln>
                <a:solidFill>
                  <a:srgbClr val="00B050"/>
                </a:solidFill>
                <a:effectLst>
                  <a:reflection blurRad="6350" stA="55000" endA="300" endPos="45500" dir="5400000" sy="-100000" algn="bl" rotWithShape="0"/>
                </a:effectLst>
                <a:uLnTx/>
                <a:uFillTx/>
                <a:latin typeface="Cambria" pitchFamily="18" charset="0"/>
                <a:ea typeface="+mj-ea"/>
                <a:cs typeface="+mj-cs"/>
              </a:rPr>
              <a:t>Buah Naga</a:t>
            </a:r>
            <a:endParaRPr kumimoji="0" lang="id-ID" sz="2800" b="1" i="0" u="none" strike="noStrike" kern="1200" cap="none" spc="50" normalizeH="0" baseline="0" noProof="0" dirty="0">
              <a:ln w="13500">
                <a:solidFill>
                  <a:schemeClr val="accent1">
                    <a:shade val="2500"/>
                    <a:alpha val="6500"/>
                  </a:schemeClr>
                </a:solidFill>
                <a:prstDash val="solid"/>
              </a:ln>
              <a:solidFill>
                <a:srgbClr val="00B050"/>
              </a:solidFill>
              <a:effectLst>
                <a:reflection blurRad="6350" stA="55000" endA="300" endPos="45500" dir="5400000" sy="-100000" algn="bl" rotWithShape="0"/>
              </a:effectLst>
              <a:uLnTx/>
              <a:uFillTx/>
              <a:latin typeface="Cambria" pitchFamily="18" charset="0"/>
              <a:ea typeface="+mj-ea"/>
              <a:cs typeface="+mj-cs"/>
            </a:endParaRPr>
          </a:p>
        </p:txBody>
      </p:sp>
      <p:grpSp>
        <p:nvGrpSpPr>
          <p:cNvPr id="17" name="Group 16"/>
          <p:cNvGrpSpPr/>
          <p:nvPr/>
        </p:nvGrpSpPr>
        <p:grpSpPr>
          <a:xfrm>
            <a:off x="857225" y="2500306"/>
            <a:ext cx="2071701" cy="1071570"/>
            <a:chOff x="799169" y="3071810"/>
            <a:chExt cx="2071701" cy="1071570"/>
          </a:xfrm>
        </p:grpSpPr>
        <p:sp>
          <p:nvSpPr>
            <p:cNvPr id="10" name="Chevron 9"/>
            <p:cNvSpPr/>
            <p:nvPr/>
          </p:nvSpPr>
          <p:spPr>
            <a:xfrm>
              <a:off x="799169" y="3071810"/>
              <a:ext cx="2058320" cy="1071570"/>
            </a:xfrm>
            <a:prstGeom prst="chevron">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id-ID">
                <a:solidFill>
                  <a:schemeClr val="tx1"/>
                </a:solidFill>
              </a:endParaRPr>
            </a:p>
          </p:txBody>
        </p:sp>
        <p:sp>
          <p:nvSpPr>
            <p:cNvPr id="9" name="Title 1">
              <a:hlinkClick r:id="rId3" action="ppaction://hlinksldjump"/>
            </p:cNvPr>
            <p:cNvSpPr txBox="1">
              <a:spLocks/>
            </p:cNvSpPr>
            <p:nvPr/>
          </p:nvSpPr>
          <p:spPr>
            <a:xfrm>
              <a:off x="1442110" y="3286124"/>
              <a:ext cx="1428760" cy="642942"/>
            </a:xfrm>
            <a:prstGeom prst="rect">
              <a:avLst/>
            </a:prstGeom>
          </p:spPr>
          <p:txBody>
            <a:bodyPr vert="horz" lIns="91440" tIns="45720" rIns="91440" bIns="45720" rtlCol="0" anchor="ctr">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lang="id-ID" sz="2000" b="1" dirty="0" smtClean="0">
                  <a:ln w="11430"/>
                  <a:solidFill>
                    <a:srgbClr val="FFFF00"/>
                  </a:solidFill>
                  <a:effectLst>
                    <a:outerShdw blurRad="80000" dist="40000" dir="5040000" algn="tl">
                      <a:srgbClr val="000000">
                        <a:alpha val="30000"/>
                      </a:srgbClr>
                    </a:outerShdw>
                  </a:effectLst>
                  <a:latin typeface="Cambria" pitchFamily="18" charset="0"/>
                  <a:ea typeface="+mj-ea"/>
                  <a:cs typeface="+mj-cs"/>
                </a:rPr>
                <a:t>A. </a:t>
              </a:r>
              <a:r>
                <a:rPr kumimoji="0" lang="id-ID" sz="2000" b="1" i="0" u="none" strike="noStrike" kern="1200" normalizeH="0" baseline="0" noProof="0" dirty="0" smtClean="0">
                  <a:ln w="11430"/>
                  <a:solidFill>
                    <a:srgbClr val="FFFF00"/>
                  </a:solidFill>
                  <a:effectLst>
                    <a:outerShdw blurRad="80000" dist="40000" dir="5040000" algn="tl">
                      <a:srgbClr val="000000">
                        <a:alpha val="30000"/>
                      </a:srgbClr>
                    </a:outerShdw>
                  </a:effectLst>
                  <a:uLnTx/>
                  <a:uFillTx/>
                  <a:latin typeface="Cambria" pitchFamily="18" charset="0"/>
                  <a:ea typeface="+mj-ea"/>
                  <a:cs typeface="+mj-cs"/>
                </a:rPr>
                <a:t>Pra </a:t>
              </a:r>
            </a:p>
            <a:p>
              <a:pPr marL="0" marR="0" lvl="0" indent="0" defTabSz="914400" rtl="0" eaLnBrk="1" fontAlgn="auto" latinLnBrk="0" hangingPunct="1">
                <a:lnSpc>
                  <a:spcPct val="100000"/>
                </a:lnSpc>
                <a:spcBef>
                  <a:spcPct val="0"/>
                </a:spcBef>
                <a:spcAft>
                  <a:spcPts val="0"/>
                </a:spcAft>
                <a:buClrTx/>
                <a:buSzTx/>
                <a:buFontTx/>
                <a:buNone/>
                <a:tabLst/>
                <a:defRPr/>
              </a:pPr>
              <a:r>
                <a:rPr kumimoji="0" lang="id-ID" sz="2000" b="1" i="0" u="none" strike="noStrike" kern="1200" normalizeH="0" baseline="0" noProof="0" dirty="0" smtClean="0">
                  <a:ln w="11430"/>
                  <a:solidFill>
                    <a:srgbClr val="FFFF00"/>
                  </a:solidFill>
                  <a:effectLst>
                    <a:outerShdw blurRad="80000" dist="40000" dir="5040000" algn="tl">
                      <a:srgbClr val="000000">
                        <a:alpha val="30000"/>
                      </a:srgbClr>
                    </a:outerShdw>
                  </a:effectLst>
                  <a:uLnTx/>
                  <a:uFillTx/>
                  <a:latin typeface="Cambria" pitchFamily="18" charset="0"/>
                  <a:ea typeface="+mj-ea"/>
                  <a:cs typeface="+mj-cs"/>
                </a:rPr>
                <a:t>Tanam</a:t>
              </a:r>
            </a:p>
          </p:txBody>
        </p:sp>
      </p:grpSp>
      <p:grpSp>
        <p:nvGrpSpPr>
          <p:cNvPr id="21" name="Group 20"/>
          <p:cNvGrpSpPr/>
          <p:nvPr/>
        </p:nvGrpSpPr>
        <p:grpSpPr>
          <a:xfrm>
            <a:off x="2485784" y="2500306"/>
            <a:ext cx="2273389" cy="1071570"/>
            <a:chOff x="2500298" y="3071810"/>
            <a:chExt cx="2273389" cy="1071570"/>
          </a:xfrm>
        </p:grpSpPr>
        <p:sp>
          <p:nvSpPr>
            <p:cNvPr id="11" name="Chevron 10"/>
            <p:cNvSpPr/>
            <p:nvPr/>
          </p:nvSpPr>
          <p:spPr>
            <a:xfrm>
              <a:off x="2500298" y="3071810"/>
              <a:ext cx="2273389" cy="1071570"/>
            </a:xfrm>
            <a:prstGeom prst="chevron">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solidFill>
                  <a:schemeClr val="tx1"/>
                </a:solidFill>
              </a:endParaRPr>
            </a:p>
          </p:txBody>
        </p:sp>
        <p:sp>
          <p:nvSpPr>
            <p:cNvPr id="12" name="Title 1">
              <a:hlinkClick r:id="rId4" action="ppaction://hlinksldjump"/>
            </p:cNvPr>
            <p:cNvSpPr txBox="1">
              <a:spLocks/>
            </p:cNvSpPr>
            <p:nvPr/>
          </p:nvSpPr>
          <p:spPr>
            <a:xfrm>
              <a:off x="3143240" y="3262374"/>
              <a:ext cx="1357322" cy="642942"/>
            </a:xfrm>
            <a:prstGeom prst="rect">
              <a:avLst/>
            </a:prstGeom>
          </p:spPr>
          <p:txBody>
            <a:bodyPr vert="horz" lIns="91440" tIns="45720" rIns="91440" bIns="45720" rtlCol="0" anchor="ctr">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id-ID" sz="2000" b="1" i="0" u="none" strike="noStrike" kern="1200" normalizeH="0" baseline="0" noProof="0" dirty="0" smtClean="0">
                  <a:ln w="11430"/>
                  <a:solidFill>
                    <a:srgbClr val="FFFF00"/>
                  </a:solidFill>
                  <a:effectLst>
                    <a:outerShdw blurRad="80000" dist="40000" dir="5040000" algn="tl">
                      <a:srgbClr val="000000">
                        <a:alpha val="30000"/>
                      </a:srgbClr>
                    </a:outerShdw>
                  </a:effectLst>
                  <a:uLnTx/>
                  <a:uFillTx/>
                  <a:latin typeface="Cambria" pitchFamily="18" charset="0"/>
                  <a:ea typeface="+mj-ea"/>
                  <a:cs typeface="+mj-cs"/>
                </a:rPr>
                <a:t>B. Benih/</a:t>
              </a:r>
            </a:p>
            <a:p>
              <a:pPr marL="0" marR="0" lvl="0" indent="0" defTabSz="914400" rtl="0" eaLnBrk="1" fontAlgn="auto" latinLnBrk="0" hangingPunct="1">
                <a:lnSpc>
                  <a:spcPct val="100000"/>
                </a:lnSpc>
                <a:spcBef>
                  <a:spcPct val="0"/>
                </a:spcBef>
                <a:spcAft>
                  <a:spcPts val="0"/>
                </a:spcAft>
                <a:buClrTx/>
                <a:buSzTx/>
                <a:buFontTx/>
                <a:buNone/>
                <a:tabLst/>
                <a:defRPr/>
              </a:pPr>
              <a:r>
                <a:rPr kumimoji="0" lang="id-ID" sz="2000" b="1" i="0" u="none" strike="noStrike" kern="1200" normalizeH="0" baseline="0" noProof="0" dirty="0" smtClean="0">
                  <a:ln w="11430"/>
                  <a:solidFill>
                    <a:srgbClr val="FFFF00"/>
                  </a:solidFill>
                  <a:effectLst>
                    <a:outerShdw blurRad="80000" dist="40000" dir="5040000" algn="tl">
                      <a:srgbClr val="000000">
                        <a:alpha val="30000"/>
                      </a:srgbClr>
                    </a:outerShdw>
                  </a:effectLst>
                  <a:uLnTx/>
                  <a:uFillTx/>
                  <a:latin typeface="Cambria" pitchFamily="18" charset="0"/>
                  <a:ea typeface="+mj-ea"/>
                  <a:cs typeface="+mj-cs"/>
                </a:rPr>
                <a:t>Bibit</a:t>
              </a:r>
            </a:p>
          </p:txBody>
        </p:sp>
      </p:grpSp>
      <p:grpSp>
        <p:nvGrpSpPr>
          <p:cNvPr id="22" name="Group 21"/>
          <p:cNvGrpSpPr/>
          <p:nvPr/>
        </p:nvGrpSpPr>
        <p:grpSpPr>
          <a:xfrm>
            <a:off x="4345059" y="2500306"/>
            <a:ext cx="2214578" cy="1071570"/>
            <a:chOff x="4345059" y="3071810"/>
            <a:chExt cx="2214578" cy="1071570"/>
          </a:xfrm>
        </p:grpSpPr>
        <p:sp>
          <p:nvSpPr>
            <p:cNvPr id="15" name="Chevron 14"/>
            <p:cNvSpPr/>
            <p:nvPr/>
          </p:nvSpPr>
          <p:spPr>
            <a:xfrm>
              <a:off x="4345059" y="3071810"/>
              <a:ext cx="2214578" cy="1071570"/>
            </a:xfrm>
            <a:prstGeom prst="chevron">
              <a:avLst/>
            </a:prstGeom>
            <a:solidFill>
              <a:srgbClr val="FFFF00"/>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id-ID">
                <a:solidFill>
                  <a:schemeClr val="tx1"/>
                </a:solidFill>
              </a:endParaRPr>
            </a:p>
          </p:txBody>
        </p:sp>
        <p:sp>
          <p:nvSpPr>
            <p:cNvPr id="13" name="Title 1">
              <a:hlinkClick r:id="rId5" action="ppaction://hlinksldjump"/>
            </p:cNvPr>
            <p:cNvSpPr txBox="1">
              <a:spLocks/>
            </p:cNvSpPr>
            <p:nvPr/>
          </p:nvSpPr>
          <p:spPr>
            <a:xfrm>
              <a:off x="4786314" y="3250499"/>
              <a:ext cx="1714512" cy="642942"/>
            </a:xfrm>
            <a:prstGeom prst="rect">
              <a:avLst/>
            </a:prstGeom>
          </p:spPr>
          <p:txBody>
            <a:bodyPr vert="horz" lIns="91440" tIns="45720" rIns="91440" bIns="45720" rtlCol="0" anchor="ctr">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id-ID" b="1" i="0" u="none" strike="noStrike" kern="1200" normalizeH="0" baseline="0" noProof="0" dirty="0" smtClean="0">
                  <a:ln w="11430"/>
                  <a:effectLst>
                    <a:outerShdw blurRad="80000" dist="40000" dir="5040000" algn="tl">
                      <a:srgbClr val="000000">
                        <a:alpha val="30000"/>
                      </a:srgbClr>
                    </a:outerShdw>
                  </a:effectLst>
                  <a:uLnTx/>
                  <a:uFillTx/>
                  <a:latin typeface="Cambria" pitchFamily="18" charset="0"/>
                  <a:ea typeface="+mj-ea"/>
                  <a:cs typeface="+mj-cs"/>
                </a:rPr>
                <a:t>C.</a:t>
              </a:r>
              <a:r>
                <a:rPr kumimoji="0" lang="id-ID" b="1" i="0" u="none" strike="noStrike" kern="1200" normalizeH="0" noProof="0" dirty="0" smtClean="0">
                  <a:ln w="11430"/>
                  <a:effectLst>
                    <a:outerShdw blurRad="80000" dist="40000" dir="5040000" algn="tl">
                      <a:srgbClr val="000000">
                        <a:alpha val="30000"/>
                      </a:srgbClr>
                    </a:outerShdw>
                  </a:effectLst>
                  <a:uLnTx/>
                  <a:uFillTx/>
                  <a:latin typeface="Cambria" pitchFamily="18" charset="0"/>
                  <a:ea typeface="+mj-ea"/>
                  <a:cs typeface="+mj-cs"/>
                </a:rPr>
                <a:t> </a:t>
              </a:r>
              <a:r>
                <a:rPr kumimoji="0" lang="id-ID" b="1" i="0" u="none" strike="noStrike" kern="1200" normalizeH="0" baseline="0" noProof="0" dirty="0" smtClean="0">
                  <a:ln w="11430"/>
                  <a:effectLst>
                    <a:outerShdw blurRad="80000" dist="40000" dir="5040000" algn="tl">
                      <a:srgbClr val="000000">
                        <a:alpha val="30000"/>
                      </a:srgbClr>
                    </a:outerShdw>
                  </a:effectLst>
                  <a:uLnTx/>
                  <a:uFillTx/>
                  <a:latin typeface="Cambria" pitchFamily="18" charset="0"/>
                  <a:ea typeface="+mj-ea"/>
                  <a:cs typeface="+mj-cs"/>
                </a:rPr>
                <a:t>Penanaman</a:t>
              </a:r>
            </a:p>
          </p:txBody>
        </p:sp>
      </p:grpSp>
      <p:grpSp>
        <p:nvGrpSpPr>
          <p:cNvPr id="23" name="Group 22"/>
          <p:cNvGrpSpPr/>
          <p:nvPr/>
        </p:nvGrpSpPr>
        <p:grpSpPr>
          <a:xfrm>
            <a:off x="6143636" y="2500306"/>
            <a:ext cx="2214578" cy="1071570"/>
            <a:chOff x="6143636" y="3071810"/>
            <a:chExt cx="2214578" cy="1071570"/>
          </a:xfrm>
        </p:grpSpPr>
        <p:sp>
          <p:nvSpPr>
            <p:cNvPr id="16" name="Chevron 15"/>
            <p:cNvSpPr/>
            <p:nvPr/>
          </p:nvSpPr>
          <p:spPr>
            <a:xfrm>
              <a:off x="6143636" y="3071810"/>
              <a:ext cx="2214578" cy="1071570"/>
            </a:xfrm>
            <a:prstGeom prst="chevron">
              <a:avLst/>
            </a:prstGeom>
            <a:solidFill>
              <a:schemeClr val="accent6"/>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id-ID">
                <a:solidFill>
                  <a:schemeClr val="tx1"/>
                </a:solidFill>
              </a:endParaRPr>
            </a:p>
          </p:txBody>
        </p:sp>
        <p:sp>
          <p:nvSpPr>
            <p:cNvPr id="14" name="Title 1">
              <a:hlinkClick r:id="rId6" action="ppaction://hlinksldjump"/>
            </p:cNvPr>
            <p:cNvSpPr txBox="1">
              <a:spLocks/>
            </p:cNvSpPr>
            <p:nvPr/>
          </p:nvSpPr>
          <p:spPr>
            <a:xfrm>
              <a:off x="6727768" y="3155498"/>
              <a:ext cx="1416132" cy="845193"/>
            </a:xfrm>
            <a:prstGeom prst="rect">
              <a:avLst/>
            </a:prstGeom>
          </p:spPr>
          <p:txBody>
            <a:bodyPr vert="horz" lIns="91440" tIns="45720" rIns="91440" bIns="45720" rtlCol="0" anchor="ctr">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id-ID" b="1" i="0" u="none" strike="noStrike" kern="1200" normalizeH="0" baseline="0" noProof="0" dirty="0" smtClean="0">
                  <a:ln w="11430"/>
                  <a:effectLst>
                    <a:outerShdw blurRad="80000" dist="40000" dir="5040000" algn="tl">
                      <a:srgbClr val="000000">
                        <a:alpha val="30000"/>
                      </a:srgbClr>
                    </a:outerShdw>
                  </a:effectLst>
                  <a:uLnTx/>
                  <a:uFillTx/>
                  <a:latin typeface="Cambria" pitchFamily="18" charset="0"/>
                  <a:ea typeface="+mj-ea"/>
                  <a:cs typeface="+mj-cs"/>
                </a:rPr>
                <a:t>D. Perawatan</a:t>
              </a:r>
            </a:p>
          </p:txBody>
        </p:sp>
      </p:grpSp>
      <p:grpSp>
        <p:nvGrpSpPr>
          <p:cNvPr id="25" name="Group 24"/>
          <p:cNvGrpSpPr/>
          <p:nvPr/>
        </p:nvGrpSpPr>
        <p:grpSpPr>
          <a:xfrm>
            <a:off x="3500430" y="3714752"/>
            <a:ext cx="2500330" cy="1071570"/>
            <a:chOff x="701721" y="3071810"/>
            <a:chExt cx="2500330" cy="1071570"/>
          </a:xfrm>
        </p:grpSpPr>
        <p:sp>
          <p:nvSpPr>
            <p:cNvPr id="26" name="Chevron 25"/>
            <p:cNvSpPr/>
            <p:nvPr/>
          </p:nvSpPr>
          <p:spPr>
            <a:xfrm>
              <a:off x="701721" y="3071810"/>
              <a:ext cx="2500330" cy="1071570"/>
            </a:xfrm>
            <a:prstGeom prst="chevron">
              <a:avLst/>
            </a:prstGeom>
            <a:solidFill>
              <a:schemeClr val="accent2"/>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id-ID">
                <a:solidFill>
                  <a:schemeClr val="tx1"/>
                </a:solidFill>
              </a:endParaRPr>
            </a:p>
          </p:txBody>
        </p:sp>
        <p:sp>
          <p:nvSpPr>
            <p:cNvPr id="27" name="Title 1">
              <a:hlinkClick r:id="rId7" action="ppaction://hlinksldjump"/>
            </p:cNvPr>
            <p:cNvSpPr txBox="1">
              <a:spLocks/>
            </p:cNvSpPr>
            <p:nvPr/>
          </p:nvSpPr>
          <p:spPr>
            <a:xfrm>
              <a:off x="1344663" y="3271610"/>
              <a:ext cx="1643074" cy="642942"/>
            </a:xfrm>
            <a:prstGeom prst="rect">
              <a:avLst/>
            </a:prstGeom>
          </p:spPr>
          <p:txBody>
            <a:bodyPr vert="horz" lIns="91440" tIns="45720" rIns="91440" bIns="45720" rtlCol="0" anchor="ctr">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id-ID" b="1" i="0" u="none" strike="noStrike" kern="1200" normalizeH="0" baseline="0" noProof="0" dirty="0" smtClean="0">
                  <a:ln w="11430"/>
                  <a:solidFill>
                    <a:srgbClr val="FFFF00"/>
                  </a:solidFill>
                  <a:effectLst>
                    <a:outerShdw blurRad="80000" dist="40000" dir="5040000" algn="tl">
                      <a:srgbClr val="000000">
                        <a:alpha val="30000"/>
                      </a:srgbClr>
                    </a:outerShdw>
                  </a:effectLst>
                  <a:uLnTx/>
                  <a:uFillTx/>
                  <a:latin typeface="Cambria" pitchFamily="18" charset="0"/>
                  <a:ea typeface="+mj-ea"/>
                  <a:cs typeface="+mj-cs"/>
                </a:rPr>
                <a:t>F. </a:t>
              </a:r>
              <a:r>
                <a:rPr kumimoji="0" lang="id-ID" b="1" i="0" u="none" strike="noStrike" kern="1200" normalizeH="0" baseline="0" noProof="0" dirty="0" smtClean="0">
                  <a:ln w="11430"/>
                  <a:solidFill>
                    <a:srgbClr val="FFFF00"/>
                  </a:solidFill>
                  <a:effectLst>
                    <a:outerShdw blurRad="80000" dist="40000" dir="5040000" algn="tl">
                      <a:srgbClr val="000000">
                        <a:alpha val="30000"/>
                      </a:srgbClr>
                    </a:outerShdw>
                  </a:effectLst>
                  <a:uLnTx/>
                  <a:uFillTx/>
                  <a:latin typeface="Cambria" pitchFamily="18" charset="0"/>
                  <a:ea typeface="+mj-ea"/>
                  <a:cs typeface="+mj-cs"/>
                </a:rPr>
                <a:t>Pengendalian</a:t>
              </a:r>
              <a:r>
                <a:rPr kumimoji="0" lang="id-ID" b="1" i="0" u="none" strike="noStrike" kern="1200" normalizeH="0" noProof="0" dirty="0" smtClean="0">
                  <a:ln w="11430"/>
                  <a:solidFill>
                    <a:srgbClr val="FFFF00"/>
                  </a:solidFill>
                  <a:effectLst>
                    <a:outerShdw blurRad="80000" dist="40000" dir="5040000" algn="tl">
                      <a:srgbClr val="000000">
                        <a:alpha val="30000"/>
                      </a:srgbClr>
                    </a:outerShdw>
                  </a:effectLst>
                  <a:uLnTx/>
                  <a:uFillTx/>
                  <a:latin typeface="Cambria" pitchFamily="18" charset="0"/>
                  <a:ea typeface="+mj-ea"/>
                  <a:cs typeface="+mj-cs"/>
                </a:rPr>
                <a:t> OPT</a:t>
              </a:r>
              <a:endParaRPr kumimoji="0" lang="id-ID" b="1" i="0" u="none" strike="noStrike" kern="1200" normalizeH="0" baseline="0" noProof="0" dirty="0" smtClean="0">
                <a:ln w="11430"/>
                <a:solidFill>
                  <a:srgbClr val="FFFF00"/>
                </a:solidFill>
                <a:effectLst>
                  <a:outerShdw blurRad="80000" dist="40000" dir="5040000" algn="tl">
                    <a:srgbClr val="000000">
                      <a:alpha val="30000"/>
                    </a:srgbClr>
                  </a:outerShdw>
                </a:effectLst>
                <a:uLnTx/>
                <a:uFillTx/>
                <a:latin typeface="Cambria" pitchFamily="18" charset="0"/>
                <a:ea typeface="+mj-ea"/>
                <a:cs typeface="+mj-cs"/>
              </a:endParaRPr>
            </a:p>
          </p:txBody>
        </p:sp>
      </p:grpSp>
      <p:grpSp>
        <p:nvGrpSpPr>
          <p:cNvPr id="34" name="Group 33"/>
          <p:cNvGrpSpPr/>
          <p:nvPr/>
        </p:nvGrpSpPr>
        <p:grpSpPr>
          <a:xfrm>
            <a:off x="5572132" y="3714752"/>
            <a:ext cx="2214578" cy="1071570"/>
            <a:chOff x="6143636" y="3071810"/>
            <a:chExt cx="2214578" cy="1071570"/>
          </a:xfrm>
        </p:grpSpPr>
        <p:sp>
          <p:nvSpPr>
            <p:cNvPr id="35" name="Chevron 34"/>
            <p:cNvSpPr/>
            <p:nvPr/>
          </p:nvSpPr>
          <p:spPr>
            <a:xfrm>
              <a:off x="6143636" y="3071810"/>
              <a:ext cx="2214578" cy="1071570"/>
            </a:xfrm>
            <a:prstGeom prst="chevron">
              <a:avLst/>
            </a:prstGeom>
            <a:solidFill>
              <a:schemeClr val="bg1"/>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id-ID">
                <a:solidFill>
                  <a:schemeClr val="tx1"/>
                </a:solidFill>
              </a:endParaRPr>
            </a:p>
          </p:txBody>
        </p:sp>
        <p:sp>
          <p:nvSpPr>
            <p:cNvPr id="36" name="Title 1">
              <a:hlinkClick r:id="rId8" action="ppaction://hlinksldjump"/>
            </p:cNvPr>
            <p:cNvSpPr txBox="1">
              <a:spLocks/>
            </p:cNvSpPr>
            <p:nvPr/>
          </p:nvSpPr>
          <p:spPr>
            <a:xfrm>
              <a:off x="6658216" y="3168693"/>
              <a:ext cx="1310199" cy="845193"/>
            </a:xfrm>
            <a:prstGeom prst="rect">
              <a:avLst/>
            </a:prstGeom>
          </p:spPr>
          <p:txBody>
            <a:bodyPr vert="horz" lIns="91440" tIns="45720" rIns="91440" bIns="45720" rtlCol="0" anchor="ctr">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id-ID" b="1" i="0" u="none" strike="noStrike" kern="1200" normalizeH="0" baseline="0" noProof="0" dirty="0" smtClean="0">
                  <a:ln w="11430"/>
                  <a:effectLst>
                    <a:outerShdw blurRad="80000" dist="40000" dir="5040000" algn="tl">
                      <a:srgbClr val="000000">
                        <a:alpha val="30000"/>
                      </a:srgbClr>
                    </a:outerShdw>
                  </a:effectLst>
                  <a:uLnTx/>
                  <a:uFillTx/>
                  <a:latin typeface="Cambria" pitchFamily="18" charset="0"/>
                  <a:ea typeface="+mj-ea"/>
                  <a:cs typeface="+mj-cs"/>
                </a:rPr>
                <a:t>G. </a:t>
              </a:r>
              <a:r>
                <a:rPr kumimoji="0" lang="id-ID" b="1" i="0" u="none" strike="noStrike" kern="1200" normalizeH="0" baseline="0" noProof="0" dirty="0" smtClean="0">
                  <a:ln w="11430"/>
                  <a:effectLst>
                    <a:outerShdw blurRad="80000" dist="40000" dir="5040000" algn="tl">
                      <a:srgbClr val="000000">
                        <a:alpha val="30000"/>
                      </a:srgbClr>
                    </a:outerShdw>
                  </a:effectLst>
                  <a:uLnTx/>
                  <a:uFillTx/>
                  <a:latin typeface="Cambria" pitchFamily="18" charset="0"/>
                  <a:ea typeface="+mj-ea"/>
                  <a:cs typeface="+mj-cs"/>
                </a:rPr>
                <a:t>Panen &amp;</a:t>
              </a:r>
            </a:p>
            <a:p>
              <a:pPr marL="0" marR="0" lvl="0" indent="0" defTabSz="914400" rtl="0" eaLnBrk="1" fontAlgn="auto" latinLnBrk="0" hangingPunct="1">
                <a:lnSpc>
                  <a:spcPct val="100000"/>
                </a:lnSpc>
                <a:spcBef>
                  <a:spcPct val="0"/>
                </a:spcBef>
                <a:spcAft>
                  <a:spcPts val="0"/>
                </a:spcAft>
                <a:buClrTx/>
                <a:buSzTx/>
                <a:buFontTx/>
                <a:buNone/>
                <a:tabLst/>
                <a:defRPr/>
              </a:pPr>
              <a:r>
                <a:rPr lang="id-ID" b="1" dirty="0" smtClean="0">
                  <a:ln w="11430"/>
                  <a:effectLst>
                    <a:outerShdw blurRad="80000" dist="40000" dir="5040000" algn="tl">
                      <a:srgbClr val="000000">
                        <a:alpha val="30000"/>
                      </a:srgbClr>
                    </a:outerShdw>
                  </a:effectLst>
                  <a:latin typeface="Cambria" pitchFamily="18" charset="0"/>
                  <a:ea typeface="+mj-ea"/>
                  <a:cs typeface="+mj-cs"/>
                </a:rPr>
                <a:t>Pasca Panen</a:t>
              </a:r>
              <a:endParaRPr kumimoji="0" lang="id-ID" b="1" i="0" u="none" strike="noStrike" kern="1200" normalizeH="0" baseline="0" noProof="0" dirty="0" smtClean="0">
                <a:ln w="11430"/>
                <a:effectLst>
                  <a:outerShdw blurRad="80000" dist="40000" dir="5040000" algn="tl">
                    <a:srgbClr val="000000">
                      <a:alpha val="30000"/>
                    </a:srgbClr>
                  </a:outerShdw>
                </a:effectLst>
                <a:uLnTx/>
                <a:uFillTx/>
                <a:latin typeface="Cambria" pitchFamily="18" charset="0"/>
                <a:ea typeface="+mj-ea"/>
                <a:cs typeface="+mj-cs"/>
              </a:endParaRPr>
            </a:p>
          </p:txBody>
        </p:sp>
      </p:grpSp>
      <p:grpSp>
        <p:nvGrpSpPr>
          <p:cNvPr id="28" name="Group 27"/>
          <p:cNvGrpSpPr/>
          <p:nvPr/>
        </p:nvGrpSpPr>
        <p:grpSpPr>
          <a:xfrm>
            <a:off x="1428728" y="3722012"/>
            <a:ext cx="2500330" cy="1071570"/>
            <a:chOff x="701721" y="3071810"/>
            <a:chExt cx="2500330" cy="1071570"/>
          </a:xfrm>
        </p:grpSpPr>
        <p:sp>
          <p:nvSpPr>
            <p:cNvPr id="29" name="Chevron 28"/>
            <p:cNvSpPr/>
            <p:nvPr/>
          </p:nvSpPr>
          <p:spPr>
            <a:xfrm>
              <a:off x="701721" y="3071810"/>
              <a:ext cx="2500330" cy="1071570"/>
            </a:xfrm>
            <a:prstGeom prst="chevron">
              <a:avLst/>
            </a:prstGeom>
            <a:solidFill>
              <a:srgbClr val="CCFF33"/>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id-ID">
                <a:solidFill>
                  <a:schemeClr val="tx1"/>
                </a:solidFill>
              </a:endParaRPr>
            </a:p>
          </p:txBody>
        </p:sp>
        <p:sp>
          <p:nvSpPr>
            <p:cNvPr id="30" name="Title 1">
              <a:hlinkClick r:id="rId9" action="ppaction://hlinksldjump"/>
            </p:cNvPr>
            <p:cNvSpPr txBox="1">
              <a:spLocks/>
            </p:cNvSpPr>
            <p:nvPr/>
          </p:nvSpPr>
          <p:spPr>
            <a:xfrm>
              <a:off x="1344663" y="3271610"/>
              <a:ext cx="1643074" cy="642942"/>
            </a:xfrm>
            <a:prstGeom prst="rect">
              <a:avLst/>
            </a:prstGeom>
          </p:spPr>
          <p:txBody>
            <a:bodyPr vert="horz" lIns="91440" tIns="45720" rIns="91440" bIns="45720" rtlCol="0" anchor="ctr">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id-ID" b="1" i="0" u="none" strike="noStrike" kern="1200" normalizeH="0" baseline="0" noProof="0" dirty="0" smtClean="0">
                  <a:ln w="11430"/>
                  <a:solidFill>
                    <a:sysClr val="windowText" lastClr="000000"/>
                  </a:solidFill>
                  <a:effectLst>
                    <a:outerShdw blurRad="80000" dist="40000" dir="5040000" algn="tl">
                      <a:srgbClr val="000000">
                        <a:alpha val="30000"/>
                      </a:srgbClr>
                    </a:outerShdw>
                  </a:effectLst>
                  <a:uLnTx/>
                  <a:uFillTx/>
                  <a:latin typeface="Cambria" pitchFamily="18" charset="0"/>
                  <a:ea typeface="+mj-ea"/>
                  <a:cs typeface="+mj-cs"/>
                </a:rPr>
                <a:t>E. </a:t>
              </a:r>
              <a:r>
                <a:rPr kumimoji="0" lang="id-ID" b="1" i="0" u="none" strike="noStrike" kern="1200" normalizeH="0" baseline="0" noProof="0" dirty="0" smtClean="0">
                  <a:ln w="11430"/>
                  <a:solidFill>
                    <a:sysClr val="windowText" lastClr="000000"/>
                  </a:solidFill>
                  <a:effectLst>
                    <a:outerShdw blurRad="80000" dist="40000" dir="5040000" algn="tl">
                      <a:srgbClr val="000000">
                        <a:alpha val="30000"/>
                      </a:srgbClr>
                    </a:outerShdw>
                  </a:effectLst>
                  <a:uLnTx/>
                  <a:uFillTx/>
                  <a:latin typeface="Cambria" pitchFamily="18" charset="0"/>
                  <a:ea typeface="+mj-ea"/>
                  <a:cs typeface="+mj-cs"/>
                </a:rPr>
                <a:t>Proses Pembungaan</a:t>
              </a:r>
              <a:endParaRPr kumimoji="0" lang="id-ID" b="1" i="0" u="none" strike="noStrike" kern="1200" normalizeH="0" baseline="0" noProof="0" dirty="0" smtClean="0">
                <a:ln w="11430"/>
                <a:solidFill>
                  <a:sysClr val="windowText" lastClr="000000"/>
                </a:solidFill>
                <a:effectLst>
                  <a:outerShdw blurRad="80000" dist="40000" dir="5040000" algn="tl">
                    <a:srgbClr val="000000">
                      <a:alpha val="30000"/>
                    </a:srgbClr>
                  </a:outerShdw>
                </a:effectLst>
                <a:uLnTx/>
                <a:uFillTx/>
                <a:latin typeface="Cambria" pitchFamily="18" charset="0"/>
                <a:ea typeface="+mj-ea"/>
                <a:cs typeface="+mj-cs"/>
              </a:endParaRPr>
            </a:p>
          </p:txBody>
        </p:sp>
      </p:gr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770" decel="100000"/>
                                        <p:tgtEl>
                                          <p:spTgt spid="5"/>
                                        </p:tgtEl>
                                      </p:cBhvr>
                                    </p:animEffect>
                                    <p:animScale>
                                      <p:cBhvr>
                                        <p:cTn id="8" dur="770" decel="100000"/>
                                        <p:tgtEl>
                                          <p:spTgt spid="5"/>
                                        </p:tgtEl>
                                      </p:cBhvr>
                                      <p:from x="10000" y="10000"/>
                                      <p:to x="200000" y="450000"/>
                                    </p:animScale>
                                    <p:animScale>
                                      <p:cBhvr>
                                        <p:cTn id="9" dur="1230" accel="100000" fill="hold">
                                          <p:stCondLst>
                                            <p:cond delay="770"/>
                                          </p:stCondLst>
                                        </p:cTn>
                                        <p:tgtEl>
                                          <p:spTgt spid="5"/>
                                        </p:tgtEl>
                                      </p:cBhvr>
                                      <p:from x="200000" y="450000"/>
                                      <p:to x="100000" y="100000"/>
                                    </p:animScale>
                                    <p:set>
                                      <p:cBhvr>
                                        <p:cTn id="10" dur="770" fill="hold"/>
                                        <p:tgtEl>
                                          <p:spTgt spid="5"/>
                                        </p:tgtEl>
                                        <p:attrNameLst>
                                          <p:attrName>ppt_x</p:attrName>
                                        </p:attrNameLst>
                                      </p:cBhvr>
                                      <p:to>
                                        <p:strVal val="(0.5)"/>
                                      </p:to>
                                    </p:set>
                                    <p:anim from="(0.5)" to="(#ppt_x)" calcmode="lin" valueType="num">
                                      <p:cBhvr>
                                        <p:cTn id="11" dur="1230" accel="100000" fill="hold">
                                          <p:stCondLst>
                                            <p:cond delay="770"/>
                                          </p:stCondLst>
                                        </p:cTn>
                                        <p:tgtEl>
                                          <p:spTgt spid="5"/>
                                        </p:tgtEl>
                                        <p:attrNameLst>
                                          <p:attrName>ppt_x</p:attrName>
                                        </p:attrNameLst>
                                      </p:cBhvr>
                                    </p:anim>
                                    <p:set>
                                      <p:cBhvr>
                                        <p:cTn id="12" dur="770" fill="hold"/>
                                        <p:tgtEl>
                                          <p:spTgt spid="5"/>
                                        </p:tgtEl>
                                        <p:attrNameLst>
                                          <p:attrName>ppt_y</p:attrName>
                                        </p:attrNameLst>
                                      </p:cBhvr>
                                      <p:to>
                                        <p:strVal val="(#ppt_y+0.4)"/>
                                      </p:to>
                                    </p:set>
                                    <p:anim from="(#ppt_y+0.4)" to="(#ppt_y)" calcmode="lin" valueType="num">
                                      <p:cBhvr>
                                        <p:cTn id="13" dur="1230" accel="100000" fill="hold">
                                          <p:stCondLst>
                                            <p:cond delay="770"/>
                                          </p:stCondLst>
                                        </p:cTn>
                                        <p:tgtEl>
                                          <p:spTgt spid="5"/>
                                        </p:tgtEl>
                                        <p:attrNameLst>
                                          <p:attrName>ppt_y</p:attrName>
                                        </p:attrNameLst>
                                      </p:cBhvr>
                                    </p:anim>
                                  </p:childTnLst>
                                </p:cTn>
                              </p:par>
                              <p:par>
                                <p:cTn id="14" presetID="10"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2000"/>
                                        <p:tgtEl>
                                          <p:spTgt spid="24"/>
                                        </p:tgtEl>
                                      </p:cBhvr>
                                    </p:animEffect>
                                  </p:childTnLst>
                                </p:cTn>
                              </p:par>
                              <p:par>
                                <p:cTn id="17" presetID="19" presetClass="entr" presetSubtype="10" repeatCount="indefinite"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5000" fill="hold"/>
                                        <p:tgtEl>
                                          <p:spTgt spid="24"/>
                                        </p:tgtEl>
                                        <p:attrNameLst>
                                          <p:attrName>ppt_w</p:attrName>
                                        </p:attrNameLst>
                                      </p:cBhvr>
                                      <p:tavLst>
                                        <p:tav tm="0" fmla="#ppt_w*sin(2.5*pi*$)">
                                          <p:val>
                                            <p:fltVal val="0"/>
                                          </p:val>
                                        </p:tav>
                                        <p:tav tm="100000">
                                          <p:val>
                                            <p:fltVal val="1"/>
                                          </p:val>
                                        </p:tav>
                                      </p:tavLst>
                                    </p:anim>
                                    <p:anim calcmode="lin" valueType="num">
                                      <p:cBhvr>
                                        <p:cTn id="20" dur="5000" fill="hold"/>
                                        <p:tgtEl>
                                          <p:spTgt spid="24"/>
                                        </p:tgtEl>
                                        <p:attrNameLst>
                                          <p:attrName>ppt_h</p:attrName>
                                        </p:attrNameLst>
                                      </p:cBhvr>
                                      <p:tavLst>
                                        <p:tav tm="0">
                                          <p:val>
                                            <p:strVal val="#ppt_h"/>
                                          </p:val>
                                        </p:tav>
                                        <p:tav tm="100000">
                                          <p:val>
                                            <p:strVal val="#ppt_h"/>
                                          </p:val>
                                        </p:tav>
                                      </p:tavLst>
                                    </p:anim>
                                  </p:childTnLst>
                                </p:cTn>
                              </p:par>
                            </p:childTnLst>
                          </p:cTn>
                        </p:par>
                        <p:par>
                          <p:cTn id="21" fill="hold">
                            <p:stCondLst>
                              <p:cond delay="5000"/>
                            </p:stCondLst>
                            <p:childTnLst>
                              <p:par>
                                <p:cTn id="22" presetID="54" presetClass="entr" presetSubtype="0" accel="100000" fill="hold" nodeType="afterEffect">
                                  <p:stCondLst>
                                    <p:cond delay="0"/>
                                  </p:stCondLst>
                                  <p:childTnLst>
                                    <p:set>
                                      <p:cBhvr>
                                        <p:cTn id="23" dur="1" fill="hold">
                                          <p:stCondLst>
                                            <p:cond delay="0"/>
                                          </p:stCondLst>
                                        </p:cTn>
                                        <p:tgtEl>
                                          <p:spTgt spid="17"/>
                                        </p:tgtEl>
                                        <p:attrNameLst>
                                          <p:attrName>style.visibility</p:attrName>
                                        </p:attrNameLst>
                                      </p:cBhvr>
                                      <p:to>
                                        <p:strVal val="visible"/>
                                      </p:to>
                                    </p:set>
                                    <p:anim calcmode="lin" valueType="num">
                                      <p:cBhvr>
                                        <p:cTn id="24" dur="1000" fill="hold"/>
                                        <p:tgtEl>
                                          <p:spTgt spid="17"/>
                                        </p:tgtEl>
                                        <p:attrNameLst>
                                          <p:attrName>ppt_w</p:attrName>
                                        </p:attrNameLst>
                                      </p:cBhvr>
                                      <p:tavLst>
                                        <p:tav tm="0">
                                          <p:val>
                                            <p:strVal val="#ppt_w*0.05"/>
                                          </p:val>
                                        </p:tav>
                                        <p:tav tm="100000">
                                          <p:val>
                                            <p:strVal val="#ppt_w"/>
                                          </p:val>
                                        </p:tav>
                                      </p:tavLst>
                                    </p:anim>
                                    <p:anim calcmode="lin" valueType="num">
                                      <p:cBhvr>
                                        <p:cTn id="25" dur="1000" fill="hold"/>
                                        <p:tgtEl>
                                          <p:spTgt spid="17"/>
                                        </p:tgtEl>
                                        <p:attrNameLst>
                                          <p:attrName>ppt_h</p:attrName>
                                        </p:attrNameLst>
                                      </p:cBhvr>
                                      <p:tavLst>
                                        <p:tav tm="0">
                                          <p:val>
                                            <p:strVal val="#ppt_h"/>
                                          </p:val>
                                        </p:tav>
                                        <p:tav tm="100000">
                                          <p:val>
                                            <p:strVal val="#ppt_h"/>
                                          </p:val>
                                        </p:tav>
                                      </p:tavLst>
                                    </p:anim>
                                    <p:anim calcmode="lin" valueType="num">
                                      <p:cBhvr>
                                        <p:cTn id="26" dur="1000" fill="hold"/>
                                        <p:tgtEl>
                                          <p:spTgt spid="17"/>
                                        </p:tgtEl>
                                        <p:attrNameLst>
                                          <p:attrName>ppt_x</p:attrName>
                                        </p:attrNameLst>
                                      </p:cBhvr>
                                      <p:tavLst>
                                        <p:tav tm="0">
                                          <p:val>
                                            <p:strVal val="#ppt_x-.2"/>
                                          </p:val>
                                        </p:tav>
                                        <p:tav tm="100000">
                                          <p:val>
                                            <p:strVal val="#ppt_x"/>
                                          </p:val>
                                        </p:tav>
                                      </p:tavLst>
                                    </p:anim>
                                    <p:anim calcmode="lin" valueType="num">
                                      <p:cBhvr>
                                        <p:cTn id="27" dur="1000" fill="hold"/>
                                        <p:tgtEl>
                                          <p:spTgt spid="17"/>
                                        </p:tgtEl>
                                        <p:attrNameLst>
                                          <p:attrName>ppt_y</p:attrName>
                                        </p:attrNameLst>
                                      </p:cBhvr>
                                      <p:tavLst>
                                        <p:tav tm="0">
                                          <p:val>
                                            <p:strVal val="#ppt_y"/>
                                          </p:val>
                                        </p:tav>
                                        <p:tav tm="100000">
                                          <p:val>
                                            <p:strVal val="#ppt_y"/>
                                          </p:val>
                                        </p:tav>
                                      </p:tavLst>
                                    </p:anim>
                                    <p:animEffect transition="in" filter="fade">
                                      <p:cBhvr>
                                        <p:cTn id="28" dur="1000"/>
                                        <p:tgtEl>
                                          <p:spTgt spid="17"/>
                                        </p:tgtEl>
                                      </p:cBhvr>
                                    </p:animEffect>
                                  </p:childTnLst>
                                </p:cTn>
                              </p:par>
                            </p:childTnLst>
                          </p:cTn>
                        </p:par>
                        <p:par>
                          <p:cTn id="29" fill="hold">
                            <p:stCondLst>
                              <p:cond delay="6000"/>
                            </p:stCondLst>
                            <p:childTnLst>
                              <p:par>
                                <p:cTn id="30" presetID="54" presetClass="entr" presetSubtype="0" accel="100000" fill="hold"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p:cTn id="32" dur="1000" fill="hold"/>
                                        <p:tgtEl>
                                          <p:spTgt spid="21"/>
                                        </p:tgtEl>
                                        <p:attrNameLst>
                                          <p:attrName>ppt_w</p:attrName>
                                        </p:attrNameLst>
                                      </p:cBhvr>
                                      <p:tavLst>
                                        <p:tav tm="0">
                                          <p:val>
                                            <p:strVal val="#ppt_w*0.05"/>
                                          </p:val>
                                        </p:tav>
                                        <p:tav tm="100000">
                                          <p:val>
                                            <p:strVal val="#ppt_w"/>
                                          </p:val>
                                        </p:tav>
                                      </p:tavLst>
                                    </p:anim>
                                    <p:anim calcmode="lin" valueType="num">
                                      <p:cBhvr>
                                        <p:cTn id="33" dur="1000" fill="hold"/>
                                        <p:tgtEl>
                                          <p:spTgt spid="21"/>
                                        </p:tgtEl>
                                        <p:attrNameLst>
                                          <p:attrName>ppt_h</p:attrName>
                                        </p:attrNameLst>
                                      </p:cBhvr>
                                      <p:tavLst>
                                        <p:tav tm="0">
                                          <p:val>
                                            <p:strVal val="#ppt_h"/>
                                          </p:val>
                                        </p:tav>
                                        <p:tav tm="100000">
                                          <p:val>
                                            <p:strVal val="#ppt_h"/>
                                          </p:val>
                                        </p:tav>
                                      </p:tavLst>
                                    </p:anim>
                                    <p:anim calcmode="lin" valueType="num">
                                      <p:cBhvr>
                                        <p:cTn id="34" dur="1000" fill="hold"/>
                                        <p:tgtEl>
                                          <p:spTgt spid="21"/>
                                        </p:tgtEl>
                                        <p:attrNameLst>
                                          <p:attrName>ppt_x</p:attrName>
                                        </p:attrNameLst>
                                      </p:cBhvr>
                                      <p:tavLst>
                                        <p:tav tm="0">
                                          <p:val>
                                            <p:strVal val="#ppt_x-.2"/>
                                          </p:val>
                                        </p:tav>
                                        <p:tav tm="100000">
                                          <p:val>
                                            <p:strVal val="#ppt_x"/>
                                          </p:val>
                                        </p:tav>
                                      </p:tavLst>
                                    </p:anim>
                                    <p:anim calcmode="lin" valueType="num">
                                      <p:cBhvr>
                                        <p:cTn id="35" dur="1000" fill="hold"/>
                                        <p:tgtEl>
                                          <p:spTgt spid="21"/>
                                        </p:tgtEl>
                                        <p:attrNameLst>
                                          <p:attrName>ppt_y</p:attrName>
                                        </p:attrNameLst>
                                      </p:cBhvr>
                                      <p:tavLst>
                                        <p:tav tm="0">
                                          <p:val>
                                            <p:strVal val="#ppt_y"/>
                                          </p:val>
                                        </p:tav>
                                        <p:tav tm="100000">
                                          <p:val>
                                            <p:strVal val="#ppt_y"/>
                                          </p:val>
                                        </p:tav>
                                      </p:tavLst>
                                    </p:anim>
                                    <p:animEffect transition="in" filter="fade">
                                      <p:cBhvr>
                                        <p:cTn id="36" dur="1000"/>
                                        <p:tgtEl>
                                          <p:spTgt spid="21"/>
                                        </p:tgtEl>
                                      </p:cBhvr>
                                    </p:animEffect>
                                  </p:childTnLst>
                                </p:cTn>
                              </p:par>
                            </p:childTnLst>
                          </p:cTn>
                        </p:par>
                        <p:par>
                          <p:cTn id="37" fill="hold">
                            <p:stCondLst>
                              <p:cond delay="7000"/>
                            </p:stCondLst>
                            <p:childTnLst>
                              <p:par>
                                <p:cTn id="38" presetID="54" presetClass="entr" presetSubtype="0" accel="100000" fill="hold" nodeType="after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p:cTn id="40" dur="1000" fill="hold"/>
                                        <p:tgtEl>
                                          <p:spTgt spid="22"/>
                                        </p:tgtEl>
                                        <p:attrNameLst>
                                          <p:attrName>ppt_w</p:attrName>
                                        </p:attrNameLst>
                                      </p:cBhvr>
                                      <p:tavLst>
                                        <p:tav tm="0">
                                          <p:val>
                                            <p:strVal val="#ppt_w*0.05"/>
                                          </p:val>
                                        </p:tav>
                                        <p:tav tm="100000">
                                          <p:val>
                                            <p:strVal val="#ppt_w"/>
                                          </p:val>
                                        </p:tav>
                                      </p:tavLst>
                                    </p:anim>
                                    <p:anim calcmode="lin" valueType="num">
                                      <p:cBhvr>
                                        <p:cTn id="41" dur="1000" fill="hold"/>
                                        <p:tgtEl>
                                          <p:spTgt spid="22"/>
                                        </p:tgtEl>
                                        <p:attrNameLst>
                                          <p:attrName>ppt_h</p:attrName>
                                        </p:attrNameLst>
                                      </p:cBhvr>
                                      <p:tavLst>
                                        <p:tav tm="0">
                                          <p:val>
                                            <p:strVal val="#ppt_h"/>
                                          </p:val>
                                        </p:tav>
                                        <p:tav tm="100000">
                                          <p:val>
                                            <p:strVal val="#ppt_h"/>
                                          </p:val>
                                        </p:tav>
                                      </p:tavLst>
                                    </p:anim>
                                    <p:anim calcmode="lin" valueType="num">
                                      <p:cBhvr>
                                        <p:cTn id="42" dur="1000" fill="hold"/>
                                        <p:tgtEl>
                                          <p:spTgt spid="22"/>
                                        </p:tgtEl>
                                        <p:attrNameLst>
                                          <p:attrName>ppt_x</p:attrName>
                                        </p:attrNameLst>
                                      </p:cBhvr>
                                      <p:tavLst>
                                        <p:tav tm="0">
                                          <p:val>
                                            <p:strVal val="#ppt_x-.2"/>
                                          </p:val>
                                        </p:tav>
                                        <p:tav tm="100000">
                                          <p:val>
                                            <p:strVal val="#ppt_x"/>
                                          </p:val>
                                        </p:tav>
                                      </p:tavLst>
                                    </p:anim>
                                    <p:anim calcmode="lin" valueType="num">
                                      <p:cBhvr>
                                        <p:cTn id="43" dur="1000" fill="hold"/>
                                        <p:tgtEl>
                                          <p:spTgt spid="22"/>
                                        </p:tgtEl>
                                        <p:attrNameLst>
                                          <p:attrName>ppt_y</p:attrName>
                                        </p:attrNameLst>
                                      </p:cBhvr>
                                      <p:tavLst>
                                        <p:tav tm="0">
                                          <p:val>
                                            <p:strVal val="#ppt_y"/>
                                          </p:val>
                                        </p:tav>
                                        <p:tav tm="100000">
                                          <p:val>
                                            <p:strVal val="#ppt_y"/>
                                          </p:val>
                                        </p:tav>
                                      </p:tavLst>
                                    </p:anim>
                                    <p:animEffect transition="in" filter="fade">
                                      <p:cBhvr>
                                        <p:cTn id="44" dur="1000"/>
                                        <p:tgtEl>
                                          <p:spTgt spid="22"/>
                                        </p:tgtEl>
                                      </p:cBhvr>
                                    </p:animEffect>
                                  </p:childTnLst>
                                </p:cTn>
                              </p:par>
                            </p:childTnLst>
                          </p:cTn>
                        </p:par>
                        <p:par>
                          <p:cTn id="45" fill="hold">
                            <p:stCondLst>
                              <p:cond delay="8000"/>
                            </p:stCondLst>
                            <p:childTnLst>
                              <p:par>
                                <p:cTn id="46" presetID="54" presetClass="entr" presetSubtype="0" accel="100000"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p:cTn id="48" dur="1000" fill="hold"/>
                                        <p:tgtEl>
                                          <p:spTgt spid="23"/>
                                        </p:tgtEl>
                                        <p:attrNameLst>
                                          <p:attrName>ppt_w</p:attrName>
                                        </p:attrNameLst>
                                      </p:cBhvr>
                                      <p:tavLst>
                                        <p:tav tm="0">
                                          <p:val>
                                            <p:strVal val="#ppt_w*0.05"/>
                                          </p:val>
                                        </p:tav>
                                        <p:tav tm="100000">
                                          <p:val>
                                            <p:strVal val="#ppt_w"/>
                                          </p:val>
                                        </p:tav>
                                      </p:tavLst>
                                    </p:anim>
                                    <p:anim calcmode="lin" valueType="num">
                                      <p:cBhvr>
                                        <p:cTn id="49" dur="1000" fill="hold"/>
                                        <p:tgtEl>
                                          <p:spTgt spid="23"/>
                                        </p:tgtEl>
                                        <p:attrNameLst>
                                          <p:attrName>ppt_h</p:attrName>
                                        </p:attrNameLst>
                                      </p:cBhvr>
                                      <p:tavLst>
                                        <p:tav tm="0">
                                          <p:val>
                                            <p:strVal val="#ppt_h"/>
                                          </p:val>
                                        </p:tav>
                                        <p:tav tm="100000">
                                          <p:val>
                                            <p:strVal val="#ppt_h"/>
                                          </p:val>
                                        </p:tav>
                                      </p:tavLst>
                                    </p:anim>
                                    <p:anim calcmode="lin" valueType="num">
                                      <p:cBhvr>
                                        <p:cTn id="50" dur="1000" fill="hold"/>
                                        <p:tgtEl>
                                          <p:spTgt spid="23"/>
                                        </p:tgtEl>
                                        <p:attrNameLst>
                                          <p:attrName>ppt_x</p:attrName>
                                        </p:attrNameLst>
                                      </p:cBhvr>
                                      <p:tavLst>
                                        <p:tav tm="0">
                                          <p:val>
                                            <p:strVal val="#ppt_x-.2"/>
                                          </p:val>
                                        </p:tav>
                                        <p:tav tm="100000">
                                          <p:val>
                                            <p:strVal val="#ppt_x"/>
                                          </p:val>
                                        </p:tav>
                                      </p:tavLst>
                                    </p:anim>
                                    <p:anim calcmode="lin" valueType="num">
                                      <p:cBhvr>
                                        <p:cTn id="51" dur="1000" fill="hold"/>
                                        <p:tgtEl>
                                          <p:spTgt spid="23"/>
                                        </p:tgtEl>
                                        <p:attrNameLst>
                                          <p:attrName>ppt_y</p:attrName>
                                        </p:attrNameLst>
                                      </p:cBhvr>
                                      <p:tavLst>
                                        <p:tav tm="0">
                                          <p:val>
                                            <p:strVal val="#ppt_y"/>
                                          </p:val>
                                        </p:tav>
                                        <p:tav tm="100000">
                                          <p:val>
                                            <p:strVal val="#ppt_y"/>
                                          </p:val>
                                        </p:tav>
                                      </p:tavLst>
                                    </p:anim>
                                    <p:animEffect transition="in" filter="fade">
                                      <p:cBhvr>
                                        <p:cTn id="52" dur="1000"/>
                                        <p:tgtEl>
                                          <p:spTgt spid="23"/>
                                        </p:tgtEl>
                                      </p:cBhvr>
                                    </p:animEffect>
                                  </p:childTnLst>
                                </p:cTn>
                              </p:par>
                            </p:childTnLst>
                          </p:cTn>
                        </p:par>
                        <p:par>
                          <p:cTn id="53" fill="hold">
                            <p:stCondLst>
                              <p:cond delay="9000"/>
                            </p:stCondLst>
                            <p:childTnLst>
                              <p:par>
                                <p:cTn id="54" presetID="54" presetClass="entr" presetSubtype="0" accel="100000" fill="hold" nodeType="afterEffect">
                                  <p:stCondLst>
                                    <p:cond delay="0"/>
                                  </p:stCondLst>
                                  <p:childTnLst>
                                    <p:set>
                                      <p:cBhvr>
                                        <p:cTn id="55" dur="1" fill="hold">
                                          <p:stCondLst>
                                            <p:cond delay="0"/>
                                          </p:stCondLst>
                                        </p:cTn>
                                        <p:tgtEl>
                                          <p:spTgt spid="28"/>
                                        </p:tgtEl>
                                        <p:attrNameLst>
                                          <p:attrName>style.visibility</p:attrName>
                                        </p:attrNameLst>
                                      </p:cBhvr>
                                      <p:to>
                                        <p:strVal val="visible"/>
                                      </p:to>
                                    </p:set>
                                    <p:anim calcmode="lin" valueType="num">
                                      <p:cBhvr>
                                        <p:cTn id="56" dur="1000" fill="hold"/>
                                        <p:tgtEl>
                                          <p:spTgt spid="28"/>
                                        </p:tgtEl>
                                        <p:attrNameLst>
                                          <p:attrName>ppt_w</p:attrName>
                                        </p:attrNameLst>
                                      </p:cBhvr>
                                      <p:tavLst>
                                        <p:tav tm="0">
                                          <p:val>
                                            <p:strVal val="#ppt_w*0.05"/>
                                          </p:val>
                                        </p:tav>
                                        <p:tav tm="100000">
                                          <p:val>
                                            <p:strVal val="#ppt_w"/>
                                          </p:val>
                                        </p:tav>
                                      </p:tavLst>
                                    </p:anim>
                                    <p:anim calcmode="lin" valueType="num">
                                      <p:cBhvr>
                                        <p:cTn id="57" dur="1000" fill="hold"/>
                                        <p:tgtEl>
                                          <p:spTgt spid="28"/>
                                        </p:tgtEl>
                                        <p:attrNameLst>
                                          <p:attrName>ppt_h</p:attrName>
                                        </p:attrNameLst>
                                      </p:cBhvr>
                                      <p:tavLst>
                                        <p:tav tm="0">
                                          <p:val>
                                            <p:strVal val="#ppt_h"/>
                                          </p:val>
                                        </p:tav>
                                        <p:tav tm="100000">
                                          <p:val>
                                            <p:strVal val="#ppt_h"/>
                                          </p:val>
                                        </p:tav>
                                      </p:tavLst>
                                    </p:anim>
                                    <p:anim calcmode="lin" valueType="num">
                                      <p:cBhvr>
                                        <p:cTn id="58" dur="1000" fill="hold"/>
                                        <p:tgtEl>
                                          <p:spTgt spid="28"/>
                                        </p:tgtEl>
                                        <p:attrNameLst>
                                          <p:attrName>ppt_x</p:attrName>
                                        </p:attrNameLst>
                                      </p:cBhvr>
                                      <p:tavLst>
                                        <p:tav tm="0">
                                          <p:val>
                                            <p:strVal val="#ppt_x-.2"/>
                                          </p:val>
                                        </p:tav>
                                        <p:tav tm="100000">
                                          <p:val>
                                            <p:strVal val="#ppt_x"/>
                                          </p:val>
                                        </p:tav>
                                      </p:tavLst>
                                    </p:anim>
                                    <p:anim calcmode="lin" valueType="num">
                                      <p:cBhvr>
                                        <p:cTn id="59" dur="1000" fill="hold"/>
                                        <p:tgtEl>
                                          <p:spTgt spid="28"/>
                                        </p:tgtEl>
                                        <p:attrNameLst>
                                          <p:attrName>ppt_y</p:attrName>
                                        </p:attrNameLst>
                                      </p:cBhvr>
                                      <p:tavLst>
                                        <p:tav tm="0">
                                          <p:val>
                                            <p:strVal val="#ppt_y"/>
                                          </p:val>
                                        </p:tav>
                                        <p:tav tm="100000">
                                          <p:val>
                                            <p:strVal val="#ppt_y"/>
                                          </p:val>
                                        </p:tav>
                                      </p:tavLst>
                                    </p:anim>
                                    <p:animEffect transition="in" filter="fade">
                                      <p:cBhvr>
                                        <p:cTn id="60" dur="1000"/>
                                        <p:tgtEl>
                                          <p:spTgt spid="28"/>
                                        </p:tgtEl>
                                      </p:cBhvr>
                                    </p:animEffect>
                                  </p:childTnLst>
                                </p:cTn>
                              </p:par>
                            </p:childTnLst>
                          </p:cTn>
                        </p:par>
                        <p:par>
                          <p:cTn id="61" fill="hold">
                            <p:stCondLst>
                              <p:cond delay="10000"/>
                            </p:stCondLst>
                            <p:childTnLst>
                              <p:par>
                                <p:cTn id="62" presetID="54" presetClass="entr" presetSubtype="0" accel="100000" fill="hold" nodeType="afterEffect">
                                  <p:stCondLst>
                                    <p:cond delay="0"/>
                                  </p:stCondLst>
                                  <p:childTnLst>
                                    <p:set>
                                      <p:cBhvr>
                                        <p:cTn id="63" dur="1" fill="hold">
                                          <p:stCondLst>
                                            <p:cond delay="0"/>
                                          </p:stCondLst>
                                        </p:cTn>
                                        <p:tgtEl>
                                          <p:spTgt spid="25"/>
                                        </p:tgtEl>
                                        <p:attrNameLst>
                                          <p:attrName>style.visibility</p:attrName>
                                        </p:attrNameLst>
                                      </p:cBhvr>
                                      <p:to>
                                        <p:strVal val="visible"/>
                                      </p:to>
                                    </p:set>
                                    <p:anim calcmode="lin" valueType="num">
                                      <p:cBhvr>
                                        <p:cTn id="64" dur="1000" fill="hold"/>
                                        <p:tgtEl>
                                          <p:spTgt spid="25"/>
                                        </p:tgtEl>
                                        <p:attrNameLst>
                                          <p:attrName>ppt_w</p:attrName>
                                        </p:attrNameLst>
                                      </p:cBhvr>
                                      <p:tavLst>
                                        <p:tav tm="0">
                                          <p:val>
                                            <p:strVal val="#ppt_w*0.05"/>
                                          </p:val>
                                        </p:tav>
                                        <p:tav tm="100000">
                                          <p:val>
                                            <p:strVal val="#ppt_w"/>
                                          </p:val>
                                        </p:tav>
                                      </p:tavLst>
                                    </p:anim>
                                    <p:anim calcmode="lin" valueType="num">
                                      <p:cBhvr>
                                        <p:cTn id="65" dur="1000" fill="hold"/>
                                        <p:tgtEl>
                                          <p:spTgt spid="25"/>
                                        </p:tgtEl>
                                        <p:attrNameLst>
                                          <p:attrName>ppt_h</p:attrName>
                                        </p:attrNameLst>
                                      </p:cBhvr>
                                      <p:tavLst>
                                        <p:tav tm="0">
                                          <p:val>
                                            <p:strVal val="#ppt_h"/>
                                          </p:val>
                                        </p:tav>
                                        <p:tav tm="100000">
                                          <p:val>
                                            <p:strVal val="#ppt_h"/>
                                          </p:val>
                                        </p:tav>
                                      </p:tavLst>
                                    </p:anim>
                                    <p:anim calcmode="lin" valueType="num">
                                      <p:cBhvr>
                                        <p:cTn id="66" dur="1000" fill="hold"/>
                                        <p:tgtEl>
                                          <p:spTgt spid="25"/>
                                        </p:tgtEl>
                                        <p:attrNameLst>
                                          <p:attrName>ppt_x</p:attrName>
                                        </p:attrNameLst>
                                      </p:cBhvr>
                                      <p:tavLst>
                                        <p:tav tm="0">
                                          <p:val>
                                            <p:strVal val="#ppt_x-.2"/>
                                          </p:val>
                                        </p:tav>
                                        <p:tav tm="100000">
                                          <p:val>
                                            <p:strVal val="#ppt_x"/>
                                          </p:val>
                                        </p:tav>
                                      </p:tavLst>
                                    </p:anim>
                                    <p:anim calcmode="lin" valueType="num">
                                      <p:cBhvr>
                                        <p:cTn id="67" dur="1000" fill="hold"/>
                                        <p:tgtEl>
                                          <p:spTgt spid="25"/>
                                        </p:tgtEl>
                                        <p:attrNameLst>
                                          <p:attrName>ppt_y</p:attrName>
                                        </p:attrNameLst>
                                      </p:cBhvr>
                                      <p:tavLst>
                                        <p:tav tm="0">
                                          <p:val>
                                            <p:strVal val="#ppt_y"/>
                                          </p:val>
                                        </p:tav>
                                        <p:tav tm="100000">
                                          <p:val>
                                            <p:strVal val="#ppt_y"/>
                                          </p:val>
                                        </p:tav>
                                      </p:tavLst>
                                    </p:anim>
                                    <p:animEffect transition="in" filter="fade">
                                      <p:cBhvr>
                                        <p:cTn id="68" dur="1000"/>
                                        <p:tgtEl>
                                          <p:spTgt spid="25"/>
                                        </p:tgtEl>
                                      </p:cBhvr>
                                    </p:animEffect>
                                  </p:childTnLst>
                                </p:cTn>
                              </p:par>
                            </p:childTnLst>
                          </p:cTn>
                        </p:par>
                        <p:par>
                          <p:cTn id="69" fill="hold">
                            <p:stCondLst>
                              <p:cond delay="11000"/>
                            </p:stCondLst>
                            <p:childTnLst>
                              <p:par>
                                <p:cTn id="70" presetID="54" presetClass="entr" presetSubtype="0" accel="100000" fill="hold" nodeType="afterEffect">
                                  <p:stCondLst>
                                    <p:cond delay="0"/>
                                  </p:stCondLst>
                                  <p:childTnLst>
                                    <p:set>
                                      <p:cBhvr>
                                        <p:cTn id="71" dur="1" fill="hold">
                                          <p:stCondLst>
                                            <p:cond delay="0"/>
                                          </p:stCondLst>
                                        </p:cTn>
                                        <p:tgtEl>
                                          <p:spTgt spid="34"/>
                                        </p:tgtEl>
                                        <p:attrNameLst>
                                          <p:attrName>style.visibility</p:attrName>
                                        </p:attrNameLst>
                                      </p:cBhvr>
                                      <p:to>
                                        <p:strVal val="visible"/>
                                      </p:to>
                                    </p:set>
                                    <p:anim calcmode="lin" valueType="num">
                                      <p:cBhvr>
                                        <p:cTn id="72" dur="1000" fill="hold"/>
                                        <p:tgtEl>
                                          <p:spTgt spid="34"/>
                                        </p:tgtEl>
                                        <p:attrNameLst>
                                          <p:attrName>ppt_w</p:attrName>
                                        </p:attrNameLst>
                                      </p:cBhvr>
                                      <p:tavLst>
                                        <p:tav tm="0">
                                          <p:val>
                                            <p:strVal val="#ppt_w*0.05"/>
                                          </p:val>
                                        </p:tav>
                                        <p:tav tm="100000">
                                          <p:val>
                                            <p:strVal val="#ppt_w"/>
                                          </p:val>
                                        </p:tav>
                                      </p:tavLst>
                                    </p:anim>
                                    <p:anim calcmode="lin" valueType="num">
                                      <p:cBhvr>
                                        <p:cTn id="73" dur="1000" fill="hold"/>
                                        <p:tgtEl>
                                          <p:spTgt spid="34"/>
                                        </p:tgtEl>
                                        <p:attrNameLst>
                                          <p:attrName>ppt_h</p:attrName>
                                        </p:attrNameLst>
                                      </p:cBhvr>
                                      <p:tavLst>
                                        <p:tav tm="0">
                                          <p:val>
                                            <p:strVal val="#ppt_h"/>
                                          </p:val>
                                        </p:tav>
                                        <p:tav tm="100000">
                                          <p:val>
                                            <p:strVal val="#ppt_h"/>
                                          </p:val>
                                        </p:tav>
                                      </p:tavLst>
                                    </p:anim>
                                    <p:anim calcmode="lin" valueType="num">
                                      <p:cBhvr>
                                        <p:cTn id="74" dur="1000" fill="hold"/>
                                        <p:tgtEl>
                                          <p:spTgt spid="34"/>
                                        </p:tgtEl>
                                        <p:attrNameLst>
                                          <p:attrName>ppt_x</p:attrName>
                                        </p:attrNameLst>
                                      </p:cBhvr>
                                      <p:tavLst>
                                        <p:tav tm="0">
                                          <p:val>
                                            <p:strVal val="#ppt_x-.2"/>
                                          </p:val>
                                        </p:tav>
                                        <p:tav tm="100000">
                                          <p:val>
                                            <p:strVal val="#ppt_x"/>
                                          </p:val>
                                        </p:tav>
                                      </p:tavLst>
                                    </p:anim>
                                    <p:anim calcmode="lin" valueType="num">
                                      <p:cBhvr>
                                        <p:cTn id="75" dur="1000" fill="hold"/>
                                        <p:tgtEl>
                                          <p:spTgt spid="34"/>
                                        </p:tgtEl>
                                        <p:attrNameLst>
                                          <p:attrName>ppt_y</p:attrName>
                                        </p:attrNameLst>
                                      </p:cBhvr>
                                      <p:tavLst>
                                        <p:tav tm="0">
                                          <p:val>
                                            <p:strVal val="#ppt_y"/>
                                          </p:val>
                                        </p:tav>
                                        <p:tav tm="100000">
                                          <p:val>
                                            <p:strVal val="#ppt_y"/>
                                          </p:val>
                                        </p:tav>
                                      </p:tavLst>
                                    </p:anim>
                                    <p:animEffect transition="in" filter="fade">
                                      <p:cBhvr>
                                        <p:cTn id="76"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71538" y="142852"/>
            <a:ext cx="7143800" cy="714380"/>
          </a:xfrm>
          <a:prstGeom prst="rect">
            <a:avLst/>
          </a:prstGeom>
        </p:spPr>
        <p:txBody>
          <a:bodyPr vert="horz" lIns="91440" tIns="45720" rIns="91440" bIns="45720" rtlCol="0" anchor="ctr">
            <a:no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3200" b="1" i="0" u="none" strike="noStrike" kern="1200" cap="none" spc="150" normalizeH="0" baseline="0" noProof="0" dirty="0" smtClean="0">
                <a:ln w="11430"/>
                <a:solidFill>
                  <a:srgbClr val="00B050"/>
                </a:solidFill>
                <a:effectLst>
                  <a:outerShdw blurRad="25400" algn="tl" rotWithShape="0">
                    <a:srgbClr val="000000">
                      <a:alpha val="43000"/>
                    </a:srgbClr>
                  </a:outerShdw>
                </a:effectLst>
                <a:uLnTx/>
                <a:uFillTx/>
                <a:latin typeface="Cambria" pitchFamily="18" charset="0"/>
                <a:ea typeface="+mj-ea"/>
                <a:cs typeface="+mj-cs"/>
              </a:rPr>
              <a:t>Pengendalian OPT</a:t>
            </a:r>
            <a:endParaRPr kumimoji="0" lang="id-ID" sz="3200" b="1" i="0" u="none" strike="noStrike" kern="1200" cap="none" spc="150" normalizeH="0" baseline="0" noProof="0" dirty="0">
              <a:ln w="11430"/>
              <a:solidFill>
                <a:srgbClr val="00B050"/>
              </a:solidFill>
              <a:effectLst>
                <a:outerShdw blurRad="25400" algn="tl" rotWithShape="0">
                  <a:srgbClr val="000000">
                    <a:alpha val="43000"/>
                  </a:srgbClr>
                </a:outerShdw>
              </a:effectLst>
              <a:uLnTx/>
              <a:uFillTx/>
              <a:latin typeface="Cambria" pitchFamily="18" charset="0"/>
              <a:ea typeface="+mj-ea"/>
              <a:cs typeface="+mj-cs"/>
            </a:endParaRPr>
          </a:p>
        </p:txBody>
      </p:sp>
      <p:sp>
        <p:nvSpPr>
          <p:cNvPr id="5" name="Rectangle 4"/>
          <p:cNvSpPr/>
          <p:nvPr/>
        </p:nvSpPr>
        <p:spPr>
          <a:xfrm>
            <a:off x="214282" y="1071546"/>
            <a:ext cx="8643998" cy="5016758"/>
          </a:xfrm>
          <a:prstGeom prst="rect">
            <a:avLst/>
          </a:prstGeom>
        </p:spPr>
        <p:txBody>
          <a:bodyPr wrap="square">
            <a:spAutoFit/>
          </a:bodyPr>
          <a:lstStyle/>
          <a:p>
            <a:pPr marL="449263" indent="-449263" algn="just">
              <a:buFont typeface="Wingdings" pitchFamily="2" charset="2"/>
              <a:buChar char="v"/>
            </a:pPr>
            <a:r>
              <a:rPr lang="id-ID" sz="2000" dirty="0" smtClean="0">
                <a:latin typeface="Cambria" pitchFamily="18" charset="0"/>
              </a:rPr>
              <a:t>Rangkaian kegiatan untuk mengendalikan </a:t>
            </a:r>
            <a:r>
              <a:rPr lang="id-ID" sz="2000" dirty="0" smtClean="0">
                <a:latin typeface="Cambria" pitchFamily="18" charset="0"/>
              </a:rPr>
              <a:t>hama/penyakit dan </a:t>
            </a:r>
            <a:r>
              <a:rPr lang="id-ID" sz="2000" dirty="0" smtClean="0">
                <a:latin typeface="Cambria" pitchFamily="18" charset="0"/>
              </a:rPr>
              <a:t>gulma </a:t>
            </a:r>
            <a:r>
              <a:rPr lang="id-ID" sz="2000" dirty="0" smtClean="0">
                <a:latin typeface="Cambria" pitchFamily="18" charset="0"/>
              </a:rPr>
              <a:t>tanaman dengan </a:t>
            </a:r>
            <a:r>
              <a:rPr lang="id-ID" sz="2000" dirty="0" smtClean="0">
                <a:latin typeface="Cambria" pitchFamily="18" charset="0"/>
              </a:rPr>
              <a:t>satu atau </a:t>
            </a:r>
            <a:r>
              <a:rPr lang="id-ID" sz="2000" dirty="0" smtClean="0">
                <a:latin typeface="Cambria" pitchFamily="18" charset="0"/>
              </a:rPr>
              <a:t>lebih </a:t>
            </a:r>
            <a:r>
              <a:rPr lang="id-ID" sz="2000" dirty="0" smtClean="0">
                <a:latin typeface="Cambria" pitchFamily="18" charset="0"/>
              </a:rPr>
              <a:t>teknik pengendalian agar tanaman tumbuh </a:t>
            </a:r>
            <a:r>
              <a:rPr lang="id-ID" sz="2000" dirty="0" smtClean="0">
                <a:latin typeface="Cambria" pitchFamily="18" charset="0"/>
              </a:rPr>
              <a:t>optimal, produksi tinggi dan mutu buah </a:t>
            </a:r>
            <a:r>
              <a:rPr lang="id-ID" sz="2000" dirty="0" smtClean="0">
                <a:latin typeface="Cambria" pitchFamily="18" charset="0"/>
              </a:rPr>
              <a:t>baik.</a:t>
            </a:r>
          </a:p>
          <a:p>
            <a:pPr marL="449263" indent="-449263" algn="just">
              <a:buFont typeface="Wingdings" pitchFamily="2" charset="2"/>
              <a:buChar char="v"/>
            </a:pPr>
            <a:r>
              <a:rPr lang="id-ID" sz="2000" dirty="0" smtClean="0">
                <a:latin typeface="Cambria" pitchFamily="18" charset="0"/>
              </a:rPr>
              <a:t>Bertujuan untuk menghindari kerugian </a:t>
            </a:r>
            <a:r>
              <a:rPr lang="id-ID" sz="2000" dirty="0" smtClean="0">
                <a:latin typeface="Cambria" pitchFamily="18" charset="0"/>
              </a:rPr>
              <a:t>ekonomi </a:t>
            </a:r>
            <a:r>
              <a:rPr lang="id-ID" sz="2000" dirty="0" smtClean="0">
                <a:latin typeface="Cambria" pitchFamily="18" charset="0"/>
              </a:rPr>
              <a:t>berupa </a:t>
            </a:r>
            <a:r>
              <a:rPr lang="id-ID" sz="2000" dirty="0" smtClean="0">
                <a:latin typeface="Cambria" pitchFamily="18" charset="0"/>
              </a:rPr>
              <a:t>kehilangan hasil (kuantitas) dan penurunan </a:t>
            </a:r>
            <a:r>
              <a:rPr lang="id-ID" sz="2000" dirty="0" smtClean="0">
                <a:latin typeface="Cambria" pitchFamily="18" charset="0"/>
              </a:rPr>
              <a:t>mutu (kualitas</a:t>
            </a:r>
            <a:r>
              <a:rPr lang="id-ID" sz="2000" dirty="0" smtClean="0">
                <a:latin typeface="Cambria" pitchFamily="18" charset="0"/>
              </a:rPr>
              <a:t>) </a:t>
            </a:r>
            <a:r>
              <a:rPr lang="id-ID" sz="2000" dirty="0" smtClean="0">
                <a:latin typeface="Cambria" pitchFamily="18" charset="0"/>
              </a:rPr>
              <a:t>produk. Serta menjaga kesehatan tanaman dan kelestarian </a:t>
            </a:r>
            <a:r>
              <a:rPr lang="id-ID" sz="2000" dirty="0" smtClean="0">
                <a:latin typeface="Cambria" pitchFamily="18" charset="0"/>
              </a:rPr>
              <a:t>lingkungan </a:t>
            </a:r>
            <a:r>
              <a:rPr lang="id-ID" sz="2000" dirty="0" smtClean="0">
                <a:latin typeface="Cambria" pitchFamily="18" charset="0"/>
              </a:rPr>
              <a:t>hidup.</a:t>
            </a:r>
          </a:p>
          <a:p>
            <a:pPr marL="449263" indent="-449263" algn="just">
              <a:buFont typeface="Wingdings" pitchFamily="2" charset="2"/>
              <a:buChar char="v"/>
            </a:pPr>
            <a:r>
              <a:rPr lang="id-ID" sz="2000" dirty="0" smtClean="0">
                <a:latin typeface="Cambria" pitchFamily="18" charset="0"/>
              </a:rPr>
              <a:t>Pelaksanaannya meliputi :</a:t>
            </a:r>
          </a:p>
          <a:p>
            <a:pPr marL="906463" indent="-457200" algn="just">
              <a:buFont typeface="+mj-lt"/>
              <a:buAutoNum type="alphaLcPeriod"/>
            </a:pPr>
            <a:r>
              <a:rPr lang="id-ID" sz="2000" dirty="0" smtClean="0">
                <a:latin typeface="Cambria" pitchFamily="18" charset="0"/>
              </a:rPr>
              <a:t>	Lakukan pembersihan lahan dan pengendalian gulma agar</a:t>
            </a:r>
            <a:r>
              <a:rPr lang="id-ID" sz="2000" dirty="0" smtClean="0">
                <a:latin typeface="Cambria" pitchFamily="18" charset="0"/>
              </a:rPr>
              <a:t>	</a:t>
            </a:r>
            <a:r>
              <a:rPr lang="id-ID" sz="2000" dirty="0" smtClean="0">
                <a:latin typeface="Cambria" pitchFamily="18" charset="0"/>
              </a:rPr>
              <a:t>tidak </a:t>
            </a:r>
            <a:r>
              <a:rPr lang="id-ID" sz="2000" dirty="0" smtClean="0">
                <a:latin typeface="Cambria" pitchFamily="18" charset="0"/>
              </a:rPr>
              <a:t>	</a:t>
            </a:r>
            <a:r>
              <a:rPr lang="id-ID" sz="2000" dirty="0" smtClean="0">
                <a:latin typeface="Cambria" pitchFamily="18" charset="0"/>
              </a:rPr>
              <a:t>mengganggu pertumbuhan tanaman.</a:t>
            </a:r>
          </a:p>
          <a:p>
            <a:pPr marL="906463" indent="-457200" algn="just">
              <a:buFont typeface="+mj-lt"/>
              <a:buAutoNum type="alphaLcPeriod"/>
            </a:pPr>
            <a:r>
              <a:rPr lang="id-ID" sz="2000" dirty="0" smtClean="0">
                <a:latin typeface="Cambria" pitchFamily="18" charset="0"/>
              </a:rPr>
              <a:t>Lakukan pengamatan OPT secara</a:t>
            </a:r>
            <a:r>
              <a:rPr lang="id-ID" sz="2000" dirty="0" smtClean="0">
                <a:latin typeface="Cambria" pitchFamily="18" charset="0"/>
              </a:rPr>
              <a:t>	</a:t>
            </a:r>
            <a:r>
              <a:rPr lang="id-ID" sz="2000" dirty="0" smtClean="0">
                <a:latin typeface="Cambria" pitchFamily="18" charset="0"/>
              </a:rPr>
              <a:t>berkala (seminggu </a:t>
            </a:r>
            <a:r>
              <a:rPr lang="id-ID" sz="2000" dirty="0" smtClean="0">
                <a:latin typeface="Cambria" pitchFamily="18" charset="0"/>
              </a:rPr>
              <a:t>sekali) terhadap OPT </a:t>
            </a:r>
            <a:r>
              <a:rPr lang="id-ID" sz="2000" dirty="0" smtClean="0">
                <a:latin typeface="Cambria" pitchFamily="18" charset="0"/>
              </a:rPr>
              <a:t>utama. </a:t>
            </a:r>
          </a:p>
          <a:p>
            <a:pPr marL="906463" indent="-457200" algn="just">
              <a:buFont typeface="+mj-lt"/>
              <a:buAutoNum type="alphaLcPeriod"/>
            </a:pPr>
            <a:r>
              <a:rPr lang="id-ID" sz="2000" dirty="0" smtClean="0">
                <a:latin typeface="Cambria" pitchFamily="18" charset="0"/>
              </a:rPr>
              <a:t>Kenali   </a:t>
            </a:r>
            <a:r>
              <a:rPr lang="id-ID" sz="2000" dirty="0" smtClean="0">
                <a:latin typeface="Cambria" pitchFamily="18" charset="0"/>
              </a:rPr>
              <a:t>dan   identifikasi   gejala   serangan,   </a:t>
            </a:r>
            <a:r>
              <a:rPr lang="id-ID" sz="2000" dirty="0" smtClean="0">
                <a:latin typeface="Cambria" pitchFamily="18" charset="0"/>
              </a:rPr>
              <a:t>jenis OPT</a:t>
            </a:r>
            <a:r>
              <a:rPr lang="id-ID" sz="2000" dirty="0" smtClean="0">
                <a:latin typeface="Cambria" pitchFamily="18" charset="0"/>
              </a:rPr>
              <a:t>, </a:t>
            </a:r>
            <a:r>
              <a:rPr lang="id-ID" sz="2000" dirty="0" smtClean="0">
                <a:latin typeface="Cambria" pitchFamily="18" charset="0"/>
              </a:rPr>
              <a:t>dan musuh alaminya</a:t>
            </a:r>
            <a:r>
              <a:rPr lang="id-ID" sz="2000" dirty="0" smtClean="0">
                <a:latin typeface="Cambria" pitchFamily="18" charset="0"/>
              </a:rPr>
              <a:t>. </a:t>
            </a:r>
            <a:r>
              <a:rPr lang="id-ID" sz="2000" dirty="0" smtClean="0">
                <a:latin typeface="Cambria" pitchFamily="18" charset="0"/>
              </a:rPr>
              <a:t>Untuk   </a:t>
            </a:r>
            <a:r>
              <a:rPr lang="id-ID" sz="2000" dirty="0" smtClean="0">
                <a:latin typeface="Cambria" pitchFamily="18" charset="0"/>
              </a:rPr>
              <a:t>mengenali hama   atau   penyebab   penyakit   (bila   tersedia) gunakan   alat   bantu   berupa  contoh   hama   atau gejala   (</a:t>
            </a:r>
            <a:r>
              <a:rPr lang="id-ID" sz="2000" i="1" dirty="0" smtClean="0">
                <a:latin typeface="Cambria" pitchFamily="18" charset="0"/>
              </a:rPr>
              <a:t>symptom</a:t>
            </a:r>
            <a:r>
              <a:rPr lang="id-ID" sz="2000" dirty="0" smtClean="0">
                <a:latin typeface="Cambria" pitchFamily="18" charset="0"/>
              </a:rPr>
              <a:t>)   dari   penyakit</a:t>
            </a:r>
            <a:r>
              <a:rPr lang="id-ID" sz="2000" dirty="0" smtClean="0">
                <a:latin typeface="Cambria" pitchFamily="18" charset="0"/>
              </a:rPr>
              <a:t>. </a:t>
            </a:r>
          </a:p>
          <a:p>
            <a:pPr marL="906463" indent="-457200" algn="just">
              <a:buFont typeface="+mj-lt"/>
              <a:buAutoNum type="alphaLcPeriod"/>
            </a:pPr>
            <a:r>
              <a:rPr lang="id-ID" sz="2000" dirty="0" smtClean="0">
                <a:latin typeface="Cambria" pitchFamily="18" charset="0"/>
              </a:rPr>
              <a:t>Perkirakan   </a:t>
            </a:r>
            <a:r>
              <a:rPr lang="id-ID" sz="2000" dirty="0" smtClean="0">
                <a:latin typeface="Cambria" pitchFamily="18" charset="0"/>
              </a:rPr>
              <a:t>OPT   yang   perlu   diwaspadai   dan dikendalikan</a:t>
            </a:r>
            <a:r>
              <a:rPr lang="id-ID" sz="2000" dirty="0" smtClean="0">
                <a:latin typeface="Cambria" pitchFamily="18" charset="0"/>
              </a:rPr>
              <a:t>.</a:t>
            </a:r>
            <a:endParaRPr lang="id-ID" sz="2000" dirty="0">
              <a:latin typeface="Cambria" pitchFamily="18" charset="0"/>
            </a:endParaRPr>
          </a:p>
        </p:txBody>
      </p:sp>
      <p:grpSp>
        <p:nvGrpSpPr>
          <p:cNvPr id="6" name="Group 5"/>
          <p:cNvGrpSpPr/>
          <p:nvPr/>
        </p:nvGrpSpPr>
        <p:grpSpPr>
          <a:xfrm>
            <a:off x="214282" y="214290"/>
            <a:ext cx="1000099" cy="919941"/>
            <a:chOff x="214282" y="5643578"/>
            <a:chExt cx="1000099" cy="919941"/>
          </a:xfrm>
        </p:grpSpPr>
        <p:sp>
          <p:nvSpPr>
            <p:cNvPr id="7" name="TextBox 6"/>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8"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9" name="Picture 2" descr="C:\Users\bening\Pictures\next.jpg">
            <a:hlinkClick r:id="" action="ppaction://hlinkshowjump?jump=nextslide"/>
          </p:cNvPr>
          <p:cNvPicPr>
            <a:picLocks noChangeAspect="1" noChangeArrowheads="1"/>
          </p:cNvPicPr>
          <p:nvPr/>
        </p:nvPicPr>
        <p:blipFill>
          <a:blip r:embed="rId3"/>
          <a:srcRect/>
          <a:stretch>
            <a:fillRect/>
          </a:stretch>
        </p:blipFill>
        <p:spPr bwMode="auto">
          <a:xfrm>
            <a:off x="8429652" y="214290"/>
            <a:ext cx="471486" cy="471486"/>
          </a:xfrm>
          <a:prstGeom prst="rect">
            <a:avLst/>
          </a:prstGeom>
          <a:noFill/>
        </p:spPr>
      </p:pic>
      <p:pic>
        <p:nvPicPr>
          <p:cNvPr id="10" name="Picture 2" descr="C:\Users\bening\Pictures\next.jpg">
            <a:hlinkClick r:id="rId4" action="ppaction://hlinksldjump"/>
          </p:cNvPr>
          <p:cNvPicPr>
            <a:picLocks noChangeAspect="1" noChangeArrowheads="1"/>
          </p:cNvPicPr>
          <p:nvPr/>
        </p:nvPicPr>
        <p:blipFill>
          <a:blip r:embed="rId3"/>
          <a:srcRect/>
          <a:stretch>
            <a:fillRect/>
          </a:stretch>
        </p:blipFill>
        <p:spPr bwMode="auto">
          <a:xfrm flipH="1">
            <a:off x="7786710" y="214290"/>
            <a:ext cx="509590" cy="471486"/>
          </a:xfrm>
          <a:prstGeom prst="rect">
            <a:avLst/>
          </a:prstGeom>
          <a:noFill/>
        </p:spPr>
      </p:pic>
      <p:pic>
        <p:nvPicPr>
          <p:cNvPr id="11" name="Picture 2" descr="C:\Users\bening\Pictures\home 4.jpg">
            <a:hlinkClick r:id="rId5" action="ppaction://hlinksldjump"/>
          </p:cNvPr>
          <p:cNvPicPr>
            <a:picLocks noChangeAspect="1" noChangeArrowheads="1"/>
          </p:cNvPicPr>
          <p:nvPr/>
        </p:nvPicPr>
        <p:blipFill>
          <a:blip r:embed="rId6"/>
          <a:srcRect/>
          <a:stretch>
            <a:fillRect/>
          </a:stretch>
        </p:blipFill>
        <p:spPr bwMode="auto">
          <a:xfrm>
            <a:off x="7715272" y="6143644"/>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Effect transition="in" filter="fade">
                                      <p:cBhvr>
                                        <p:cTn id="9" dur="1000"/>
                                        <p:tgtEl>
                                          <p:spTgt spid="10"/>
                                        </p:tgtEl>
                                      </p:cBhvr>
                                    </p:animEffect>
                                  </p:childTnLst>
                                </p:cTn>
                              </p:par>
                              <p:par>
                                <p:cTn id="10" presetID="53"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fltVal val="0"/>
                                          </p:val>
                                        </p:tav>
                                        <p:tav tm="100000">
                                          <p:val>
                                            <p:strVal val="#ppt_w"/>
                                          </p:val>
                                        </p:tav>
                                      </p:tavLst>
                                    </p:anim>
                                    <p:anim calcmode="lin" valueType="num">
                                      <p:cBhvr>
                                        <p:cTn id="13" dur="1000" fill="hold"/>
                                        <p:tgtEl>
                                          <p:spTgt spid="9"/>
                                        </p:tgtEl>
                                        <p:attrNameLst>
                                          <p:attrName>ppt_h</p:attrName>
                                        </p:attrNameLst>
                                      </p:cBhvr>
                                      <p:tavLst>
                                        <p:tav tm="0">
                                          <p:val>
                                            <p:fltVal val="0"/>
                                          </p:val>
                                        </p:tav>
                                        <p:tav tm="100000">
                                          <p:val>
                                            <p:strVal val="#ppt_h"/>
                                          </p:val>
                                        </p:tav>
                                      </p:tavLst>
                                    </p:anim>
                                    <p:animEffect transition="in" filter="fade">
                                      <p:cBhvr>
                                        <p:cTn id="14" dur="1000"/>
                                        <p:tgtEl>
                                          <p:spTgt spid="9"/>
                                        </p:tgtEl>
                                      </p:cBhvr>
                                    </p:animEffect>
                                  </p:childTnLst>
                                </p:cTn>
                              </p:par>
                              <p:par>
                                <p:cTn id="15" presetID="10"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0" fill="hold"/>
                                        <p:tgtEl>
                                          <p:spTgt spid="6"/>
                                        </p:tgtEl>
                                        <p:attrNameLst>
                                          <p:attrName>ppt_w</p:attrName>
                                        </p:attrNameLst>
                                      </p:cBhvr>
                                      <p:tavLst>
                                        <p:tav tm="0" fmla="#ppt_w*sin(2.5*pi*$)">
                                          <p:val>
                                            <p:fltVal val="0"/>
                                          </p:val>
                                        </p:tav>
                                        <p:tav tm="100000">
                                          <p:val>
                                            <p:fltVal val="1"/>
                                          </p:val>
                                        </p:tav>
                                      </p:tavLst>
                                    </p:anim>
                                    <p:anim calcmode="lin" valueType="num">
                                      <p:cBhvr>
                                        <p:cTn id="21" dur="5000" fill="hold"/>
                                        <p:tgtEl>
                                          <p:spTgt spid="6"/>
                                        </p:tgtEl>
                                        <p:attrNameLst>
                                          <p:attrName>ppt_h</p:attrName>
                                        </p:attrNameLst>
                                      </p:cBhvr>
                                      <p:tavLst>
                                        <p:tav tm="0">
                                          <p:val>
                                            <p:strVal val="#ppt_h"/>
                                          </p:val>
                                        </p:tav>
                                        <p:tav tm="100000">
                                          <p:val>
                                            <p:strVal val="#ppt_h"/>
                                          </p:val>
                                        </p:tav>
                                      </p:tavLst>
                                    </p:anim>
                                  </p:childTnLst>
                                </p:cTn>
                              </p:par>
                              <p:par>
                                <p:cTn id="22" presetID="53" presetClass="entr" presetSubtype="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ppt_w</p:attrName>
                                        </p:attrNameLst>
                                      </p:cBhvr>
                                      <p:tavLst>
                                        <p:tav tm="0">
                                          <p:val>
                                            <p:fltVal val="0"/>
                                          </p:val>
                                        </p:tav>
                                        <p:tav tm="100000">
                                          <p:val>
                                            <p:strVal val="#ppt_w"/>
                                          </p:val>
                                        </p:tav>
                                      </p:tavLst>
                                    </p:anim>
                                    <p:anim calcmode="lin" valueType="num">
                                      <p:cBhvr>
                                        <p:cTn id="25" dur="1000" fill="hold"/>
                                        <p:tgtEl>
                                          <p:spTgt spid="11"/>
                                        </p:tgtEl>
                                        <p:attrNameLst>
                                          <p:attrName>ppt_h</p:attrName>
                                        </p:attrNameLst>
                                      </p:cBhvr>
                                      <p:tavLst>
                                        <p:tav tm="0">
                                          <p:val>
                                            <p:fltVal val="0"/>
                                          </p:val>
                                        </p:tav>
                                        <p:tav tm="100000">
                                          <p:val>
                                            <p:strVal val="#ppt_h"/>
                                          </p:val>
                                        </p:tav>
                                      </p:tavLst>
                                    </p:anim>
                                    <p:animEffect transition="in" filter="fade">
                                      <p:cBhvr>
                                        <p:cTn id="26" dur="1000"/>
                                        <p:tgtEl>
                                          <p:spTgt spid="11"/>
                                        </p:tgtEl>
                                      </p:cBhvr>
                                    </p:animEffect>
                                  </p:childTnLst>
                                </p:cTn>
                              </p:par>
                            </p:childTnLst>
                          </p:cTn>
                        </p:par>
                        <p:par>
                          <p:cTn id="27" fill="hold">
                            <p:stCondLst>
                              <p:cond delay="5000"/>
                            </p:stCondLst>
                            <p:childTnLst>
                              <p:par>
                                <p:cTn id="28" presetID="51"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770" decel="100000"/>
                                        <p:tgtEl>
                                          <p:spTgt spid="4"/>
                                        </p:tgtEl>
                                      </p:cBhvr>
                                    </p:animEffect>
                                    <p:animScale>
                                      <p:cBhvr>
                                        <p:cTn id="31" dur="770" decel="100000"/>
                                        <p:tgtEl>
                                          <p:spTgt spid="4"/>
                                        </p:tgtEl>
                                      </p:cBhvr>
                                      <p:from x="10000" y="10000"/>
                                      <p:to x="200000" y="450000"/>
                                    </p:animScale>
                                    <p:animScale>
                                      <p:cBhvr>
                                        <p:cTn id="32" dur="1230" accel="100000" fill="hold">
                                          <p:stCondLst>
                                            <p:cond delay="770"/>
                                          </p:stCondLst>
                                        </p:cTn>
                                        <p:tgtEl>
                                          <p:spTgt spid="4"/>
                                        </p:tgtEl>
                                      </p:cBhvr>
                                      <p:from x="200000" y="450000"/>
                                      <p:to x="100000" y="100000"/>
                                    </p:animScale>
                                    <p:set>
                                      <p:cBhvr>
                                        <p:cTn id="33" dur="770" fill="hold"/>
                                        <p:tgtEl>
                                          <p:spTgt spid="4"/>
                                        </p:tgtEl>
                                        <p:attrNameLst>
                                          <p:attrName>ppt_x</p:attrName>
                                        </p:attrNameLst>
                                      </p:cBhvr>
                                      <p:to>
                                        <p:strVal val="(0.5)"/>
                                      </p:to>
                                    </p:set>
                                    <p:anim from="(0.5)" to="(#ppt_x)" calcmode="lin" valueType="num">
                                      <p:cBhvr>
                                        <p:cTn id="34" dur="1230" accel="100000" fill="hold">
                                          <p:stCondLst>
                                            <p:cond delay="770"/>
                                          </p:stCondLst>
                                        </p:cTn>
                                        <p:tgtEl>
                                          <p:spTgt spid="4"/>
                                        </p:tgtEl>
                                        <p:attrNameLst>
                                          <p:attrName>ppt_x</p:attrName>
                                        </p:attrNameLst>
                                      </p:cBhvr>
                                    </p:anim>
                                    <p:set>
                                      <p:cBhvr>
                                        <p:cTn id="35" dur="770" fill="hold"/>
                                        <p:tgtEl>
                                          <p:spTgt spid="4"/>
                                        </p:tgtEl>
                                        <p:attrNameLst>
                                          <p:attrName>ppt_y</p:attrName>
                                        </p:attrNameLst>
                                      </p:cBhvr>
                                      <p:to>
                                        <p:strVal val="(#ppt_y+0.4)"/>
                                      </p:to>
                                    </p:set>
                                    <p:anim from="(#ppt_y+0.4)" to="(#ppt_y)" calcmode="lin" valueType="num">
                                      <p:cBhvr>
                                        <p:cTn id="36" dur="1230" accel="100000" fill="hold">
                                          <p:stCondLst>
                                            <p:cond delay="770"/>
                                          </p:stCondLst>
                                        </p:cTn>
                                        <p:tgtEl>
                                          <p:spTgt spid="4"/>
                                        </p:tgtEl>
                                        <p:attrNameLst>
                                          <p:attrName>ppt_y</p:attrName>
                                        </p:attrNameLst>
                                      </p:cBhvr>
                                    </p:anim>
                                  </p:childTnLst>
                                </p:cTn>
                              </p:par>
                            </p:childTnLst>
                          </p:cTn>
                        </p:par>
                        <p:par>
                          <p:cTn id="37" fill="hold">
                            <p:stCondLst>
                              <p:cond delay="7000"/>
                            </p:stCondLst>
                            <p:childTnLst>
                              <p:par>
                                <p:cTn id="38" presetID="37" presetClass="entr" presetSubtype="0" fill="hold" grpId="0" nodeType="after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1000"/>
                                        <p:tgtEl>
                                          <p:spTgt spid="5"/>
                                        </p:tgtEl>
                                      </p:cBhvr>
                                    </p:animEffect>
                                    <p:anim calcmode="lin" valueType="num">
                                      <p:cBhvr>
                                        <p:cTn id="41" dur="1000" fill="hold"/>
                                        <p:tgtEl>
                                          <p:spTgt spid="5"/>
                                        </p:tgtEl>
                                        <p:attrNameLst>
                                          <p:attrName>ppt_x</p:attrName>
                                        </p:attrNameLst>
                                      </p:cBhvr>
                                      <p:tavLst>
                                        <p:tav tm="0">
                                          <p:val>
                                            <p:strVal val="#ppt_x"/>
                                          </p:val>
                                        </p:tav>
                                        <p:tav tm="100000">
                                          <p:val>
                                            <p:strVal val="#ppt_x"/>
                                          </p:val>
                                        </p:tav>
                                      </p:tavLst>
                                    </p:anim>
                                    <p:anim calcmode="lin" valueType="num">
                                      <p:cBhvr>
                                        <p:cTn id="42" dur="900" decel="100000" fill="hold"/>
                                        <p:tgtEl>
                                          <p:spTgt spid="5"/>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71538" y="142852"/>
            <a:ext cx="7143800" cy="714380"/>
          </a:xfrm>
          <a:prstGeom prst="rect">
            <a:avLst/>
          </a:prstGeom>
        </p:spPr>
        <p:txBody>
          <a:bodyPr vert="horz" lIns="91440" tIns="45720" rIns="91440" bIns="45720" rtlCol="0" anchor="ctr">
            <a:noAutofit/>
            <a:scene3d>
              <a:camera prst="orthographicFront"/>
              <a:lightRig rig="soft" dir="t">
                <a:rot lat="0" lon="0" rev="10800000"/>
              </a:lightRig>
            </a:scene3d>
            <a:sp3d>
              <a:bevelT w="27940" h="12700"/>
              <a:contourClr>
                <a:srgbClr val="DDDDDD"/>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3200" b="1" i="0" u="none" strike="noStrike" kern="1200" cap="none" spc="150" normalizeH="0" baseline="0" noProof="0" dirty="0" smtClean="0">
                <a:ln w="11430"/>
                <a:solidFill>
                  <a:srgbClr val="00B050"/>
                </a:solidFill>
                <a:effectLst>
                  <a:outerShdw blurRad="25400" algn="tl" rotWithShape="0">
                    <a:srgbClr val="000000">
                      <a:alpha val="43000"/>
                    </a:srgbClr>
                  </a:outerShdw>
                </a:effectLst>
                <a:uLnTx/>
                <a:uFillTx/>
                <a:latin typeface="Cambria" pitchFamily="18" charset="0"/>
                <a:ea typeface="+mj-ea"/>
                <a:cs typeface="+mj-cs"/>
              </a:rPr>
              <a:t>Daftar OPT Utama</a:t>
            </a:r>
            <a:endParaRPr kumimoji="0" lang="id-ID" sz="3200" b="1" i="0" u="none" strike="noStrike" kern="1200" cap="none" spc="150" normalizeH="0" baseline="0" noProof="0" dirty="0">
              <a:ln w="11430"/>
              <a:solidFill>
                <a:srgbClr val="00B050"/>
              </a:solidFill>
              <a:effectLst>
                <a:outerShdw blurRad="25400" algn="tl" rotWithShape="0">
                  <a:srgbClr val="000000">
                    <a:alpha val="43000"/>
                  </a:srgbClr>
                </a:outerShdw>
              </a:effectLst>
              <a:uLnTx/>
              <a:uFillTx/>
              <a:latin typeface="Cambria" pitchFamily="18" charset="0"/>
              <a:ea typeface="+mj-ea"/>
              <a:cs typeface="+mj-cs"/>
            </a:endParaRPr>
          </a:p>
        </p:txBody>
      </p:sp>
      <p:sp>
        <p:nvSpPr>
          <p:cNvPr id="5" name="Rectangle 4"/>
          <p:cNvSpPr/>
          <p:nvPr/>
        </p:nvSpPr>
        <p:spPr>
          <a:xfrm>
            <a:off x="214282" y="1071546"/>
            <a:ext cx="8643998" cy="4093428"/>
          </a:xfrm>
          <a:prstGeom prst="rect">
            <a:avLst/>
          </a:prstGeom>
        </p:spPr>
        <p:txBody>
          <a:bodyPr wrap="square">
            <a:spAutoFit/>
          </a:bodyPr>
          <a:lstStyle/>
          <a:p>
            <a:pPr marL="449263" indent="-449263" algn="just">
              <a:buFont typeface="Wingdings" pitchFamily="2" charset="2"/>
              <a:buChar char="v"/>
            </a:pPr>
            <a:r>
              <a:rPr lang="id-ID" sz="2000" dirty="0" smtClean="0">
                <a:latin typeface="Cambria" pitchFamily="18" charset="0"/>
              </a:rPr>
              <a:t>Penyakit</a:t>
            </a:r>
          </a:p>
          <a:p>
            <a:pPr marL="914400" lvl="1" indent="-457200" algn="just">
              <a:buFont typeface="+mj-lt"/>
              <a:buAutoNum type="arabicPeriod"/>
            </a:pPr>
            <a:r>
              <a:rPr lang="id-ID" sz="2000" b="1" dirty="0" smtClean="0">
                <a:latin typeface="Cambria" pitchFamily="18" charset="0"/>
              </a:rPr>
              <a:t>Busuk Pangkal Batang</a:t>
            </a:r>
          </a:p>
          <a:p>
            <a:pPr marL="895350" algn="just" defTabSz="895350"/>
            <a:r>
              <a:rPr lang="id-ID" sz="2000" dirty="0" smtClean="0">
                <a:latin typeface="Cambria" pitchFamily="18" charset="0"/>
              </a:rPr>
              <a:t>Penyakit busuk pangkal batang disebabkan oleh kelembaban tanah yang berlebihan </a:t>
            </a:r>
            <a:r>
              <a:rPr lang="id-ID" sz="2000" dirty="0" smtClean="0">
                <a:latin typeface="Cambria" pitchFamily="18" charset="0"/>
              </a:rPr>
              <a:t>sehingga </a:t>
            </a:r>
            <a:r>
              <a:rPr lang="id-ID" sz="2000" dirty="0" smtClean="0">
                <a:latin typeface="Cambria" pitchFamily="18" charset="0"/>
              </a:rPr>
              <a:t>muncul jamur penyebab penyakit </a:t>
            </a:r>
            <a:r>
              <a:rPr lang="id-ID" sz="2000" dirty="0" smtClean="0">
                <a:latin typeface="Cambria" pitchFamily="18" charset="0"/>
              </a:rPr>
              <a:t>ini, yaitu </a:t>
            </a:r>
            <a:r>
              <a:rPr lang="id-ID" sz="2000" i="1" dirty="0" smtClean="0">
                <a:latin typeface="Cambria" pitchFamily="18" charset="0"/>
              </a:rPr>
              <a:t>Sclerotium rolfsii Sacc</a:t>
            </a:r>
            <a:r>
              <a:rPr lang="id-ID" sz="2000" i="1" dirty="0" smtClean="0">
                <a:latin typeface="Cambria" pitchFamily="18" charset="0"/>
              </a:rPr>
              <a:t>.</a:t>
            </a:r>
          </a:p>
          <a:p>
            <a:pPr marL="895350" algn="just" defTabSz="895350"/>
            <a:r>
              <a:rPr lang="id-ID" sz="2000" b="1" i="1" dirty="0" smtClean="0">
                <a:latin typeface="Cambria" pitchFamily="18" charset="0"/>
              </a:rPr>
              <a:t>Gejala : </a:t>
            </a:r>
            <a:r>
              <a:rPr lang="id-ID" sz="2000" dirty="0" smtClean="0">
                <a:latin typeface="Cambria" pitchFamily="18" charset="0"/>
              </a:rPr>
              <a:t>Pada awal penanaman </a:t>
            </a:r>
            <a:r>
              <a:rPr lang="id-ID" sz="2000" dirty="0" smtClean="0">
                <a:latin typeface="Cambria" pitchFamily="18" charset="0"/>
              </a:rPr>
              <a:t>tanaman mengalami pembusukan pada pangkal batang, </a:t>
            </a:r>
            <a:r>
              <a:rPr lang="id-ID" sz="2000" dirty="0" smtClean="0">
                <a:latin typeface="Cambria" pitchFamily="18" charset="0"/>
              </a:rPr>
              <a:t>berwarna kecokelatan, dan terdapat bulu putih. Sering terjadi pada benih/bibit stek yang tidak bertangkai atau  bentuk potongan maupun stek </a:t>
            </a:r>
            <a:r>
              <a:rPr lang="id-ID" sz="2000" dirty="0" smtClean="0">
                <a:latin typeface="Cambria" pitchFamily="18" charset="0"/>
              </a:rPr>
              <a:t>yang belum </a:t>
            </a:r>
            <a:r>
              <a:rPr lang="id-ID" sz="2000" dirty="0" smtClean="0">
                <a:latin typeface="Cambria" pitchFamily="18" charset="0"/>
              </a:rPr>
              <a:t>berakar.</a:t>
            </a:r>
            <a:endParaRPr lang="id-ID" sz="2000" b="1" dirty="0" smtClean="0">
              <a:latin typeface="Cambria" pitchFamily="18" charset="0"/>
            </a:endParaRPr>
          </a:p>
          <a:p>
            <a:pPr marL="914400" lvl="1" indent="-457200" algn="just">
              <a:buFont typeface="+mj-lt"/>
              <a:buAutoNum type="arabicPeriod" startAt="2"/>
            </a:pPr>
            <a:r>
              <a:rPr lang="id-ID" sz="2000" b="1" dirty="0" smtClean="0">
                <a:latin typeface="Cambria" pitchFamily="18" charset="0"/>
              </a:rPr>
              <a:t>Busuk Bakteri</a:t>
            </a:r>
          </a:p>
          <a:p>
            <a:pPr algn="just"/>
            <a:r>
              <a:rPr lang="id-ID" sz="2000" dirty="0" smtClean="0">
                <a:latin typeface="Cambria" pitchFamily="18" charset="0"/>
              </a:rPr>
              <a:t>	</a:t>
            </a:r>
            <a:r>
              <a:rPr lang="id-ID" sz="2000" dirty="0" smtClean="0">
                <a:latin typeface="Cambria" pitchFamily="18" charset="0"/>
              </a:rPr>
              <a:t>Penyakit </a:t>
            </a:r>
            <a:r>
              <a:rPr lang="id-ID" sz="2000" dirty="0" smtClean="0">
                <a:latin typeface="Cambria" pitchFamily="18" charset="0"/>
              </a:rPr>
              <a:t>busuk bakteri disebabkan oleh </a:t>
            </a:r>
            <a:r>
              <a:rPr lang="id-ID" sz="2000" dirty="0" smtClean="0">
                <a:latin typeface="Cambria" pitchFamily="18" charset="0"/>
              </a:rPr>
              <a:t>jamur </a:t>
            </a:r>
            <a:r>
              <a:rPr lang="id-ID" sz="2000" i="1" dirty="0" smtClean="0">
                <a:latin typeface="Cambria" pitchFamily="18" charset="0"/>
              </a:rPr>
              <a:t>Pseudomonas </a:t>
            </a:r>
            <a:r>
              <a:rPr lang="id-ID" sz="2000" dirty="0" smtClean="0">
                <a:latin typeface="Cambria" pitchFamily="18" charset="0"/>
              </a:rPr>
              <a:t>sp.</a:t>
            </a:r>
          </a:p>
          <a:p>
            <a:pPr marL="895350" algn="just"/>
            <a:r>
              <a:rPr lang="id-ID" sz="2000" b="1" i="1" dirty="0" smtClean="0">
                <a:latin typeface="Cambria" pitchFamily="18" charset="0"/>
              </a:rPr>
              <a:t>Gejalanya  :</a:t>
            </a:r>
            <a:r>
              <a:rPr lang="id-ID" sz="2000" b="1" dirty="0" smtClean="0">
                <a:latin typeface="Cambria" pitchFamily="18" charset="0"/>
              </a:rPr>
              <a:t>  </a:t>
            </a:r>
            <a:r>
              <a:rPr lang="id-ID" sz="2000" dirty="0" smtClean="0">
                <a:latin typeface="Cambria" pitchFamily="18" charset="0"/>
              </a:rPr>
              <a:t>tanaman tampak layu, kusam, dan terdapat lendir putih kekuningan dibatang yang berwarna cokelat atau </a:t>
            </a:r>
            <a:r>
              <a:rPr lang="id-ID" sz="2000" dirty="0" smtClean="0">
                <a:latin typeface="Cambria" pitchFamily="18" charset="0"/>
              </a:rPr>
              <a:t>batang </a:t>
            </a:r>
            <a:r>
              <a:rPr lang="id-ID" sz="2000" dirty="0" smtClean="0">
                <a:latin typeface="Cambria" pitchFamily="18" charset="0"/>
              </a:rPr>
              <a:t>pokok</a:t>
            </a:r>
          </a:p>
        </p:txBody>
      </p:sp>
      <p:grpSp>
        <p:nvGrpSpPr>
          <p:cNvPr id="6" name="Group 5"/>
          <p:cNvGrpSpPr/>
          <p:nvPr/>
        </p:nvGrpSpPr>
        <p:grpSpPr>
          <a:xfrm>
            <a:off x="214282" y="214290"/>
            <a:ext cx="1000099" cy="919941"/>
            <a:chOff x="214282" y="5643578"/>
            <a:chExt cx="1000099" cy="919941"/>
          </a:xfrm>
        </p:grpSpPr>
        <p:sp>
          <p:nvSpPr>
            <p:cNvPr id="7" name="TextBox 6"/>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8"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9" name="Picture 2" descr="C:\Users\bening\Pictures\next.jpg">
            <a:hlinkClick r:id="" action="ppaction://hlinkshowjump?jump=nextslide"/>
          </p:cNvPr>
          <p:cNvPicPr>
            <a:picLocks noChangeAspect="1" noChangeArrowheads="1"/>
          </p:cNvPicPr>
          <p:nvPr/>
        </p:nvPicPr>
        <p:blipFill>
          <a:blip r:embed="rId3"/>
          <a:srcRect/>
          <a:stretch>
            <a:fillRect/>
          </a:stretch>
        </p:blipFill>
        <p:spPr bwMode="auto">
          <a:xfrm>
            <a:off x="8429652" y="214290"/>
            <a:ext cx="471486" cy="471486"/>
          </a:xfrm>
          <a:prstGeom prst="rect">
            <a:avLst/>
          </a:prstGeom>
          <a:noFill/>
        </p:spPr>
      </p:pic>
      <p:pic>
        <p:nvPicPr>
          <p:cNvPr id="10" name="Picture 2" descr="C:\Users\bening\Pictures\next.jpg">
            <a:hlinkClick r:id="rId4" action="ppaction://hlinksldjump"/>
          </p:cNvPr>
          <p:cNvPicPr>
            <a:picLocks noChangeAspect="1" noChangeArrowheads="1"/>
          </p:cNvPicPr>
          <p:nvPr/>
        </p:nvPicPr>
        <p:blipFill>
          <a:blip r:embed="rId3"/>
          <a:srcRect/>
          <a:stretch>
            <a:fillRect/>
          </a:stretch>
        </p:blipFill>
        <p:spPr bwMode="auto">
          <a:xfrm flipH="1">
            <a:off x="7786710" y="214290"/>
            <a:ext cx="509590" cy="471486"/>
          </a:xfrm>
          <a:prstGeom prst="rect">
            <a:avLst/>
          </a:prstGeom>
          <a:noFill/>
        </p:spPr>
      </p:pic>
      <p:pic>
        <p:nvPicPr>
          <p:cNvPr id="11" name="Picture 2" descr="C:\Users\bening\Pictures\home 4.jpg">
            <a:hlinkClick r:id="rId5" action="ppaction://hlinksldjump"/>
          </p:cNvPr>
          <p:cNvPicPr>
            <a:picLocks noChangeAspect="1" noChangeArrowheads="1"/>
          </p:cNvPicPr>
          <p:nvPr/>
        </p:nvPicPr>
        <p:blipFill>
          <a:blip r:embed="rId6"/>
          <a:srcRect/>
          <a:stretch>
            <a:fillRect/>
          </a:stretch>
        </p:blipFill>
        <p:spPr bwMode="auto">
          <a:xfrm>
            <a:off x="7429520" y="5357826"/>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Effect transition="in" filter="fade">
                                      <p:cBhvr>
                                        <p:cTn id="9" dur="1000"/>
                                        <p:tgtEl>
                                          <p:spTgt spid="10"/>
                                        </p:tgtEl>
                                      </p:cBhvr>
                                    </p:animEffect>
                                  </p:childTnLst>
                                </p:cTn>
                              </p:par>
                              <p:par>
                                <p:cTn id="10" presetID="53"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fltVal val="0"/>
                                          </p:val>
                                        </p:tav>
                                        <p:tav tm="100000">
                                          <p:val>
                                            <p:strVal val="#ppt_w"/>
                                          </p:val>
                                        </p:tav>
                                      </p:tavLst>
                                    </p:anim>
                                    <p:anim calcmode="lin" valueType="num">
                                      <p:cBhvr>
                                        <p:cTn id="13" dur="1000" fill="hold"/>
                                        <p:tgtEl>
                                          <p:spTgt spid="9"/>
                                        </p:tgtEl>
                                        <p:attrNameLst>
                                          <p:attrName>ppt_h</p:attrName>
                                        </p:attrNameLst>
                                      </p:cBhvr>
                                      <p:tavLst>
                                        <p:tav tm="0">
                                          <p:val>
                                            <p:fltVal val="0"/>
                                          </p:val>
                                        </p:tav>
                                        <p:tav tm="100000">
                                          <p:val>
                                            <p:strVal val="#ppt_h"/>
                                          </p:val>
                                        </p:tav>
                                      </p:tavLst>
                                    </p:anim>
                                    <p:animEffect transition="in" filter="fade">
                                      <p:cBhvr>
                                        <p:cTn id="14" dur="1000"/>
                                        <p:tgtEl>
                                          <p:spTgt spid="9"/>
                                        </p:tgtEl>
                                      </p:cBhvr>
                                    </p:animEffect>
                                  </p:childTnLst>
                                </p:cTn>
                              </p:par>
                              <p:par>
                                <p:cTn id="15" presetID="10"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par>
                                <p:cTn id="18" presetID="19" presetClass="entr" presetSubtype="10" repeatCount="indefinite"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0" fill="hold"/>
                                        <p:tgtEl>
                                          <p:spTgt spid="6"/>
                                        </p:tgtEl>
                                        <p:attrNameLst>
                                          <p:attrName>ppt_w</p:attrName>
                                        </p:attrNameLst>
                                      </p:cBhvr>
                                      <p:tavLst>
                                        <p:tav tm="0" fmla="#ppt_w*sin(2.5*pi*$)">
                                          <p:val>
                                            <p:fltVal val="0"/>
                                          </p:val>
                                        </p:tav>
                                        <p:tav tm="100000">
                                          <p:val>
                                            <p:fltVal val="1"/>
                                          </p:val>
                                        </p:tav>
                                      </p:tavLst>
                                    </p:anim>
                                    <p:anim calcmode="lin" valueType="num">
                                      <p:cBhvr>
                                        <p:cTn id="21" dur="5000" fill="hold"/>
                                        <p:tgtEl>
                                          <p:spTgt spid="6"/>
                                        </p:tgtEl>
                                        <p:attrNameLst>
                                          <p:attrName>ppt_h</p:attrName>
                                        </p:attrNameLst>
                                      </p:cBhvr>
                                      <p:tavLst>
                                        <p:tav tm="0">
                                          <p:val>
                                            <p:strVal val="#ppt_h"/>
                                          </p:val>
                                        </p:tav>
                                        <p:tav tm="100000">
                                          <p:val>
                                            <p:strVal val="#ppt_h"/>
                                          </p:val>
                                        </p:tav>
                                      </p:tavLst>
                                    </p:anim>
                                  </p:childTnLst>
                                </p:cTn>
                              </p:par>
                              <p:par>
                                <p:cTn id="22" presetID="53" presetClass="entr" presetSubtype="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ppt_w</p:attrName>
                                        </p:attrNameLst>
                                      </p:cBhvr>
                                      <p:tavLst>
                                        <p:tav tm="0">
                                          <p:val>
                                            <p:fltVal val="0"/>
                                          </p:val>
                                        </p:tav>
                                        <p:tav tm="100000">
                                          <p:val>
                                            <p:strVal val="#ppt_w"/>
                                          </p:val>
                                        </p:tav>
                                      </p:tavLst>
                                    </p:anim>
                                    <p:anim calcmode="lin" valueType="num">
                                      <p:cBhvr>
                                        <p:cTn id="25" dur="1000" fill="hold"/>
                                        <p:tgtEl>
                                          <p:spTgt spid="11"/>
                                        </p:tgtEl>
                                        <p:attrNameLst>
                                          <p:attrName>ppt_h</p:attrName>
                                        </p:attrNameLst>
                                      </p:cBhvr>
                                      <p:tavLst>
                                        <p:tav tm="0">
                                          <p:val>
                                            <p:fltVal val="0"/>
                                          </p:val>
                                        </p:tav>
                                        <p:tav tm="100000">
                                          <p:val>
                                            <p:strVal val="#ppt_h"/>
                                          </p:val>
                                        </p:tav>
                                      </p:tavLst>
                                    </p:anim>
                                    <p:animEffect transition="in" filter="fade">
                                      <p:cBhvr>
                                        <p:cTn id="2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4282" y="500042"/>
            <a:ext cx="8643998" cy="5324535"/>
          </a:xfrm>
          <a:prstGeom prst="rect">
            <a:avLst/>
          </a:prstGeom>
        </p:spPr>
        <p:txBody>
          <a:bodyPr wrap="square">
            <a:spAutoFit/>
          </a:bodyPr>
          <a:lstStyle/>
          <a:p>
            <a:pPr marL="914400" lvl="1" indent="-457200" algn="just">
              <a:buFont typeface="+mj-lt"/>
              <a:buAutoNum type="arabicPeriod" startAt="3"/>
            </a:pPr>
            <a:r>
              <a:rPr lang="id-ID" sz="2000" b="1" dirty="0" smtClean="0">
                <a:latin typeface="Cambria" pitchFamily="18" charset="0"/>
              </a:rPr>
              <a:t>Fusarium</a:t>
            </a:r>
            <a:endParaRPr lang="id-ID" sz="2000" b="1" dirty="0" smtClean="0">
              <a:latin typeface="Cambria" pitchFamily="18" charset="0"/>
            </a:endParaRPr>
          </a:p>
          <a:p>
            <a:pPr marL="895350" algn="just"/>
            <a:r>
              <a:rPr lang="id-ID" sz="2000" dirty="0" smtClean="0">
                <a:latin typeface="Cambria" pitchFamily="18" charset="0"/>
              </a:rPr>
              <a:t>Penyakit fusarium disebabkan oleh </a:t>
            </a:r>
            <a:r>
              <a:rPr lang="id-ID" sz="2000" i="1" dirty="0" smtClean="0">
                <a:latin typeface="Cambria" pitchFamily="18" charset="0"/>
              </a:rPr>
              <a:t>Fusarium</a:t>
            </a:r>
            <a:endParaRPr lang="id-ID" sz="2000" dirty="0" smtClean="0">
              <a:latin typeface="Cambria" pitchFamily="18" charset="0"/>
            </a:endParaRPr>
          </a:p>
          <a:p>
            <a:pPr marL="895350" algn="just"/>
            <a:r>
              <a:rPr lang="id-ID" sz="2000" i="1" dirty="0" smtClean="0">
                <a:latin typeface="Cambria" pitchFamily="18" charset="0"/>
              </a:rPr>
              <a:t>oxysporium </a:t>
            </a:r>
            <a:r>
              <a:rPr lang="id-ID" sz="2000" dirty="0" smtClean="0">
                <a:latin typeface="Cambria" pitchFamily="18" charset="0"/>
              </a:rPr>
              <a:t>Schl.</a:t>
            </a:r>
          </a:p>
          <a:p>
            <a:pPr marL="895350"/>
            <a:r>
              <a:rPr lang="id-ID" sz="2000" dirty="0" smtClean="0">
                <a:latin typeface="Cambria" pitchFamily="18" charset="0"/>
              </a:rPr>
              <a:t>	</a:t>
            </a:r>
            <a:r>
              <a:rPr lang="id-ID" sz="2000" b="1" dirty="0" smtClean="0">
                <a:latin typeface="Cambria" pitchFamily="18" charset="0"/>
              </a:rPr>
              <a:t>Gejalanya  </a:t>
            </a:r>
            <a:r>
              <a:rPr lang="id-ID" sz="2000" b="1" dirty="0" smtClean="0">
                <a:latin typeface="Cambria" pitchFamily="18" charset="0"/>
              </a:rPr>
              <a:t>:  </a:t>
            </a:r>
            <a:r>
              <a:rPr lang="id-ID" sz="2000" dirty="0" smtClean="0">
                <a:latin typeface="Cambria" pitchFamily="18" charset="0"/>
              </a:rPr>
              <a:t>cabang  tanaman  berkerut,  layu, dan berwarna busuk cokelat.</a:t>
            </a:r>
            <a:endParaRPr lang="id-ID" sz="2000" dirty="0" smtClean="0">
              <a:latin typeface="Cambria" pitchFamily="18" charset="0"/>
            </a:endParaRPr>
          </a:p>
          <a:p>
            <a:pPr marL="449263" indent="-449263" algn="just">
              <a:buFont typeface="Wingdings" pitchFamily="2" charset="2"/>
              <a:buChar char="v"/>
            </a:pPr>
            <a:r>
              <a:rPr lang="id-ID" sz="2000" dirty="0" smtClean="0">
                <a:latin typeface="Cambria" pitchFamily="18" charset="0"/>
              </a:rPr>
              <a:t>Hama</a:t>
            </a:r>
            <a:endParaRPr lang="id-ID" sz="2000" dirty="0" smtClean="0">
              <a:latin typeface="Cambria" pitchFamily="18" charset="0"/>
            </a:endParaRPr>
          </a:p>
          <a:p>
            <a:pPr marL="895350" indent="-457200">
              <a:buFont typeface="+mj-lt"/>
              <a:buAutoNum type="arabicPeriod"/>
            </a:pPr>
            <a:r>
              <a:rPr lang="id-ID" sz="2000" b="1" dirty="0" smtClean="0">
                <a:latin typeface="Cambria" pitchFamily="18" charset="0"/>
              </a:rPr>
              <a:t>Tungau </a:t>
            </a:r>
            <a:r>
              <a:rPr lang="id-ID" sz="2000" b="1" dirty="0" smtClean="0">
                <a:latin typeface="Cambria" pitchFamily="18" charset="0"/>
              </a:rPr>
              <a:t>(</a:t>
            </a:r>
            <a:r>
              <a:rPr lang="id-ID" sz="2000" b="1" i="1" dirty="0" smtClean="0">
                <a:latin typeface="Cambria" pitchFamily="18" charset="0"/>
              </a:rPr>
              <a:t>Tetranychus </a:t>
            </a:r>
            <a:r>
              <a:rPr lang="id-ID" sz="2000" b="1" dirty="0" smtClean="0">
                <a:latin typeface="Cambria" pitchFamily="18" charset="0"/>
              </a:rPr>
              <a:t>sp.)</a:t>
            </a:r>
            <a:endParaRPr lang="id-ID" sz="2000" dirty="0" smtClean="0">
              <a:latin typeface="Cambria" pitchFamily="18" charset="0"/>
            </a:endParaRPr>
          </a:p>
          <a:p>
            <a:pPr marL="895350" algn="just"/>
            <a:r>
              <a:rPr lang="id-ID" sz="2000" b="1" dirty="0" smtClean="0">
                <a:latin typeface="Cambria" pitchFamily="18" charset="0"/>
              </a:rPr>
              <a:t>	Gejala   </a:t>
            </a:r>
            <a:r>
              <a:rPr lang="id-ID" sz="2000" b="1" dirty="0" smtClean="0">
                <a:latin typeface="Cambria" pitchFamily="18" charset="0"/>
              </a:rPr>
              <a:t>: </a:t>
            </a:r>
            <a:r>
              <a:rPr lang="id-ID" sz="2000" dirty="0" smtClean="0">
                <a:latin typeface="Cambria" pitchFamily="18" charset="0"/>
              </a:rPr>
              <a:t>tungau menyerang  kulit cabang sehingga jaringan klorofil  pada permukaan kulit </a:t>
            </a:r>
            <a:r>
              <a:rPr lang="id-ID" sz="2000" dirty="0" smtClean="0">
                <a:latin typeface="Cambria" pitchFamily="18" charset="0"/>
              </a:rPr>
              <a:t>cabang berubah warna menjadi cokelat</a:t>
            </a:r>
            <a:r>
              <a:rPr lang="id-ID" sz="2000" dirty="0" smtClean="0">
                <a:latin typeface="Cambria" pitchFamily="18" charset="0"/>
              </a:rPr>
              <a:t>.</a:t>
            </a:r>
          </a:p>
          <a:p>
            <a:pPr marL="914400" indent="-457200">
              <a:buFont typeface="+mj-lt"/>
              <a:buAutoNum type="arabicPeriod" startAt="2"/>
            </a:pPr>
            <a:r>
              <a:rPr lang="id-ID" sz="2000" b="1" dirty="0" smtClean="0">
                <a:latin typeface="Cambria" pitchFamily="18" charset="0"/>
              </a:rPr>
              <a:t>Kutu Putih</a:t>
            </a:r>
            <a:endParaRPr lang="id-ID" sz="2000" dirty="0" smtClean="0">
              <a:latin typeface="Cambria" pitchFamily="18" charset="0"/>
            </a:endParaRPr>
          </a:p>
          <a:p>
            <a:pPr marL="895350" algn="just"/>
            <a:r>
              <a:rPr lang="id-ID" sz="2000" b="1" dirty="0" smtClean="0">
                <a:latin typeface="Cambria" pitchFamily="18" charset="0"/>
              </a:rPr>
              <a:t>	Gejala </a:t>
            </a:r>
            <a:r>
              <a:rPr lang="id-ID" sz="2000" b="1" dirty="0" smtClean="0">
                <a:latin typeface="Cambria" pitchFamily="18" charset="0"/>
              </a:rPr>
              <a:t>: </a:t>
            </a:r>
            <a:r>
              <a:rPr lang="id-ID" sz="2000" dirty="0" smtClean="0">
                <a:latin typeface="Cambria" pitchFamily="18" charset="0"/>
              </a:rPr>
              <a:t>kutu putih atau mealybug </a:t>
            </a:r>
            <a:r>
              <a:rPr lang="id-ID" sz="2000" dirty="0" smtClean="0">
                <a:latin typeface="Cambria" pitchFamily="18" charset="0"/>
              </a:rPr>
              <a:t>menyerang tanaman sehingga permukaan   </a:t>
            </a:r>
            <a:r>
              <a:rPr lang="id-ID" sz="2000" dirty="0" smtClean="0">
                <a:latin typeface="Cambria" pitchFamily="18" charset="0"/>
              </a:rPr>
              <a:t>kulit   cabang berselaput kehitaman atau tampak </a:t>
            </a:r>
            <a:r>
              <a:rPr lang="id-ID" sz="2000" dirty="0" smtClean="0">
                <a:latin typeface="Cambria" pitchFamily="18" charset="0"/>
              </a:rPr>
              <a:t>kotor.</a:t>
            </a:r>
          </a:p>
          <a:p>
            <a:pPr marL="895350" indent="-457200">
              <a:buFont typeface="+mj-lt"/>
              <a:buAutoNum type="arabicPeriod" startAt="3"/>
            </a:pPr>
            <a:r>
              <a:rPr lang="id-ID" sz="2000" b="1" dirty="0" smtClean="0">
                <a:latin typeface="Cambria" pitchFamily="18" charset="0"/>
              </a:rPr>
              <a:t>Kutu batok (</a:t>
            </a:r>
            <a:r>
              <a:rPr lang="id-ID" sz="2000" b="1" i="1" dirty="0" smtClean="0">
                <a:latin typeface="Cambria" pitchFamily="18" charset="0"/>
              </a:rPr>
              <a:t>Aspidiotus </a:t>
            </a:r>
            <a:r>
              <a:rPr lang="id-ID" sz="2000" b="1" dirty="0" smtClean="0">
                <a:latin typeface="Cambria" pitchFamily="18" charset="0"/>
              </a:rPr>
              <a:t>sp.)</a:t>
            </a:r>
            <a:endParaRPr lang="id-ID" sz="2000" dirty="0" smtClean="0">
              <a:latin typeface="Cambria" pitchFamily="18" charset="0"/>
            </a:endParaRPr>
          </a:p>
          <a:p>
            <a:pPr marL="895350" algn="just"/>
            <a:r>
              <a:rPr lang="id-ID" sz="2000" b="1" dirty="0" smtClean="0">
                <a:latin typeface="Cambria" pitchFamily="18" charset="0"/>
              </a:rPr>
              <a:t>Gejala  : </a:t>
            </a:r>
            <a:r>
              <a:rPr lang="id-ID" sz="2000" dirty="0" smtClean="0">
                <a:latin typeface="Cambria" pitchFamily="18" charset="0"/>
              </a:rPr>
              <a:t>Kutu batok  </a:t>
            </a:r>
            <a:r>
              <a:rPr lang="id-ID" sz="2000" dirty="0" smtClean="0">
                <a:latin typeface="Cambria" pitchFamily="18" charset="0"/>
              </a:rPr>
              <a:t>menyebabkan  </a:t>
            </a:r>
            <a:r>
              <a:rPr lang="id-ID" sz="2000" dirty="0" smtClean="0">
                <a:latin typeface="Cambria" pitchFamily="18" charset="0"/>
              </a:rPr>
              <a:t>cabang tanaman </a:t>
            </a:r>
            <a:r>
              <a:rPr lang="id-ID" sz="2000" dirty="0" smtClean="0">
                <a:latin typeface="Cambria" pitchFamily="18" charset="0"/>
              </a:rPr>
              <a:t>buah naga berubah warna dari hijau menjadi kuning akibat cairan tanaman diisap. </a:t>
            </a:r>
          </a:p>
          <a:p>
            <a:pPr marL="449263" indent="-449263" algn="just"/>
            <a:endParaRPr lang="id-ID" sz="2000" dirty="0">
              <a:latin typeface="Cambria" pitchFamily="18" charset="0"/>
            </a:endParaRPr>
          </a:p>
        </p:txBody>
      </p:sp>
    </p:spTree>
  </p:cSld>
  <p:clrMapOvr>
    <a:masterClrMapping/>
  </p:clrMapOvr>
  <p:transition spd="med">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4282" y="500042"/>
            <a:ext cx="8643998" cy="5324535"/>
          </a:xfrm>
          <a:prstGeom prst="rect">
            <a:avLst/>
          </a:prstGeom>
        </p:spPr>
        <p:txBody>
          <a:bodyPr wrap="square">
            <a:spAutoFit/>
          </a:bodyPr>
          <a:lstStyle/>
          <a:p>
            <a:pPr marL="914400" lvl="1" indent="-457200" algn="just">
              <a:buFont typeface="+mj-lt"/>
              <a:buAutoNum type="arabicPeriod" startAt="3"/>
            </a:pPr>
            <a:r>
              <a:rPr lang="id-ID" sz="2000" b="1" dirty="0" smtClean="0">
                <a:latin typeface="Cambria" pitchFamily="18" charset="0"/>
              </a:rPr>
              <a:t>Fusarium</a:t>
            </a:r>
            <a:endParaRPr lang="id-ID" sz="2000" b="1" dirty="0" smtClean="0">
              <a:latin typeface="Cambria" pitchFamily="18" charset="0"/>
            </a:endParaRPr>
          </a:p>
          <a:p>
            <a:pPr marL="895350" algn="just"/>
            <a:r>
              <a:rPr lang="id-ID" sz="2000" dirty="0" smtClean="0">
                <a:latin typeface="Cambria" pitchFamily="18" charset="0"/>
              </a:rPr>
              <a:t>Penyakit fusarium disebabkan oleh </a:t>
            </a:r>
            <a:r>
              <a:rPr lang="id-ID" sz="2000" i="1" dirty="0" smtClean="0">
                <a:latin typeface="Cambria" pitchFamily="18" charset="0"/>
              </a:rPr>
              <a:t>Fusarium</a:t>
            </a:r>
            <a:endParaRPr lang="id-ID" sz="2000" dirty="0" smtClean="0">
              <a:latin typeface="Cambria" pitchFamily="18" charset="0"/>
            </a:endParaRPr>
          </a:p>
          <a:p>
            <a:pPr marL="895350" algn="just"/>
            <a:r>
              <a:rPr lang="id-ID" sz="2000" i="1" dirty="0" smtClean="0">
                <a:latin typeface="Cambria" pitchFamily="18" charset="0"/>
              </a:rPr>
              <a:t>oxysporium </a:t>
            </a:r>
            <a:r>
              <a:rPr lang="id-ID" sz="2000" dirty="0" smtClean="0">
                <a:latin typeface="Cambria" pitchFamily="18" charset="0"/>
              </a:rPr>
              <a:t>Schl.</a:t>
            </a:r>
          </a:p>
          <a:p>
            <a:pPr marL="895350"/>
            <a:r>
              <a:rPr lang="id-ID" sz="2000" dirty="0" smtClean="0">
                <a:latin typeface="Cambria" pitchFamily="18" charset="0"/>
              </a:rPr>
              <a:t>	</a:t>
            </a:r>
            <a:r>
              <a:rPr lang="id-ID" sz="2000" b="1" dirty="0" smtClean="0">
                <a:latin typeface="Cambria" pitchFamily="18" charset="0"/>
              </a:rPr>
              <a:t>Gejalanya  </a:t>
            </a:r>
            <a:r>
              <a:rPr lang="id-ID" sz="2000" b="1" dirty="0" smtClean="0">
                <a:latin typeface="Cambria" pitchFamily="18" charset="0"/>
              </a:rPr>
              <a:t>:  </a:t>
            </a:r>
            <a:r>
              <a:rPr lang="id-ID" sz="2000" dirty="0" smtClean="0">
                <a:latin typeface="Cambria" pitchFamily="18" charset="0"/>
              </a:rPr>
              <a:t>cabang  tanaman  berkerut,  layu, dan berwarna busuk cokelat.</a:t>
            </a:r>
            <a:endParaRPr lang="id-ID" sz="2000" dirty="0" smtClean="0">
              <a:latin typeface="Cambria" pitchFamily="18" charset="0"/>
            </a:endParaRPr>
          </a:p>
          <a:p>
            <a:pPr marL="449263" indent="-449263" algn="just">
              <a:buFont typeface="Wingdings" pitchFamily="2" charset="2"/>
              <a:buChar char="v"/>
            </a:pPr>
            <a:r>
              <a:rPr lang="id-ID" sz="2000" dirty="0" smtClean="0">
                <a:latin typeface="Cambria" pitchFamily="18" charset="0"/>
              </a:rPr>
              <a:t>Hama</a:t>
            </a:r>
            <a:endParaRPr lang="id-ID" sz="2000" dirty="0" smtClean="0">
              <a:latin typeface="Cambria" pitchFamily="18" charset="0"/>
            </a:endParaRPr>
          </a:p>
          <a:p>
            <a:pPr marL="895350" indent="-457200">
              <a:buFont typeface="+mj-lt"/>
              <a:buAutoNum type="arabicPeriod"/>
            </a:pPr>
            <a:r>
              <a:rPr lang="id-ID" sz="2000" b="1" dirty="0" smtClean="0">
                <a:latin typeface="Cambria" pitchFamily="18" charset="0"/>
              </a:rPr>
              <a:t>Tungau </a:t>
            </a:r>
            <a:r>
              <a:rPr lang="id-ID" sz="2000" b="1" dirty="0" smtClean="0">
                <a:latin typeface="Cambria" pitchFamily="18" charset="0"/>
              </a:rPr>
              <a:t>(</a:t>
            </a:r>
            <a:r>
              <a:rPr lang="id-ID" sz="2000" b="1" i="1" dirty="0" smtClean="0">
                <a:latin typeface="Cambria" pitchFamily="18" charset="0"/>
              </a:rPr>
              <a:t>Tetranychus </a:t>
            </a:r>
            <a:r>
              <a:rPr lang="id-ID" sz="2000" b="1" dirty="0" smtClean="0">
                <a:latin typeface="Cambria" pitchFamily="18" charset="0"/>
              </a:rPr>
              <a:t>sp.)</a:t>
            </a:r>
            <a:endParaRPr lang="id-ID" sz="2000" dirty="0" smtClean="0">
              <a:latin typeface="Cambria" pitchFamily="18" charset="0"/>
            </a:endParaRPr>
          </a:p>
          <a:p>
            <a:pPr marL="895350" algn="just"/>
            <a:r>
              <a:rPr lang="id-ID" sz="2000" b="1" dirty="0" smtClean="0">
                <a:latin typeface="Cambria" pitchFamily="18" charset="0"/>
              </a:rPr>
              <a:t>	Gejala   </a:t>
            </a:r>
            <a:r>
              <a:rPr lang="id-ID" sz="2000" b="1" dirty="0" smtClean="0">
                <a:latin typeface="Cambria" pitchFamily="18" charset="0"/>
              </a:rPr>
              <a:t>: </a:t>
            </a:r>
            <a:r>
              <a:rPr lang="id-ID" sz="2000" dirty="0" smtClean="0">
                <a:latin typeface="Cambria" pitchFamily="18" charset="0"/>
              </a:rPr>
              <a:t>tungau menyerang  kulit cabang sehingga jaringan klorofil  pada permukaan kulit </a:t>
            </a:r>
            <a:r>
              <a:rPr lang="id-ID" sz="2000" dirty="0" smtClean="0">
                <a:latin typeface="Cambria" pitchFamily="18" charset="0"/>
              </a:rPr>
              <a:t>cabang berubah warna menjadi cokelat</a:t>
            </a:r>
            <a:r>
              <a:rPr lang="id-ID" sz="2000" dirty="0" smtClean="0">
                <a:latin typeface="Cambria" pitchFamily="18" charset="0"/>
              </a:rPr>
              <a:t>.</a:t>
            </a:r>
          </a:p>
          <a:p>
            <a:pPr marL="914400" indent="-457200">
              <a:buFont typeface="+mj-lt"/>
              <a:buAutoNum type="arabicPeriod" startAt="2"/>
            </a:pPr>
            <a:r>
              <a:rPr lang="id-ID" sz="2000" b="1" dirty="0" smtClean="0">
                <a:latin typeface="Cambria" pitchFamily="18" charset="0"/>
              </a:rPr>
              <a:t>Kutu Putih</a:t>
            </a:r>
            <a:endParaRPr lang="id-ID" sz="2000" dirty="0" smtClean="0">
              <a:latin typeface="Cambria" pitchFamily="18" charset="0"/>
            </a:endParaRPr>
          </a:p>
          <a:p>
            <a:pPr marL="895350" algn="just"/>
            <a:r>
              <a:rPr lang="id-ID" sz="2000" b="1" dirty="0" smtClean="0">
                <a:latin typeface="Cambria" pitchFamily="18" charset="0"/>
              </a:rPr>
              <a:t>	Gejala </a:t>
            </a:r>
            <a:r>
              <a:rPr lang="id-ID" sz="2000" b="1" dirty="0" smtClean="0">
                <a:latin typeface="Cambria" pitchFamily="18" charset="0"/>
              </a:rPr>
              <a:t>: </a:t>
            </a:r>
            <a:r>
              <a:rPr lang="id-ID" sz="2000" dirty="0" smtClean="0">
                <a:latin typeface="Cambria" pitchFamily="18" charset="0"/>
              </a:rPr>
              <a:t>kutu putih atau mealybug </a:t>
            </a:r>
            <a:r>
              <a:rPr lang="id-ID" sz="2000" dirty="0" smtClean="0">
                <a:latin typeface="Cambria" pitchFamily="18" charset="0"/>
              </a:rPr>
              <a:t>menyerang tanaman sehingga permukaan   </a:t>
            </a:r>
            <a:r>
              <a:rPr lang="id-ID" sz="2000" dirty="0" smtClean="0">
                <a:latin typeface="Cambria" pitchFamily="18" charset="0"/>
              </a:rPr>
              <a:t>kulit   cabang berselaput kehitaman atau tampak </a:t>
            </a:r>
            <a:r>
              <a:rPr lang="id-ID" sz="2000" dirty="0" smtClean="0">
                <a:latin typeface="Cambria" pitchFamily="18" charset="0"/>
              </a:rPr>
              <a:t>kotor.</a:t>
            </a:r>
          </a:p>
          <a:p>
            <a:pPr marL="895350" indent="-457200">
              <a:buFont typeface="+mj-lt"/>
              <a:buAutoNum type="arabicPeriod" startAt="3"/>
            </a:pPr>
            <a:r>
              <a:rPr lang="id-ID" sz="2000" b="1" dirty="0" smtClean="0">
                <a:latin typeface="Cambria" pitchFamily="18" charset="0"/>
              </a:rPr>
              <a:t>Kutu batok (</a:t>
            </a:r>
            <a:r>
              <a:rPr lang="id-ID" sz="2000" b="1" i="1" dirty="0" smtClean="0">
                <a:latin typeface="Cambria" pitchFamily="18" charset="0"/>
              </a:rPr>
              <a:t>Aspidiotus </a:t>
            </a:r>
            <a:r>
              <a:rPr lang="id-ID" sz="2000" b="1" dirty="0" smtClean="0">
                <a:latin typeface="Cambria" pitchFamily="18" charset="0"/>
              </a:rPr>
              <a:t>sp.)</a:t>
            </a:r>
            <a:endParaRPr lang="id-ID" sz="2000" dirty="0" smtClean="0">
              <a:latin typeface="Cambria" pitchFamily="18" charset="0"/>
            </a:endParaRPr>
          </a:p>
          <a:p>
            <a:pPr marL="895350" algn="just"/>
            <a:r>
              <a:rPr lang="id-ID" sz="2000" b="1" dirty="0" smtClean="0">
                <a:latin typeface="Cambria" pitchFamily="18" charset="0"/>
              </a:rPr>
              <a:t>Gejala  : </a:t>
            </a:r>
            <a:r>
              <a:rPr lang="id-ID" sz="2000" dirty="0" smtClean="0">
                <a:latin typeface="Cambria" pitchFamily="18" charset="0"/>
              </a:rPr>
              <a:t>Kutu batok  </a:t>
            </a:r>
            <a:r>
              <a:rPr lang="id-ID" sz="2000" dirty="0" smtClean="0">
                <a:latin typeface="Cambria" pitchFamily="18" charset="0"/>
              </a:rPr>
              <a:t>menyebabkan  </a:t>
            </a:r>
            <a:r>
              <a:rPr lang="id-ID" sz="2000" dirty="0" smtClean="0">
                <a:latin typeface="Cambria" pitchFamily="18" charset="0"/>
              </a:rPr>
              <a:t>cabang tanaman </a:t>
            </a:r>
            <a:r>
              <a:rPr lang="id-ID" sz="2000" dirty="0" smtClean="0">
                <a:latin typeface="Cambria" pitchFamily="18" charset="0"/>
              </a:rPr>
              <a:t>buah naga berubah warna dari hijau menjadi kuning akibat cairan tanaman diisap. </a:t>
            </a:r>
          </a:p>
          <a:p>
            <a:pPr marL="449263" indent="-449263" algn="just"/>
            <a:endParaRPr lang="id-ID" sz="2000" dirty="0">
              <a:latin typeface="Cambria" pitchFamily="18" charset="0"/>
            </a:endParaRPr>
          </a:p>
        </p:txBody>
      </p:sp>
    </p:spTree>
  </p:cSld>
  <p:clrMapOvr>
    <a:masterClrMapping/>
  </p:clrMapOvr>
  <p:transition spd="med">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4282" y="500042"/>
            <a:ext cx="8643998" cy="2862322"/>
          </a:xfrm>
          <a:prstGeom prst="rect">
            <a:avLst/>
          </a:prstGeom>
        </p:spPr>
        <p:txBody>
          <a:bodyPr wrap="square">
            <a:spAutoFit/>
          </a:bodyPr>
          <a:lstStyle/>
          <a:p>
            <a:pPr marL="457200" indent="-457200">
              <a:buFont typeface="+mj-lt"/>
              <a:buAutoNum type="arabicPeriod" startAt="4"/>
            </a:pPr>
            <a:r>
              <a:rPr lang="id-ID" sz="2000" b="1" dirty="0" smtClean="0">
                <a:latin typeface="Cambria" pitchFamily="18" charset="0"/>
              </a:rPr>
              <a:t>Kutu </a:t>
            </a:r>
            <a:r>
              <a:rPr lang="id-ID" sz="2000" b="1" dirty="0" smtClean="0">
                <a:latin typeface="Cambria" pitchFamily="18" charset="0"/>
              </a:rPr>
              <a:t>sisik (</a:t>
            </a:r>
            <a:r>
              <a:rPr lang="id-ID" sz="2000" b="1" i="1" dirty="0" smtClean="0">
                <a:latin typeface="Cambria" pitchFamily="18" charset="0"/>
              </a:rPr>
              <a:t>Pseudococcus </a:t>
            </a:r>
            <a:r>
              <a:rPr lang="id-ID" sz="2000" b="1" dirty="0" smtClean="0">
                <a:latin typeface="Cambria" pitchFamily="18" charset="0"/>
              </a:rPr>
              <a:t>sp.)</a:t>
            </a:r>
            <a:endParaRPr lang="id-ID" sz="2000" dirty="0" smtClean="0">
              <a:latin typeface="Cambria" pitchFamily="18" charset="0"/>
            </a:endParaRPr>
          </a:p>
          <a:p>
            <a:pPr marL="457200"/>
            <a:r>
              <a:rPr lang="id-ID" sz="2000" b="1" dirty="0" smtClean="0">
                <a:latin typeface="Cambria" pitchFamily="18" charset="0"/>
              </a:rPr>
              <a:t>Gejala   :   </a:t>
            </a:r>
            <a:r>
              <a:rPr lang="id-ID" sz="2000" dirty="0" smtClean="0">
                <a:latin typeface="Cambria" pitchFamily="18" charset="0"/>
              </a:rPr>
              <a:t>kutu   sisik   sering   dijumpai   </a:t>
            </a:r>
            <a:r>
              <a:rPr lang="id-ID" sz="2000" dirty="0" smtClean="0">
                <a:latin typeface="Cambria" pitchFamily="18" charset="0"/>
              </a:rPr>
              <a:t>pada percabangan   </a:t>
            </a:r>
            <a:r>
              <a:rPr lang="id-ID" sz="2000" dirty="0" smtClean="0">
                <a:latin typeface="Cambria" pitchFamily="18" charset="0"/>
              </a:rPr>
              <a:t>tanaman.   Di   tempat   ini   pula sering terdapat semut dan permukaan cabang menjadi kusam.</a:t>
            </a:r>
          </a:p>
          <a:p>
            <a:pPr marL="457200" indent="-457200">
              <a:buFont typeface="+mj-lt"/>
              <a:buAutoNum type="arabicPeriod" startAt="5"/>
            </a:pPr>
            <a:r>
              <a:rPr lang="id-ID" sz="2000" b="1" dirty="0" smtClean="0">
                <a:latin typeface="Cambria" pitchFamily="18" charset="0"/>
              </a:rPr>
              <a:t>Bekicot</a:t>
            </a:r>
            <a:endParaRPr lang="id-ID" sz="2000" dirty="0" smtClean="0">
              <a:latin typeface="Cambria" pitchFamily="18" charset="0"/>
            </a:endParaRPr>
          </a:p>
          <a:p>
            <a:pPr marL="457200" algn="just"/>
            <a:r>
              <a:rPr lang="id-ID" sz="2000" b="1" dirty="0" smtClean="0">
                <a:latin typeface="Cambria" pitchFamily="18" charset="0"/>
              </a:rPr>
              <a:t>Gejala </a:t>
            </a:r>
            <a:r>
              <a:rPr lang="id-ID" sz="2000" b="1" dirty="0" smtClean="0">
                <a:latin typeface="Cambria" pitchFamily="18" charset="0"/>
              </a:rPr>
              <a:t>: </a:t>
            </a:r>
            <a:r>
              <a:rPr lang="id-ID" sz="2000" dirty="0" smtClean="0">
                <a:latin typeface="Cambria" pitchFamily="18" charset="0"/>
              </a:rPr>
              <a:t>tunas tanaman menjadi rusak </a:t>
            </a:r>
            <a:r>
              <a:rPr lang="id-ID" sz="2000" dirty="0" smtClean="0">
                <a:latin typeface="Cambria" pitchFamily="18" charset="0"/>
              </a:rPr>
              <a:t>karena digerogoti. Bahkan, terkadang tunas </a:t>
            </a:r>
            <a:r>
              <a:rPr lang="id-ID" sz="2000" dirty="0" smtClean="0">
                <a:latin typeface="Cambria" pitchFamily="18" charset="0"/>
              </a:rPr>
              <a:t>membusuk.</a:t>
            </a:r>
          </a:p>
          <a:p>
            <a:pPr marL="895350" algn="just"/>
            <a:r>
              <a:rPr lang="id-ID" sz="2000" dirty="0" smtClean="0">
                <a:latin typeface="Cambria" pitchFamily="18" charset="0"/>
              </a:rPr>
              <a:t>. </a:t>
            </a:r>
            <a:endParaRPr lang="id-ID" sz="2000" dirty="0" smtClean="0">
              <a:latin typeface="Cambria" pitchFamily="18" charset="0"/>
            </a:endParaRPr>
          </a:p>
          <a:p>
            <a:pPr marL="449263" indent="-449263" algn="just"/>
            <a:endParaRPr lang="id-ID" sz="2000" dirty="0">
              <a:latin typeface="Cambria" pitchFamily="18" charset="0"/>
            </a:endParaRPr>
          </a:p>
        </p:txBody>
      </p:sp>
    </p:spTree>
  </p:cSld>
  <p:clrMapOvr>
    <a:masterClrMapping/>
  </p:clrMapOvr>
  <p:transition spd="med">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cSld>
  <p:clrMapOvr>
    <a:masterClrMapping/>
  </p:clrMapOvr>
  <p:transition spd="med">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00166" y="214290"/>
            <a:ext cx="6072230" cy="64294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id-ID" sz="3200" dirty="0" smtClean="0">
                <a:latin typeface="Cambria" pitchFamily="18" charset="0"/>
                <a:ea typeface="+mj-ea"/>
                <a:cs typeface="+mj-cs"/>
              </a:rPr>
              <a:t>Panen</a:t>
            </a:r>
            <a:endParaRPr kumimoji="0" lang="id-ID" sz="3200" b="0" i="0" u="none" strike="noStrike" kern="1200" cap="none" spc="0" normalizeH="0" baseline="0" noProof="0" dirty="0" smtClean="0">
              <a:ln>
                <a:noFill/>
              </a:ln>
              <a:solidFill>
                <a:schemeClr val="tx1"/>
              </a:solidFill>
              <a:effectLst/>
              <a:uLnTx/>
              <a:uFillTx/>
              <a:latin typeface="Cambria" pitchFamily="18" charset="0"/>
              <a:ea typeface="+mj-ea"/>
              <a:cs typeface="+mj-cs"/>
            </a:endParaRPr>
          </a:p>
        </p:txBody>
      </p:sp>
      <p:sp>
        <p:nvSpPr>
          <p:cNvPr id="3" name="Content Placeholder 2"/>
          <p:cNvSpPr>
            <a:spLocks noGrp="1"/>
          </p:cNvSpPr>
          <p:nvPr>
            <p:ph idx="1"/>
          </p:nvPr>
        </p:nvSpPr>
        <p:spPr>
          <a:xfrm>
            <a:off x="642910" y="1000108"/>
            <a:ext cx="8229600" cy="5572164"/>
          </a:xfrm>
        </p:spPr>
        <p:txBody>
          <a:bodyPr>
            <a:normAutofit/>
          </a:bodyPr>
          <a:lstStyle/>
          <a:p>
            <a:pPr marL="285750" lvl="1" algn="just">
              <a:buFont typeface="Wingdings" pitchFamily="2" charset="2"/>
              <a:buChar char="Ø"/>
            </a:pPr>
            <a:r>
              <a:rPr lang="id-ID" sz="1900" dirty="0" smtClean="0">
                <a:latin typeface="Cambria" pitchFamily="18" charset="0"/>
              </a:rPr>
              <a:t>Setelah berumur 1,5 – 2 tahun, tanaman mulai berbunga dan berbuah</a:t>
            </a:r>
          </a:p>
          <a:p>
            <a:pPr marL="285750" lvl="1" algn="just">
              <a:buFont typeface="Wingdings" pitchFamily="2" charset="2"/>
              <a:buChar char="Ø"/>
            </a:pPr>
            <a:r>
              <a:rPr lang="id-ID" sz="1900" dirty="0" smtClean="0">
                <a:latin typeface="Cambria" pitchFamily="18" charset="0"/>
              </a:rPr>
              <a:t>Buah siap dipanen dengan tanda – tanda sebagai berikut :</a:t>
            </a:r>
          </a:p>
          <a:p>
            <a:pPr marL="800100" lvl="2" indent="-342900" algn="just">
              <a:buFont typeface="+mj-lt"/>
              <a:buAutoNum type="arabicParenR"/>
            </a:pPr>
            <a:r>
              <a:rPr lang="id-ID" sz="1900" dirty="0" smtClean="0">
                <a:latin typeface="Cambria" pitchFamily="18" charset="0"/>
              </a:rPr>
              <a:t>Warna kulit merah mengkilap</a:t>
            </a:r>
          </a:p>
          <a:p>
            <a:pPr marL="800100" lvl="2" indent="-342900" algn="just">
              <a:buFont typeface="+mj-lt"/>
              <a:buAutoNum type="arabicParenR"/>
            </a:pPr>
            <a:r>
              <a:rPr lang="id-ID" sz="1900" dirty="0" smtClean="0">
                <a:latin typeface="Cambria" pitchFamily="18" charset="0"/>
              </a:rPr>
              <a:t>Jumbai/sisik berubah dari hijau menjadi kemerahan</a:t>
            </a:r>
            <a:endParaRPr lang="id-ID" sz="1900" dirty="0">
              <a:latin typeface="Cambria" pitchFamily="18" charset="0"/>
            </a:endParaRPr>
          </a:p>
          <a:p>
            <a:pPr marL="350838" lvl="2" indent="-342900" algn="just">
              <a:buFont typeface="Wingdings" pitchFamily="2" charset="2"/>
              <a:buChar char="Ø"/>
            </a:pPr>
            <a:r>
              <a:rPr lang="id-ID" sz="1900" dirty="0" smtClean="0">
                <a:latin typeface="Cambria" pitchFamily="18" charset="0"/>
              </a:rPr>
              <a:t>Pemanenan menggunakan gunting dan ditampung dalam keranjang panen</a:t>
            </a:r>
          </a:p>
          <a:p>
            <a:pPr marL="350838" lvl="2" indent="-342900" algn="just">
              <a:buFont typeface="Wingdings" pitchFamily="2" charset="2"/>
              <a:buChar char="Ø"/>
            </a:pPr>
            <a:r>
              <a:rPr lang="id-ID" sz="1900" dirty="0" smtClean="0">
                <a:latin typeface="Cambria" pitchFamily="18" charset="0"/>
              </a:rPr>
              <a:t>Pemanenan dilakukan setelah 50 hari terhitung sejak bunga mekar</a:t>
            </a:r>
          </a:p>
          <a:p>
            <a:pPr marL="350838" lvl="2" indent="-342900" algn="just">
              <a:buFont typeface="Wingdings" pitchFamily="2" charset="2"/>
              <a:buChar char="Ø"/>
            </a:pPr>
            <a:endParaRPr lang="id-ID" sz="2000" dirty="0" smtClean="0">
              <a:latin typeface="Cambria" pitchFamily="18" charset="0"/>
            </a:endParaRPr>
          </a:p>
        </p:txBody>
      </p:sp>
    </p:spTree>
  </p:cSld>
  <p:clrMapOvr>
    <a:masterClrMapping/>
  </p:clrMapOvr>
  <p:transition spd="med">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714348" y="2214554"/>
            <a:ext cx="2214578" cy="1071570"/>
            <a:chOff x="714348" y="2214554"/>
            <a:chExt cx="2214578" cy="1071570"/>
          </a:xfrm>
        </p:grpSpPr>
        <p:sp>
          <p:nvSpPr>
            <p:cNvPr id="5" name="Chevron 4"/>
            <p:cNvSpPr/>
            <p:nvPr/>
          </p:nvSpPr>
          <p:spPr>
            <a:xfrm>
              <a:off x="714348" y="2214554"/>
              <a:ext cx="2214578" cy="1071570"/>
            </a:xfrm>
            <a:prstGeom prst="chevron">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id-ID">
                <a:solidFill>
                  <a:srgbClr val="FFFF00"/>
                </a:solidFill>
              </a:endParaRPr>
            </a:p>
          </p:txBody>
        </p:sp>
        <p:sp>
          <p:nvSpPr>
            <p:cNvPr id="6" name="Title 1"/>
            <p:cNvSpPr txBox="1">
              <a:spLocks/>
            </p:cNvSpPr>
            <p:nvPr/>
          </p:nvSpPr>
          <p:spPr>
            <a:xfrm>
              <a:off x="1285852" y="2428868"/>
              <a:ext cx="1428760" cy="642942"/>
            </a:xfrm>
            <a:prstGeom prst="rect">
              <a:avLst/>
            </a:prstGeom>
          </p:spPr>
          <p:txBody>
            <a:bodyPr vert="horz" lIns="91440" tIns="45720" rIns="91440" bIns="45720" rtlCol="0" anchor="ctr">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id-ID" sz="2600" b="1" i="0" u="none" strike="noStrike" kern="1200" normalizeH="0" baseline="0" noProof="0" dirty="0" smtClean="0">
                  <a:ln w="11430"/>
                  <a:solidFill>
                    <a:srgbClr val="FFFF00"/>
                  </a:solidFill>
                  <a:effectLst>
                    <a:outerShdw blurRad="80000" dist="40000" dir="5040000" algn="tl">
                      <a:srgbClr val="000000">
                        <a:alpha val="30000"/>
                      </a:srgbClr>
                    </a:outerShdw>
                  </a:effectLst>
                  <a:uLnTx/>
                  <a:uFillTx/>
                  <a:latin typeface="Cambria" pitchFamily="18" charset="0"/>
                  <a:ea typeface="+mj-ea"/>
                  <a:cs typeface="+mj-cs"/>
                </a:rPr>
                <a:t>A. Pra </a:t>
              </a:r>
              <a:endParaRPr kumimoji="0" lang="id-ID" sz="2600" b="1" i="0" u="none" strike="noStrike" kern="1200" normalizeH="0" baseline="0" noProof="0" dirty="0" smtClean="0">
                <a:ln w="11430"/>
                <a:solidFill>
                  <a:srgbClr val="FFFF00"/>
                </a:solidFill>
                <a:effectLst>
                  <a:outerShdw blurRad="80000" dist="40000" dir="5040000" algn="tl">
                    <a:srgbClr val="000000">
                      <a:alpha val="30000"/>
                    </a:srgbClr>
                  </a:outerShdw>
                </a:effectLst>
                <a:uLnTx/>
                <a:uFillTx/>
                <a:latin typeface="Cambria" pitchFamily="18" charset="0"/>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kumimoji="0" lang="id-ID" sz="2600" b="1" i="0" u="none" strike="noStrike" kern="1200" normalizeH="0" baseline="0" noProof="0" dirty="0" smtClean="0">
                  <a:ln w="11430"/>
                  <a:solidFill>
                    <a:srgbClr val="FFFF00"/>
                  </a:solidFill>
                  <a:effectLst>
                    <a:outerShdw blurRad="80000" dist="40000" dir="5040000" algn="tl">
                      <a:srgbClr val="000000">
                        <a:alpha val="30000"/>
                      </a:srgbClr>
                    </a:outerShdw>
                  </a:effectLst>
                  <a:uLnTx/>
                  <a:uFillTx/>
                  <a:latin typeface="Cambria" pitchFamily="18" charset="0"/>
                  <a:ea typeface="+mj-ea"/>
                  <a:cs typeface="+mj-cs"/>
                </a:rPr>
                <a:t>Tanam</a:t>
              </a:r>
            </a:p>
          </p:txBody>
        </p:sp>
      </p:grpSp>
      <p:grpSp>
        <p:nvGrpSpPr>
          <p:cNvPr id="18" name="Group 17"/>
          <p:cNvGrpSpPr/>
          <p:nvPr/>
        </p:nvGrpSpPr>
        <p:grpSpPr>
          <a:xfrm>
            <a:off x="3214678" y="1214422"/>
            <a:ext cx="4929222" cy="928694"/>
            <a:chOff x="3214678" y="1214422"/>
            <a:chExt cx="4929222" cy="928694"/>
          </a:xfrm>
        </p:grpSpPr>
        <p:sp>
          <p:nvSpPr>
            <p:cNvPr id="7" name="Pentagon 6"/>
            <p:cNvSpPr/>
            <p:nvPr/>
          </p:nvSpPr>
          <p:spPr>
            <a:xfrm>
              <a:off x="3214678" y="1285860"/>
              <a:ext cx="4929222" cy="857256"/>
            </a:xfrm>
            <a:prstGeom prst="homePlat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id-ID"/>
            </a:p>
          </p:txBody>
        </p:sp>
        <p:sp>
          <p:nvSpPr>
            <p:cNvPr id="4" name="Title 1">
              <a:hlinkClick r:id="rId2" action="ppaction://hlinksldjump"/>
            </p:cNvPr>
            <p:cNvSpPr txBox="1">
              <a:spLocks/>
            </p:cNvSpPr>
            <p:nvPr/>
          </p:nvSpPr>
          <p:spPr>
            <a:xfrm>
              <a:off x="3214678" y="1214422"/>
              <a:ext cx="4714908" cy="785818"/>
            </a:xfrm>
            <a:prstGeom prst="rect">
              <a:avLst/>
            </a:prstGeom>
          </p:spPr>
          <p:txBody>
            <a:bodyPr vert="horz" lIns="91440" tIns="45720" rIns="91440" bIns="45720" rtlCol="0" anchor="ctr">
              <a:normAutofit fontScale="92500"/>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800" b="1" i="0" u="none" strike="noStrike" kern="1200" normalizeH="0" baseline="0" noProof="0" dirty="0" smtClean="0">
                  <a:ln w="11430"/>
                  <a:solidFill>
                    <a:srgbClr val="FFFF00"/>
                  </a:solidFill>
                  <a:effectLst>
                    <a:outerShdw blurRad="63500" sx="102000" sy="102000" algn="ctr" rotWithShape="0">
                      <a:prstClr val="black">
                        <a:alpha val="40000"/>
                      </a:prstClr>
                    </a:outerShdw>
                  </a:effectLst>
                  <a:uLnTx/>
                  <a:uFillTx/>
                  <a:latin typeface="Cambria" pitchFamily="18" charset="0"/>
                  <a:ea typeface="+mj-ea"/>
                  <a:cs typeface="+mj-cs"/>
                </a:rPr>
                <a:t>Penyiapan Pacang/Panjatan</a:t>
              </a:r>
              <a:endParaRPr kumimoji="0" lang="id-ID" sz="2800" b="1" i="0" u="none" strike="noStrike" kern="1200" normalizeH="0" baseline="0" noProof="0" dirty="0">
                <a:ln w="11430"/>
                <a:solidFill>
                  <a:srgbClr val="FFFF00"/>
                </a:solidFill>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19" name="Group 18"/>
          <p:cNvGrpSpPr/>
          <p:nvPr/>
        </p:nvGrpSpPr>
        <p:grpSpPr>
          <a:xfrm>
            <a:off x="3214678" y="2285992"/>
            <a:ext cx="4929222" cy="857256"/>
            <a:chOff x="3214678" y="2285992"/>
            <a:chExt cx="4929222" cy="857256"/>
          </a:xfrm>
        </p:grpSpPr>
        <p:sp>
          <p:nvSpPr>
            <p:cNvPr id="8" name="Pentagon 7"/>
            <p:cNvSpPr/>
            <p:nvPr/>
          </p:nvSpPr>
          <p:spPr>
            <a:xfrm>
              <a:off x="3214678" y="2285992"/>
              <a:ext cx="4929222" cy="857256"/>
            </a:xfrm>
            <a:prstGeom prst="homePlat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id-ID"/>
            </a:p>
          </p:txBody>
        </p:sp>
        <p:sp>
          <p:nvSpPr>
            <p:cNvPr id="9" name="Title 1">
              <a:hlinkClick r:id="rId3" action="ppaction://hlinksldjump"/>
            </p:cNvPr>
            <p:cNvSpPr txBox="1">
              <a:spLocks/>
            </p:cNvSpPr>
            <p:nvPr/>
          </p:nvSpPr>
          <p:spPr>
            <a:xfrm>
              <a:off x="3214678" y="2285992"/>
              <a:ext cx="4714908" cy="785818"/>
            </a:xfrm>
            <a:prstGeom prst="rect">
              <a:avLst/>
            </a:prstGeom>
          </p:spPr>
          <p:txBody>
            <a:bodyPr vert="horz" lIns="91440" tIns="45720" rIns="91440" bIns="45720" rtlCol="0" anchor="ctr">
              <a:norm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600" b="1" i="0" u="none" strike="noStrike" kern="1200" normalizeH="0" baseline="0" noProof="0" dirty="0" smtClean="0">
                  <a:ln w="11430"/>
                  <a:solidFill>
                    <a:srgbClr val="FFFF00"/>
                  </a:solidFill>
                  <a:effectLst>
                    <a:outerShdw blurRad="63500" sx="102000" sy="102000" algn="ctr" rotWithShape="0">
                      <a:prstClr val="black">
                        <a:alpha val="40000"/>
                      </a:prstClr>
                    </a:outerShdw>
                  </a:effectLst>
                  <a:uLnTx/>
                  <a:uFillTx/>
                  <a:latin typeface="Cambria" pitchFamily="18" charset="0"/>
                  <a:ea typeface="+mj-ea"/>
                  <a:cs typeface="+mj-cs"/>
                </a:rPr>
                <a:t>Pengolahan Lahan</a:t>
              </a:r>
              <a:endParaRPr kumimoji="0" lang="id-ID" sz="2600" b="1" i="0" u="none" strike="noStrike" kern="1200" normalizeH="0" baseline="0" noProof="0" dirty="0">
                <a:ln w="11430"/>
                <a:solidFill>
                  <a:srgbClr val="FFFF00"/>
                </a:solidFill>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20" name="Group 19"/>
          <p:cNvGrpSpPr/>
          <p:nvPr/>
        </p:nvGrpSpPr>
        <p:grpSpPr>
          <a:xfrm>
            <a:off x="3214678" y="3286124"/>
            <a:ext cx="4929222" cy="857256"/>
            <a:chOff x="3214678" y="3286124"/>
            <a:chExt cx="4929222" cy="857256"/>
          </a:xfrm>
        </p:grpSpPr>
        <p:sp>
          <p:nvSpPr>
            <p:cNvPr id="10" name="Pentagon 9">
              <a:hlinkClick r:id="rId4" action="ppaction://hlinksldjump"/>
            </p:cNvPr>
            <p:cNvSpPr/>
            <p:nvPr/>
          </p:nvSpPr>
          <p:spPr>
            <a:xfrm>
              <a:off x="3214678" y="3286124"/>
              <a:ext cx="4929222" cy="857256"/>
            </a:xfrm>
            <a:prstGeom prst="homePlat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id-ID"/>
            </a:p>
          </p:txBody>
        </p:sp>
        <p:sp>
          <p:nvSpPr>
            <p:cNvPr id="11" name="Title 1">
              <a:hlinkClick r:id="rId5" action="ppaction://hlinksldjump"/>
            </p:cNvPr>
            <p:cNvSpPr txBox="1">
              <a:spLocks/>
            </p:cNvSpPr>
            <p:nvPr/>
          </p:nvSpPr>
          <p:spPr>
            <a:xfrm>
              <a:off x="3214678" y="3286124"/>
              <a:ext cx="4714908" cy="785818"/>
            </a:xfrm>
            <a:prstGeom prst="rect">
              <a:avLst/>
            </a:prstGeom>
          </p:spPr>
          <p:txBody>
            <a:bodyPr vert="horz" lIns="91440" tIns="45720" rIns="91440" bIns="45720" rtlCol="0" anchor="ctr">
              <a:norm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600" b="1" i="0" u="none" strike="noStrike" kern="1200" normalizeH="0" baseline="0" noProof="0" dirty="0" smtClean="0">
                  <a:ln w="11430"/>
                  <a:solidFill>
                    <a:srgbClr val="FFFF00"/>
                  </a:solidFill>
                  <a:effectLst>
                    <a:outerShdw blurRad="63500" sx="102000" sy="102000" algn="ctr" rotWithShape="0">
                      <a:prstClr val="black">
                        <a:alpha val="40000"/>
                      </a:prstClr>
                    </a:outerShdw>
                  </a:effectLst>
                  <a:uLnTx/>
                  <a:uFillTx/>
                  <a:latin typeface="Cambria" pitchFamily="18" charset="0"/>
                  <a:ea typeface="+mj-ea"/>
                  <a:cs typeface="+mj-cs"/>
                </a:rPr>
                <a:t>Sistem Pengairan</a:t>
              </a:r>
              <a:endParaRPr kumimoji="0" lang="id-ID" sz="2600" b="1" i="0" u="none" strike="noStrike" kern="1200" normalizeH="0" baseline="0" noProof="0" dirty="0">
                <a:ln w="11430"/>
                <a:solidFill>
                  <a:srgbClr val="FFFF00"/>
                </a:solidFill>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14" name="Group 13"/>
          <p:cNvGrpSpPr/>
          <p:nvPr/>
        </p:nvGrpSpPr>
        <p:grpSpPr>
          <a:xfrm>
            <a:off x="214282" y="214290"/>
            <a:ext cx="1000099" cy="919941"/>
            <a:chOff x="214282" y="5643578"/>
            <a:chExt cx="1000099" cy="919941"/>
          </a:xfrm>
        </p:grpSpPr>
        <p:sp>
          <p:nvSpPr>
            <p:cNvPr id="15" name="TextBox 14"/>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17" name="Picture 2" descr="E:\NASKURU FILE\Training Project\logo oase.jpg"/>
            <p:cNvPicPr>
              <a:picLocks noChangeAspect="1" noChangeArrowheads="1"/>
            </p:cNvPicPr>
            <p:nvPr/>
          </p:nvPicPr>
          <p:blipFill>
            <a:blip r:embed="rId6" cstate="print"/>
            <a:srcRect/>
            <a:stretch>
              <a:fillRect/>
            </a:stretch>
          </p:blipFill>
          <p:spPr bwMode="auto">
            <a:xfrm>
              <a:off x="214282" y="5643578"/>
              <a:ext cx="1000099" cy="564573"/>
            </a:xfrm>
            <a:prstGeom prst="rect">
              <a:avLst/>
            </a:prstGeom>
            <a:noFill/>
          </p:spPr>
        </p:pic>
      </p:grpSp>
      <p:pic>
        <p:nvPicPr>
          <p:cNvPr id="1026" name="Picture 2" descr="C:\Users\bening\Pictures\home 4.jpg">
            <a:hlinkClick r:id="rId7" action="ppaction://hlinksldjump"/>
          </p:cNvPr>
          <p:cNvPicPr>
            <a:picLocks noChangeAspect="1" noChangeArrowheads="1"/>
          </p:cNvPicPr>
          <p:nvPr/>
        </p:nvPicPr>
        <p:blipFill>
          <a:blip r:embed="rId8"/>
          <a:srcRect/>
          <a:stretch>
            <a:fillRect/>
          </a:stretch>
        </p:blipFill>
        <p:spPr bwMode="auto">
          <a:xfrm>
            <a:off x="7286644" y="214290"/>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strVal val="#ppt_w*0.05"/>
                                          </p:val>
                                        </p:tav>
                                        <p:tav tm="100000">
                                          <p:val>
                                            <p:strVal val="#ppt_w"/>
                                          </p:val>
                                        </p:tav>
                                      </p:tavLst>
                                    </p:anim>
                                    <p:anim calcmode="lin" valueType="num">
                                      <p:cBhvr>
                                        <p:cTn id="8" dur="1000" fill="hold"/>
                                        <p:tgtEl>
                                          <p:spTgt spid="16"/>
                                        </p:tgtEl>
                                        <p:attrNameLst>
                                          <p:attrName>ppt_h</p:attrName>
                                        </p:attrNameLst>
                                      </p:cBhvr>
                                      <p:tavLst>
                                        <p:tav tm="0">
                                          <p:val>
                                            <p:strVal val="#ppt_h"/>
                                          </p:val>
                                        </p:tav>
                                        <p:tav tm="100000">
                                          <p:val>
                                            <p:strVal val="#ppt_h"/>
                                          </p:val>
                                        </p:tav>
                                      </p:tavLst>
                                    </p:anim>
                                    <p:anim calcmode="lin" valueType="num">
                                      <p:cBhvr>
                                        <p:cTn id="9" dur="1000" fill="hold"/>
                                        <p:tgtEl>
                                          <p:spTgt spid="16"/>
                                        </p:tgtEl>
                                        <p:attrNameLst>
                                          <p:attrName>ppt_x</p:attrName>
                                        </p:attrNameLst>
                                      </p:cBhvr>
                                      <p:tavLst>
                                        <p:tav tm="0">
                                          <p:val>
                                            <p:strVal val="#ppt_x-.2"/>
                                          </p:val>
                                        </p:tav>
                                        <p:tav tm="100000">
                                          <p:val>
                                            <p:strVal val="#ppt_x"/>
                                          </p:val>
                                        </p:tav>
                                      </p:tavLst>
                                    </p:anim>
                                    <p:anim calcmode="lin" valueType="num">
                                      <p:cBhvr>
                                        <p:cTn id="10" dur="1000" fill="hold"/>
                                        <p:tgtEl>
                                          <p:spTgt spid="16"/>
                                        </p:tgtEl>
                                        <p:attrNameLst>
                                          <p:attrName>ppt_y</p:attrName>
                                        </p:attrNameLst>
                                      </p:cBhvr>
                                      <p:tavLst>
                                        <p:tav tm="0">
                                          <p:val>
                                            <p:strVal val="#ppt_y"/>
                                          </p:val>
                                        </p:tav>
                                        <p:tav tm="100000">
                                          <p:val>
                                            <p:strVal val="#ppt_y"/>
                                          </p:val>
                                        </p:tav>
                                      </p:tavLst>
                                    </p:anim>
                                    <p:animEffect transition="in" filter="fade">
                                      <p:cBhvr>
                                        <p:cTn id="11" dur="1000"/>
                                        <p:tgtEl>
                                          <p:spTgt spid="16"/>
                                        </p:tgtEl>
                                      </p:cBhvr>
                                    </p:animEffect>
                                  </p:childTnLst>
                                </p:cTn>
                              </p:par>
                              <p:par>
                                <p:cTn id="12" presetID="53" presetClass="entr" presetSubtype="0" fill="hold" nodeType="with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1000" fill="hold"/>
                                        <p:tgtEl>
                                          <p:spTgt spid="1026"/>
                                        </p:tgtEl>
                                        <p:attrNameLst>
                                          <p:attrName>ppt_w</p:attrName>
                                        </p:attrNameLst>
                                      </p:cBhvr>
                                      <p:tavLst>
                                        <p:tav tm="0">
                                          <p:val>
                                            <p:fltVal val="0"/>
                                          </p:val>
                                        </p:tav>
                                        <p:tav tm="100000">
                                          <p:val>
                                            <p:strVal val="#ppt_w"/>
                                          </p:val>
                                        </p:tav>
                                      </p:tavLst>
                                    </p:anim>
                                    <p:anim calcmode="lin" valueType="num">
                                      <p:cBhvr>
                                        <p:cTn id="15" dur="1000" fill="hold"/>
                                        <p:tgtEl>
                                          <p:spTgt spid="1026"/>
                                        </p:tgtEl>
                                        <p:attrNameLst>
                                          <p:attrName>ppt_h</p:attrName>
                                        </p:attrNameLst>
                                      </p:cBhvr>
                                      <p:tavLst>
                                        <p:tav tm="0">
                                          <p:val>
                                            <p:fltVal val="0"/>
                                          </p:val>
                                        </p:tav>
                                        <p:tav tm="100000">
                                          <p:val>
                                            <p:strVal val="#ppt_h"/>
                                          </p:val>
                                        </p:tav>
                                      </p:tavLst>
                                    </p:anim>
                                    <p:animEffect transition="in" filter="fade">
                                      <p:cBhvr>
                                        <p:cTn id="16" dur="1000"/>
                                        <p:tgtEl>
                                          <p:spTgt spid="1026"/>
                                        </p:tgtEl>
                                      </p:cBhvr>
                                    </p:animEffect>
                                  </p:childTnLst>
                                </p:cTn>
                              </p:par>
                              <p:par>
                                <p:cTn id="17" presetID="10"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2000"/>
                                        <p:tgtEl>
                                          <p:spTgt spid="14"/>
                                        </p:tgtEl>
                                      </p:cBhvr>
                                    </p:animEffect>
                                  </p:childTnLst>
                                </p:cTn>
                              </p:par>
                              <p:par>
                                <p:cTn id="20" presetID="19" presetClass="entr" presetSubtype="10" repeatCount="indefinite"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0" fill="hold"/>
                                        <p:tgtEl>
                                          <p:spTgt spid="14"/>
                                        </p:tgtEl>
                                        <p:attrNameLst>
                                          <p:attrName>ppt_w</p:attrName>
                                        </p:attrNameLst>
                                      </p:cBhvr>
                                      <p:tavLst>
                                        <p:tav tm="0" fmla="#ppt_w*sin(2.5*pi*$)">
                                          <p:val>
                                            <p:fltVal val="0"/>
                                          </p:val>
                                        </p:tav>
                                        <p:tav tm="100000">
                                          <p:val>
                                            <p:fltVal val="1"/>
                                          </p:val>
                                        </p:tav>
                                      </p:tavLst>
                                    </p:anim>
                                    <p:anim calcmode="lin" valueType="num">
                                      <p:cBhvr>
                                        <p:cTn id="23" dur="5000" fill="hold"/>
                                        <p:tgtEl>
                                          <p:spTgt spid="14"/>
                                        </p:tgtEl>
                                        <p:attrNameLst>
                                          <p:attrName>ppt_h</p:attrName>
                                        </p:attrNameLst>
                                      </p:cBhvr>
                                      <p:tavLst>
                                        <p:tav tm="0">
                                          <p:val>
                                            <p:strVal val="#ppt_h"/>
                                          </p:val>
                                        </p:tav>
                                        <p:tav tm="100000">
                                          <p:val>
                                            <p:strVal val="#ppt_h"/>
                                          </p:val>
                                        </p:tav>
                                      </p:tavLst>
                                    </p:anim>
                                  </p:childTnLst>
                                </p:cTn>
                              </p:par>
                            </p:childTnLst>
                          </p:cTn>
                        </p:par>
                        <p:par>
                          <p:cTn id="24" fill="hold">
                            <p:stCondLst>
                              <p:cond delay="5000"/>
                            </p:stCondLst>
                            <p:childTnLst>
                              <p:par>
                                <p:cTn id="25" presetID="54" presetClass="entr" presetSubtype="0" accel="100000" fill="hold" nodeType="after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p:cTn id="27" dur="1000" fill="hold"/>
                                        <p:tgtEl>
                                          <p:spTgt spid="18"/>
                                        </p:tgtEl>
                                        <p:attrNameLst>
                                          <p:attrName>ppt_w</p:attrName>
                                        </p:attrNameLst>
                                      </p:cBhvr>
                                      <p:tavLst>
                                        <p:tav tm="0">
                                          <p:val>
                                            <p:strVal val="#ppt_w*0.05"/>
                                          </p:val>
                                        </p:tav>
                                        <p:tav tm="100000">
                                          <p:val>
                                            <p:strVal val="#ppt_w"/>
                                          </p:val>
                                        </p:tav>
                                      </p:tavLst>
                                    </p:anim>
                                    <p:anim calcmode="lin" valueType="num">
                                      <p:cBhvr>
                                        <p:cTn id="28" dur="1000" fill="hold"/>
                                        <p:tgtEl>
                                          <p:spTgt spid="18"/>
                                        </p:tgtEl>
                                        <p:attrNameLst>
                                          <p:attrName>ppt_h</p:attrName>
                                        </p:attrNameLst>
                                      </p:cBhvr>
                                      <p:tavLst>
                                        <p:tav tm="0">
                                          <p:val>
                                            <p:strVal val="#ppt_h"/>
                                          </p:val>
                                        </p:tav>
                                        <p:tav tm="100000">
                                          <p:val>
                                            <p:strVal val="#ppt_h"/>
                                          </p:val>
                                        </p:tav>
                                      </p:tavLst>
                                    </p:anim>
                                    <p:anim calcmode="lin" valueType="num">
                                      <p:cBhvr>
                                        <p:cTn id="29" dur="1000" fill="hold"/>
                                        <p:tgtEl>
                                          <p:spTgt spid="18"/>
                                        </p:tgtEl>
                                        <p:attrNameLst>
                                          <p:attrName>ppt_x</p:attrName>
                                        </p:attrNameLst>
                                      </p:cBhvr>
                                      <p:tavLst>
                                        <p:tav tm="0">
                                          <p:val>
                                            <p:strVal val="#ppt_x-.2"/>
                                          </p:val>
                                        </p:tav>
                                        <p:tav tm="100000">
                                          <p:val>
                                            <p:strVal val="#ppt_x"/>
                                          </p:val>
                                        </p:tav>
                                      </p:tavLst>
                                    </p:anim>
                                    <p:anim calcmode="lin" valueType="num">
                                      <p:cBhvr>
                                        <p:cTn id="30" dur="1000" fill="hold"/>
                                        <p:tgtEl>
                                          <p:spTgt spid="18"/>
                                        </p:tgtEl>
                                        <p:attrNameLst>
                                          <p:attrName>ppt_y</p:attrName>
                                        </p:attrNameLst>
                                      </p:cBhvr>
                                      <p:tavLst>
                                        <p:tav tm="0">
                                          <p:val>
                                            <p:strVal val="#ppt_y"/>
                                          </p:val>
                                        </p:tav>
                                        <p:tav tm="100000">
                                          <p:val>
                                            <p:strVal val="#ppt_y"/>
                                          </p:val>
                                        </p:tav>
                                      </p:tavLst>
                                    </p:anim>
                                    <p:animEffect transition="in" filter="fade">
                                      <p:cBhvr>
                                        <p:cTn id="31" dur="1000"/>
                                        <p:tgtEl>
                                          <p:spTgt spid="18"/>
                                        </p:tgtEl>
                                      </p:cBhvr>
                                    </p:animEffect>
                                  </p:childTnLst>
                                </p:cTn>
                              </p:par>
                            </p:childTnLst>
                          </p:cTn>
                        </p:par>
                        <p:par>
                          <p:cTn id="32" fill="hold">
                            <p:stCondLst>
                              <p:cond delay="6000"/>
                            </p:stCondLst>
                            <p:childTnLst>
                              <p:par>
                                <p:cTn id="33" presetID="47" presetClass="entr" presetSubtype="0"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1000"/>
                                        <p:tgtEl>
                                          <p:spTgt spid="19"/>
                                        </p:tgtEl>
                                      </p:cBhvr>
                                    </p:animEffect>
                                    <p:anim calcmode="lin" valueType="num">
                                      <p:cBhvr>
                                        <p:cTn id="36" dur="1000" fill="hold"/>
                                        <p:tgtEl>
                                          <p:spTgt spid="19"/>
                                        </p:tgtEl>
                                        <p:attrNameLst>
                                          <p:attrName>ppt_x</p:attrName>
                                        </p:attrNameLst>
                                      </p:cBhvr>
                                      <p:tavLst>
                                        <p:tav tm="0">
                                          <p:val>
                                            <p:strVal val="#ppt_x"/>
                                          </p:val>
                                        </p:tav>
                                        <p:tav tm="100000">
                                          <p:val>
                                            <p:strVal val="#ppt_x"/>
                                          </p:val>
                                        </p:tav>
                                      </p:tavLst>
                                    </p:anim>
                                    <p:anim calcmode="lin" valueType="num">
                                      <p:cBhvr>
                                        <p:cTn id="37" dur="1000" fill="hold"/>
                                        <p:tgtEl>
                                          <p:spTgt spid="19"/>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47" presetClass="entr" presetSubtype="0"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1000"/>
                                        <p:tgtEl>
                                          <p:spTgt spid="20"/>
                                        </p:tgtEl>
                                      </p:cBhvr>
                                    </p:animEffect>
                                    <p:anim calcmode="lin" valueType="num">
                                      <p:cBhvr>
                                        <p:cTn id="42" dur="1000" fill="hold"/>
                                        <p:tgtEl>
                                          <p:spTgt spid="20"/>
                                        </p:tgtEl>
                                        <p:attrNameLst>
                                          <p:attrName>ppt_x</p:attrName>
                                        </p:attrNameLst>
                                      </p:cBhvr>
                                      <p:tavLst>
                                        <p:tav tm="0">
                                          <p:val>
                                            <p:strVal val="#ppt_x"/>
                                          </p:val>
                                        </p:tav>
                                        <p:tav tm="100000">
                                          <p:val>
                                            <p:strVal val="#ppt_x"/>
                                          </p:val>
                                        </p:tav>
                                      </p:tavLst>
                                    </p:anim>
                                    <p:anim calcmode="lin" valueType="num">
                                      <p:cBhvr>
                                        <p:cTn id="4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500034" y="2214554"/>
            <a:ext cx="2857520" cy="1071570"/>
            <a:chOff x="714348" y="2214554"/>
            <a:chExt cx="2214578" cy="1071570"/>
          </a:xfrm>
        </p:grpSpPr>
        <p:sp>
          <p:nvSpPr>
            <p:cNvPr id="5" name="Chevron 4"/>
            <p:cNvSpPr/>
            <p:nvPr/>
          </p:nvSpPr>
          <p:spPr>
            <a:xfrm>
              <a:off x="714348" y="2214554"/>
              <a:ext cx="2214578" cy="1071570"/>
            </a:xfrm>
            <a:prstGeom prst="chevron">
              <a:avLst/>
            </a:prstGeom>
            <a:solidFill>
              <a:srgbClr val="FFFF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solidFill>
                  <a:srgbClr val="FFFF00"/>
                </a:solidFill>
              </a:endParaRPr>
            </a:p>
          </p:txBody>
        </p:sp>
        <p:sp>
          <p:nvSpPr>
            <p:cNvPr id="6" name="Title 1"/>
            <p:cNvSpPr txBox="1">
              <a:spLocks/>
            </p:cNvSpPr>
            <p:nvPr/>
          </p:nvSpPr>
          <p:spPr>
            <a:xfrm>
              <a:off x="1168620" y="2428868"/>
              <a:ext cx="1571636" cy="642942"/>
            </a:xfrm>
            <a:prstGeom prst="rect">
              <a:avLst/>
            </a:prstGeom>
          </p:spPr>
          <p:txBody>
            <a:bodyPr vert="horz" lIns="91440" tIns="45720" rIns="91440" bIns="45720" rtlCol="0" anchor="ctr">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id-ID" sz="2600" b="1" i="0" u="none" strike="noStrike" kern="1200" normalizeH="0" baseline="0" noProof="0" dirty="0" smtClean="0">
                  <a:ln w="11430"/>
                  <a:effectLst>
                    <a:outerShdw blurRad="80000" dist="40000" dir="5040000" algn="tl">
                      <a:srgbClr val="000000">
                        <a:alpha val="30000"/>
                      </a:srgbClr>
                    </a:outerShdw>
                  </a:effectLst>
                  <a:uLnTx/>
                  <a:uFillTx/>
                  <a:latin typeface="Cambria" pitchFamily="18" charset="0"/>
                  <a:ea typeface="+mj-ea"/>
                  <a:cs typeface="+mj-cs"/>
                </a:rPr>
                <a:t>C. Penanaman</a:t>
              </a:r>
            </a:p>
          </p:txBody>
        </p:sp>
      </p:grpSp>
      <p:grpSp>
        <p:nvGrpSpPr>
          <p:cNvPr id="3" name="Group 17"/>
          <p:cNvGrpSpPr/>
          <p:nvPr/>
        </p:nvGrpSpPr>
        <p:grpSpPr>
          <a:xfrm>
            <a:off x="3528326" y="1214422"/>
            <a:ext cx="4929222" cy="928694"/>
            <a:chOff x="3214678" y="1214422"/>
            <a:chExt cx="4929222" cy="928694"/>
          </a:xfrm>
        </p:grpSpPr>
        <p:sp>
          <p:nvSpPr>
            <p:cNvPr id="7" name="Pentagon 6"/>
            <p:cNvSpPr/>
            <p:nvPr/>
          </p:nvSpPr>
          <p:spPr>
            <a:xfrm>
              <a:off x="3214678" y="1285860"/>
              <a:ext cx="4929222" cy="857256"/>
            </a:xfrm>
            <a:prstGeom prst="homePlate">
              <a:avLst/>
            </a:prstGeom>
            <a:solidFill>
              <a:srgbClr val="FFFF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dirty="0">
                <a:solidFill>
                  <a:schemeClr val="tx1"/>
                </a:solidFill>
              </a:endParaRPr>
            </a:p>
          </p:txBody>
        </p:sp>
        <p:sp>
          <p:nvSpPr>
            <p:cNvPr id="4" name="Title 1">
              <a:hlinkClick r:id="rId2" action="ppaction://hlinksldjump"/>
            </p:cNvPr>
            <p:cNvSpPr txBox="1">
              <a:spLocks/>
            </p:cNvSpPr>
            <p:nvPr/>
          </p:nvSpPr>
          <p:spPr>
            <a:xfrm>
              <a:off x="3214678" y="1214422"/>
              <a:ext cx="4714908" cy="785818"/>
            </a:xfrm>
            <a:prstGeom prst="rect">
              <a:avLst/>
            </a:prstGeom>
          </p:spPr>
          <p:txBody>
            <a:bodyPr vert="horz" lIns="91440" tIns="45720" rIns="91440" bIns="45720" rtlCol="0" anchor="ctr">
              <a:norm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800" b="1" i="0" u="none" strike="noStrike" kern="1200" normalizeH="0" baseline="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Penanaman</a:t>
              </a:r>
              <a:endParaRPr kumimoji="0" lang="id-ID" sz="2800" b="1" i="0" u="none" strike="noStrike" kern="1200" normalizeH="0" baseline="0" noProof="0" dirty="0">
                <a:ln w="11430"/>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12" name="Group 18"/>
          <p:cNvGrpSpPr/>
          <p:nvPr/>
        </p:nvGrpSpPr>
        <p:grpSpPr>
          <a:xfrm>
            <a:off x="3528326" y="2285992"/>
            <a:ext cx="4929222" cy="857256"/>
            <a:chOff x="3214678" y="2285992"/>
            <a:chExt cx="4929222" cy="857256"/>
          </a:xfrm>
        </p:grpSpPr>
        <p:sp>
          <p:nvSpPr>
            <p:cNvPr id="8" name="Pentagon 7"/>
            <p:cNvSpPr/>
            <p:nvPr/>
          </p:nvSpPr>
          <p:spPr>
            <a:xfrm>
              <a:off x="3214678" y="2285992"/>
              <a:ext cx="4929222" cy="857256"/>
            </a:xfrm>
            <a:prstGeom prst="homePlate">
              <a:avLst/>
            </a:prstGeom>
            <a:solidFill>
              <a:srgbClr val="FFFF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p>
          </p:txBody>
        </p:sp>
        <p:sp>
          <p:nvSpPr>
            <p:cNvPr id="9" name="Title 1">
              <a:hlinkClick r:id="rId3" action="ppaction://hlinksldjump"/>
            </p:cNvPr>
            <p:cNvSpPr txBox="1">
              <a:spLocks/>
            </p:cNvSpPr>
            <p:nvPr/>
          </p:nvSpPr>
          <p:spPr>
            <a:xfrm>
              <a:off x="3214678" y="2285992"/>
              <a:ext cx="4714908" cy="785818"/>
            </a:xfrm>
            <a:prstGeom prst="rect">
              <a:avLst/>
            </a:prstGeom>
          </p:spPr>
          <p:txBody>
            <a:bodyPr vert="horz" lIns="91440" tIns="45720" rIns="91440" bIns="45720" rtlCol="0" anchor="ctr">
              <a:norm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600" b="1" i="0" u="none" strike="noStrike" kern="1200" normalizeH="0" baseline="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Penyulaman</a:t>
              </a:r>
              <a:endParaRPr kumimoji="0" lang="id-ID" sz="2600" b="1" i="0" u="none" strike="noStrike" kern="1200" normalizeH="0" baseline="0" noProof="0" dirty="0">
                <a:ln w="11430"/>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13" name="Group 19"/>
          <p:cNvGrpSpPr/>
          <p:nvPr/>
        </p:nvGrpSpPr>
        <p:grpSpPr>
          <a:xfrm>
            <a:off x="3528326" y="3286124"/>
            <a:ext cx="4929222" cy="857256"/>
            <a:chOff x="3214678" y="3286124"/>
            <a:chExt cx="4929222" cy="857256"/>
          </a:xfrm>
        </p:grpSpPr>
        <p:sp>
          <p:nvSpPr>
            <p:cNvPr id="10" name="Pentagon 9">
              <a:hlinkClick r:id="rId4" action="ppaction://hlinksldjump"/>
            </p:cNvPr>
            <p:cNvSpPr/>
            <p:nvPr/>
          </p:nvSpPr>
          <p:spPr>
            <a:xfrm>
              <a:off x="3214678" y="3286124"/>
              <a:ext cx="4929222" cy="857256"/>
            </a:xfrm>
            <a:prstGeom prst="homePlate">
              <a:avLst/>
            </a:prstGeom>
            <a:solidFill>
              <a:srgbClr val="FFFF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p>
          </p:txBody>
        </p:sp>
        <p:sp>
          <p:nvSpPr>
            <p:cNvPr id="11" name="Title 1">
              <a:hlinkClick r:id="rId5" action="ppaction://hlinksldjump"/>
            </p:cNvPr>
            <p:cNvSpPr txBox="1">
              <a:spLocks/>
            </p:cNvSpPr>
            <p:nvPr/>
          </p:nvSpPr>
          <p:spPr>
            <a:xfrm>
              <a:off x="3214678" y="3286124"/>
              <a:ext cx="4714908" cy="785818"/>
            </a:xfrm>
            <a:prstGeom prst="rect">
              <a:avLst/>
            </a:prstGeom>
          </p:spPr>
          <p:txBody>
            <a:bodyPr vert="horz" lIns="91440" tIns="45720" rIns="91440" bIns="45720" rtlCol="0" anchor="ctr">
              <a:normAutofit fontScale="92500" lnSpcReduction="10000"/>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600" b="1" i="0" u="none" strike="noStrike" kern="1200" normalizeH="0" baseline="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Pengaturan Letak &amp; Pengikatan Cabang / Batang</a:t>
              </a:r>
              <a:endParaRPr kumimoji="0" lang="id-ID" sz="2600" b="1" i="0" u="none" strike="noStrike" kern="1200" normalizeH="0" baseline="0" noProof="0" dirty="0">
                <a:ln w="11430"/>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14" name="Group 13"/>
          <p:cNvGrpSpPr/>
          <p:nvPr/>
        </p:nvGrpSpPr>
        <p:grpSpPr>
          <a:xfrm>
            <a:off x="214282" y="214290"/>
            <a:ext cx="1000099" cy="919941"/>
            <a:chOff x="214282" y="5643578"/>
            <a:chExt cx="1000099" cy="919941"/>
          </a:xfrm>
        </p:grpSpPr>
        <p:sp>
          <p:nvSpPr>
            <p:cNvPr id="15" name="TextBox 14"/>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16" name="Picture 2" descr="E:\NASKURU FILE\Training Project\logo oase.jpg"/>
            <p:cNvPicPr>
              <a:picLocks noChangeAspect="1" noChangeArrowheads="1"/>
            </p:cNvPicPr>
            <p:nvPr/>
          </p:nvPicPr>
          <p:blipFill>
            <a:blip r:embed="rId6" cstate="print"/>
            <a:srcRect/>
            <a:stretch>
              <a:fillRect/>
            </a:stretch>
          </p:blipFill>
          <p:spPr bwMode="auto">
            <a:xfrm>
              <a:off x="214282" y="5643578"/>
              <a:ext cx="1000099" cy="564573"/>
            </a:xfrm>
            <a:prstGeom prst="rect">
              <a:avLst/>
            </a:prstGeom>
            <a:noFill/>
          </p:spPr>
        </p:pic>
      </p:grpSp>
      <p:pic>
        <p:nvPicPr>
          <p:cNvPr id="17" name="Picture 2" descr="C:\Users\bening\Pictures\home 4.jpg">
            <a:hlinkClick r:id="rId7" action="ppaction://hlinksldjump"/>
          </p:cNvPr>
          <p:cNvPicPr>
            <a:picLocks noChangeAspect="1" noChangeArrowheads="1"/>
          </p:cNvPicPr>
          <p:nvPr/>
        </p:nvPicPr>
        <p:blipFill>
          <a:blip r:embed="rId8"/>
          <a:srcRect/>
          <a:stretch>
            <a:fillRect/>
          </a:stretch>
        </p:blipFill>
        <p:spPr bwMode="auto">
          <a:xfrm>
            <a:off x="7786710" y="5143512"/>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05"/>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 calcmode="lin" valueType="num">
                                      <p:cBhvr>
                                        <p:cTn id="9" dur="1000" fill="hold"/>
                                        <p:tgtEl>
                                          <p:spTgt spid="2"/>
                                        </p:tgtEl>
                                        <p:attrNameLst>
                                          <p:attrName>ppt_x</p:attrName>
                                        </p:attrNameLst>
                                      </p:cBhvr>
                                      <p:tavLst>
                                        <p:tav tm="0">
                                          <p:val>
                                            <p:strVal val="#ppt_x-.2"/>
                                          </p:val>
                                        </p:tav>
                                        <p:tav tm="100000">
                                          <p:val>
                                            <p:strVal val="#ppt_x"/>
                                          </p:val>
                                        </p:tav>
                                      </p:tavLst>
                                    </p:anim>
                                    <p:anim calcmode="lin" valueType="num">
                                      <p:cBhvr>
                                        <p:cTn id="10" dur="1000" fill="hold"/>
                                        <p:tgtEl>
                                          <p:spTgt spid="2"/>
                                        </p:tgtEl>
                                        <p:attrNameLst>
                                          <p:attrName>ppt_y</p:attrName>
                                        </p:attrNameLst>
                                      </p:cBhvr>
                                      <p:tavLst>
                                        <p:tav tm="0">
                                          <p:val>
                                            <p:strVal val="#ppt_y"/>
                                          </p:val>
                                        </p:tav>
                                        <p:tav tm="100000">
                                          <p:val>
                                            <p:strVal val="#ppt_y"/>
                                          </p:val>
                                        </p:tav>
                                      </p:tavLst>
                                    </p:anim>
                                    <p:animEffect transition="in" filter="fade">
                                      <p:cBhvr>
                                        <p:cTn id="11" dur="1000"/>
                                        <p:tgtEl>
                                          <p:spTgt spid="2"/>
                                        </p:tgtEl>
                                      </p:cBhvr>
                                    </p:animEffect>
                                  </p:childTnLst>
                                </p:cTn>
                              </p:par>
                              <p:par>
                                <p:cTn id="12" presetID="53" presetClass="entr" presetSubtype="0" fill="hold" nodeType="with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p:cTn id="14" dur="1000" fill="hold"/>
                                        <p:tgtEl>
                                          <p:spTgt spid="17"/>
                                        </p:tgtEl>
                                        <p:attrNameLst>
                                          <p:attrName>ppt_w</p:attrName>
                                        </p:attrNameLst>
                                      </p:cBhvr>
                                      <p:tavLst>
                                        <p:tav tm="0">
                                          <p:val>
                                            <p:fltVal val="0"/>
                                          </p:val>
                                        </p:tav>
                                        <p:tav tm="100000">
                                          <p:val>
                                            <p:strVal val="#ppt_w"/>
                                          </p:val>
                                        </p:tav>
                                      </p:tavLst>
                                    </p:anim>
                                    <p:anim calcmode="lin" valueType="num">
                                      <p:cBhvr>
                                        <p:cTn id="15" dur="1000" fill="hold"/>
                                        <p:tgtEl>
                                          <p:spTgt spid="17"/>
                                        </p:tgtEl>
                                        <p:attrNameLst>
                                          <p:attrName>ppt_h</p:attrName>
                                        </p:attrNameLst>
                                      </p:cBhvr>
                                      <p:tavLst>
                                        <p:tav tm="0">
                                          <p:val>
                                            <p:fltVal val="0"/>
                                          </p:val>
                                        </p:tav>
                                        <p:tav tm="100000">
                                          <p:val>
                                            <p:strVal val="#ppt_h"/>
                                          </p:val>
                                        </p:tav>
                                      </p:tavLst>
                                    </p:anim>
                                    <p:animEffect transition="in" filter="fade">
                                      <p:cBhvr>
                                        <p:cTn id="16" dur="1000"/>
                                        <p:tgtEl>
                                          <p:spTgt spid="17"/>
                                        </p:tgtEl>
                                      </p:cBhvr>
                                    </p:animEffect>
                                  </p:childTnLst>
                                </p:cTn>
                              </p:par>
                              <p:par>
                                <p:cTn id="17" presetID="10"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2000"/>
                                        <p:tgtEl>
                                          <p:spTgt spid="14"/>
                                        </p:tgtEl>
                                      </p:cBhvr>
                                    </p:animEffect>
                                  </p:childTnLst>
                                </p:cTn>
                              </p:par>
                              <p:par>
                                <p:cTn id="20" presetID="19" presetClass="entr" presetSubtype="10" repeatCount="indefinite"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0" fill="hold"/>
                                        <p:tgtEl>
                                          <p:spTgt spid="14"/>
                                        </p:tgtEl>
                                        <p:attrNameLst>
                                          <p:attrName>ppt_w</p:attrName>
                                        </p:attrNameLst>
                                      </p:cBhvr>
                                      <p:tavLst>
                                        <p:tav tm="0" fmla="#ppt_w*sin(2.5*pi*$)">
                                          <p:val>
                                            <p:fltVal val="0"/>
                                          </p:val>
                                        </p:tav>
                                        <p:tav tm="100000">
                                          <p:val>
                                            <p:fltVal val="1"/>
                                          </p:val>
                                        </p:tav>
                                      </p:tavLst>
                                    </p:anim>
                                    <p:anim calcmode="lin" valueType="num">
                                      <p:cBhvr>
                                        <p:cTn id="23" dur="5000" fill="hold"/>
                                        <p:tgtEl>
                                          <p:spTgt spid="14"/>
                                        </p:tgtEl>
                                        <p:attrNameLst>
                                          <p:attrName>ppt_h</p:attrName>
                                        </p:attrNameLst>
                                      </p:cBhvr>
                                      <p:tavLst>
                                        <p:tav tm="0">
                                          <p:val>
                                            <p:strVal val="#ppt_h"/>
                                          </p:val>
                                        </p:tav>
                                        <p:tav tm="100000">
                                          <p:val>
                                            <p:strVal val="#ppt_h"/>
                                          </p:val>
                                        </p:tav>
                                      </p:tavLst>
                                    </p:anim>
                                  </p:childTnLst>
                                </p:cTn>
                              </p:par>
                            </p:childTnLst>
                          </p:cTn>
                        </p:par>
                        <p:par>
                          <p:cTn id="24" fill="hold">
                            <p:stCondLst>
                              <p:cond delay="5000"/>
                            </p:stCondLst>
                            <p:childTnLst>
                              <p:par>
                                <p:cTn id="25" presetID="54" presetClass="entr" presetSubtype="0" accel="100000"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1000" fill="hold"/>
                                        <p:tgtEl>
                                          <p:spTgt spid="3"/>
                                        </p:tgtEl>
                                        <p:attrNameLst>
                                          <p:attrName>ppt_w</p:attrName>
                                        </p:attrNameLst>
                                      </p:cBhvr>
                                      <p:tavLst>
                                        <p:tav tm="0">
                                          <p:val>
                                            <p:strVal val="#ppt_w*0.05"/>
                                          </p:val>
                                        </p:tav>
                                        <p:tav tm="100000">
                                          <p:val>
                                            <p:strVal val="#ppt_w"/>
                                          </p:val>
                                        </p:tav>
                                      </p:tavLst>
                                    </p:anim>
                                    <p:anim calcmode="lin" valueType="num">
                                      <p:cBhvr>
                                        <p:cTn id="28" dur="1000" fill="hold"/>
                                        <p:tgtEl>
                                          <p:spTgt spid="3"/>
                                        </p:tgtEl>
                                        <p:attrNameLst>
                                          <p:attrName>ppt_h</p:attrName>
                                        </p:attrNameLst>
                                      </p:cBhvr>
                                      <p:tavLst>
                                        <p:tav tm="0">
                                          <p:val>
                                            <p:strVal val="#ppt_h"/>
                                          </p:val>
                                        </p:tav>
                                        <p:tav tm="100000">
                                          <p:val>
                                            <p:strVal val="#ppt_h"/>
                                          </p:val>
                                        </p:tav>
                                      </p:tavLst>
                                    </p:anim>
                                    <p:anim calcmode="lin" valueType="num">
                                      <p:cBhvr>
                                        <p:cTn id="29" dur="1000" fill="hold"/>
                                        <p:tgtEl>
                                          <p:spTgt spid="3"/>
                                        </p:tgtEl>
                                        <p:attrNameLst>
                                          <p:attrName>ppt_x</p:attrName>
                                        </p:attrNameLst>
                                      </p:cBhvr>
                                      <p:tavLst>
                                        <p:tav tm="0">
                                          <p:val>
                                            <p:strVal val="#ppt_x-.2"/>
                                          </p:val>
                                        </p:tav>
                                        <p:tav tm="100000">
                                          <p:val>
                                            <p:strVal val="#ppt_x"/>
                                          </p:val>
                                        </p:tav>
                                      </p:tavLst>
                                    </p:anim>
                                    <p:anim calcmode="lin" valueType="num">
                                      <p:cBhvr>
                                        <p:cTn id="30" dur="1000" fill="hold"/>
                                        <p:tgtEl>
                                          <p:spTgt spid="3"/>
                                        </p:tgtEl>
                                        <p:attrNameLst>
                                          <p:attrName>ppt_y</p:attrName>
                                        </p:attrNameLst>
                                      </p:cBhvr>
                                      <p:tavLst>
                                        <p:tav tm="0">
                                          <p:val>
                                            <p:strVal val="#ppt_y"/>
                                          </p:val>
                                        </p:tav>
                                        <p:tav tm="100000">
                                          <p:val>
                                            <p:strVal val="#ppt_y"/>
                                          </p:val>
                                        </p:tav>
                                      </p:tavLst>
                                    </p:anim>
                                    <p:animEffect transition="in" filter="fade">
                                      <p:cBhvr>
                                        <p:cTn id="31" dur="1000"/>
                                        <p:tgtEl>
                                          <p:spTgt spid="3"/>
                                        </p:tgtEl>
                                      </p:cBhvr>
                                    </p:animEffect>
                                  </p:childTnLst>
                                </p:cTn>
                              </p:par>
                            </p:childTnLst>
                          </p:cTn>
                        </p:par>
                        <p:par>
                          <p:cTn id="32" fill="hold">
                            <p:stCondLst>
                              <p:cond delay="6000"/>
                            </p:stCondLst>
                            <p:childTnLst>
                              <p:par>
                                <p:cTn id="33" presetID="47" presetClass="entr" presetSubtype="0" fill="hold"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47" presetClass="entr" presetSubtype="0"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1000"/>
                                        <p:tgtEl>
                                          <p:spTgt spid="13"/>
                                        </p:tgtEl>
                                      </p:cBhvr>
                                    </p:animEffect>
                                    <p:anim calcmode="lin" valueType="num">
                                      <p:cBhvr>
                                        <p:cTn id="42" dur="1000" fill="hold"/>
                                        <p:tgtEl>
                                          <p:spTgt spid="13"/>
                                        </p:tgtEl>
                                        <p:attrNameLst>
                                          <p:attrName>ppt_x</p:attrName>
                                        </p:attrNameLst>
                                      </p:cBhvr>
                                      <p:tavLst>
                                        <p:tav tm="0">
                                          <p:val>
                                            <p:strVal val="#ppt_x"/>
                                          </p:val>
                                        </p:tav>
                                        <p:tav tm="100000">
                                          <p:val>
                                            <p:strVal val="#ppt_x"/>
                                          </p:val>
                                        </p:tav>
                                      </p:tavLst>
                                    </p:anim>
                                    <p:anim calcmode="lin" valueType="num">
                                      <p:cBhvr>
                                        <p:cTn id="4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500034" y="2500306"/>
            <a:ext cx="2857520" cy="1071570"/>
            <a:chOff x="714348" y="2214554"/>
            <a:chExt cx="2214578" cy="1071570"/>
          </a:xfrm>
        </p:grpSpPr>
        <p:sp>
          <p:nvSpPr>
            <p:cNvPr id="5" name="Chevron 4"/>
            <p:cNvSpPr/>
            <p:nvPr/>
          </p:nvSpPr>
          <p:spPr>
            <a:xfrm>
              <a:off x="714348" y="2214554"/>
              <a:ext cx="2214578" cy="1071570"/>
            </a:xfrm>
            <a:prstGeom prst="chevron">
              <a:avLst/>
            </a:prstGeom>
            <a:solidFill>
              <a:schemeClr val="accent6"/>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solidFill>
                  <a:srgbClr val="FFFF00"/>
                </a:solidFill>
              </a:endParaRPr>
            </a:p>
          </p:txBody>
        </p:sp>
        <p:sp>
          <p:nvSpPr>
            <p:cNvPr id="6" name="Title 1"/>
            <p:cNvSpPr txBox="1">
              <a:spLocks/>
            </p:cNvSpPr>
            <p:nvPr/>
          </p:nvSpPr>
          <p:spPr>
            <a:xfrm>
              <a:off x="1168620" y="2428868"/>
              <a:ext cx="1571636" cy="642942"/>
            </a:xfrm>
            <a:prstGeom prst="rect">
              <a:avLst/>
            </a:prstGeom>
          </p:spPr>
          <p:txBody>
            <a:bodyPr vert="horz" lIns="91440" tIns="45720" rIns="91440" bIns="45720" rtlCol="0" anchor="ctr">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id-ID" sz="2400" b="1" i="0" u="none" strike="noStrike" kern="1200" normalizeH="0" baseline="0" noProof="0" dirty="0" smtClean="0">
                  <a:ln w="11430"/>
                  <a:effectLst>
                    <a:outerShdw blurRad="80000" dist="40000" dir="5040000" algn="tl">
                      <a:srgbClr val="000000">
                        <a:alpha val="30000"/>
                      </a:srgbClr>
                    </a:outerShdw>
                  </a:effectLst>
                  <a:uLnTx/>
                  <a:uFillTx/>
                  <a:latin typeface="Cambria" pitchFamily="18" charset="0"/>
                  <a:ea typeface="+mj-ea"/>
                  <a:cs typeface="+mj-cs"/>
                </a:rPr>
                <a:t>D. Perawatan </a:t>
              </a:r>
              <a:endParaRPr kumimoji="0" lang="id-ID" sz="2400" b="1" i="0" u="none" strike="noStrike" kern="1200" normalizeH="0" baseline="0" noProof="0" dirty="0" smtClean="0">
                <a:ln w="11430"/>
                <a:effectLst>
                  <a:outerShdw blurRad="80000" dist="40000" dir="5040000" algn="tl">
                    <a:srgbClr val="000000">
                      <a:alpha val="30000"/>
                    </a:srgbClr>
                  </a:outerShdw>
                </a:effectLst>
                <a:uLnTx/>
                <a:uFillTx/>
                <a:latin typeface="Cambria" pitchFamily="18" charset="0"/>
                <a:ea typeface="+mj-ea"/>
                <a:cs typeface="+mj-cs"/>
              </a:endParaRPr>
            </a:p>
          </p:txBody>
        </p:sp>
      </p:grpSp>
      <p:grpSp>
        <p:nvGrpSpPr>
          <p:cNvPr id="3" name="Group 17"/>
          <p:cNvGrpSpPr/>
          <p:nvPr/>
        </p:nvGrpSpPr>
        <p:grpSpPr>
          <a:xfrm>
            <a:off x="3528326" y="1500174"/>
            <a:ext cx="4929222" cy="928694"/>
            <a:chOff x="3214678" y="1214422"/>
            <a:chExt cx="4929222" cy="928694"/>
          </a:xfrm>
        </p:grpSpPr>
        <p:sp>
          <p:nvSpPr>
            <p:cNvPr id="7" name="Pentagon 6"/>
            <p:cNvSpPr/>
            <p:nvPr/>
          </p:nvSpPr>
          <p:spPr>
            <a:xfrm>
              <a:off x="3214678" y="1285860"/>
              <a:ext cx="4929222" cy="857256"/>
            </a:xfrm>
            <a:prstGeom prst="homePlate">
              <a:avLst/>
            </a:prstGeom>
            <a:solidFill>
              <a:schemeClr val="accent6"/>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dirty="0">
                <a:solidFill>
                  <a:schemeClr val="tx1"/>
                </a:solidFill>
              </a:endParaRPr>
            </a:p>
          </p:txBody>
        </p:sp>
        <p:sp>
          <p:nvSpPr>
            <p:cNvPr id="4" name="Title 1">
              <a:hlinkClick r:id="rId2" action="ppaction://hlinksldjump"/>
            </p:cNvPr>
            <p:cNvSpPr txBox="1">
              <a:spLocks/>
            </p:cNvSpPr>
            <p:nvPr/>
          </p:nvSpPr>
          <p:spPr>
            <a:xfrm>
              <a:off x="3214678" y="1214422"/>
              <a:ext cx="4714908" cy="785818"/>
            </a:xfrm>
            <a:prstGeom prst="rect">
              <a:avLst/>
            </a:prstGeom>
          </p:spPr>
          <p:txBody>
            <a:bodyPr vert="horz" lIns="91440" tIns="45720" rIns="91440" bIns="45720" rtlCol="0" anchor="ctr">
              <a:norm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400" b="1" i="0" u="none" strike="noStrike" kern="1200" normalizeH="0" baseline="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Pengairan</a:t>
              </a:r>
              <a:endParaRPr kumimoji="0" lang="id-ID" sz="2400" b="1" i="0" u="none" strike="noStrike" kern="1200" normalizeH="0" baseline="0" noProof="0" dirty="0">
                <a:ln w="11430"/>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12" name="Group 18"/>
          <p:cNvGrpSpPr/>
          <p:nvPr/>
        </p:nvGrpSpPr>
        <p:grpSpPr>
          <a:xfrm>
            <a:off x="3528326" y="2571744"/>
            <a:ext cx="4929222" cy="857256"/>
            <a:chOff x="3214678" y="2285992"/>
            <a:chExt cx="4929222" cy="857256"/>
          </a:xfrm>
        </p:grpSpPr>
        <p:sp>
          <p:nvSpPr>
            <p:cNvPr id="8" name="Pentagon 7"/>
            <p:cNvSpPr/>
            <p:nvPr/>
          </p:nvSpPr>
          <p:spPr>
            <a:xfrm>
              <a:off x="3214678" y="2285992"/>
              <a:ext cx="4929222" cy="857256"/>
            </a:xfrm>
            <a:prstGeom prst="homePlate">
              <a:avLst/>
            </a:prstGeom>
            <a:solidFill>
              <a:schemeClr val="accent6"/>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p>
          </p:txBody>
        </p:sp>
        <p:sp>
          <p:nvSpPr>
            <p:cNvPr id="9" name="Title 1">
              <a:hlinkClick r:id="rId3" action="ppaction://hlinksldjump"/>
            </p:cNvPr>
            <p:cNvSpPr txBox="1">
              <a:spLocks/>
            </p:cNvSpPr>
            <p:nvPr/>
          </p:nvSpPr>
          <p:spPr>
            <a:xfrm>
              <a:off x="3214678" y="2285992"/>
              <a:ext cx="4714908" cy="785818"/>
            </a:xfrm>
            <a:prstGeom prst="rect">
              <a:avLst/>
            </a:prstGeom>
          </p:spPr>
          <p:txBody>
            <a:bodyPr vert="horz" lIns="91440" tIns="45720" rIns="91440" bIns="45720" rtlCol="0" anchor="ctr">
              <a:norm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400" b="1" i="0" u="none" strike="noStrike" kern="1200" normalizeH="0" baseline="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Pemupukan &amp; Pengocoran</a:t>
              </a:r>
              <a:endParaRPr kumimoji="0" lang="id-ID" sz="2400" b="1" i="0" u="none" strike="noStrike" kern="1200" normalizeH="0" baseline="0" noProof="0" dirty="0">
                <a:ln w="11430"/>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13" name="Group 19"/>
          <p:cNvGrpSpPr/>
          <p:nvPr/>
        </p:nvGrpSpPr>
        <p:grpSpPr>
          <a:xfrm>
            <a:off x="3528326" y="3571876"/>
            <a:ext cx="4929222" cy="857256"/>
            <a:chOff x="3214678" y="3286124"/>
            <a:chExt cx="4929222" cy="857256"/>
          </a:xfrm>
        </p:grpSpPr>
        <p:sp>
          <p:nvSpPr>
            <p:cNvPr id="10" name="Pentagon 9">
              <a:hlinkClick r:id="rId4" action="ppaction://hlinksldjump"/>
            </p:cNvPr>
            <p:cNvSpPr/>
            <p:nvPr/>
          </p:nvSpPr>
          <p:spPr>
            <a:xfrm>
              <a:off x="3214678" y="3286124"/>
              <a:ext cx="4929222" cy="857256"/>
            </a:xfrm>
            <a:prstGeom prst="homePlate">
              <a:avLst/>
            </a:prstGeom>
            <a:solidFill>
              <a:schemeClr val="accent6"/>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p>
          </p:txBody>
        </p:sp>
        <p:sp>
          <p:nvSpPr>
            <p:cNvPr id="11" name="Title 1">
              <a:hlinkClick r:id="rId5" action="ppaction://hlinksldjump"/>
            </p:cNvPr>
            <p:cNvSpPr txBox="1">
              <a:spLocks/>
            </p:cNvSpPr>
            <p:nvPr/>
          </p:nvSpPr>
          <p:spPr>
            <a:xfrm>
              <a:off x="3214678" y="3286124"/>
              <a:ext cx="4714908" cy="785818"/>
            </a:xfrm>
            <a:prstGeom prst="rect">
              <a:avLst/>
            </a:prstGeom>
          </p:spPr>
          <p:txBody>
            <a:bodyPr vert="horz" lIns="91440" tIns="45720" rIns="91440" bIns="45720" rtlCol="0" anchor="ctr">
              <a:norm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400" b="1" i="0" u="none" strike="noStrike" kern="1200" normalizeH="0" baseline="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Pemangkasan</a:t>
              </a:r>
              <a:endParaRPr kumimoji="0" lang="id-ID" sz="2400" b="1" i="0" u="none" strike="noStrike" kern="1200" normalizeH="0" baseline="0" noProof="0" dirty="0">
                <a:ln w="11430"/>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20" name="Group 19"/>
          <p:cNvGrpSpPr/>
          <p:nvPr/>
        </p:nvGrpSpPr>
        <p:grpSpPr>
          <a:xfrm>
            <a:off x="214282" y="214290"/>
            <a:ext cx="1000099" cy="919941"/>
            <a:chOff x="214282" y="5643578"/>
            <a:chExt cx="1000099" cy="919941"/>
          </a:xfrm>
        </p:grpSpPr>
        <p:sp>
          <p:nvSpPr>
            <p:cNvPr id="21" name="TextBox 20"/>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22" name="Picture 2" descr="E:\NASKURU FILE\Training Project\logo oase.jpg"/>
            <p:cNvPicPr>
              <a:picLocks noChangeAspect="1" noChangeArrowheads="1"/>
            </p:cNvPicPr>
            <p:nvPr/>
          </p:nvPicPr>
          <p:blipFill>
            <a:blip r:embed="rId6" cstate="print"/>
            <a:srcRect/>
            <a:stretch>
              <a:fillRect/>
            </a:stretch>
          </p:blipFill>
          <p:spPr bwMode="auto">
            <a:xfrm>
              <a:off x="214282" y="5643578"/>
              <a:ext cx="1000099" cy="564573"/>
            </a:xfrm>
            <a:prstGeom prst="rect">
              <a:avLst/>
            </a:prstGeom>
            <a:noFill/>
          </p:spPr>
        </p:pic>
      </p:grpSp>
      <p:pic>
        <p:nvPicPr>
          <p:cNvPr id="23" name="Picture 2" descr="C:\Users\bening\Pictures\home 4.jpg">
            <a:hlinkClick r:id="rId7" action="ppaction://hlinksldjump"/>
          </p:cNvPr>
          <p:cNvPicPr>
            <a:picLocks noChangeAspect="1" noChangeArrowheads="1"/>
          </p:cNvPicPr>
          <p:nvPr/>
        </p:nvPicPr>
        <p:blipFill>
          <a:blip r:embed="rId8"/>
          <a:srcRect/>
          <a:stretch>
            <a:fillRect/>
          </a:stretch>
        </p:blipFill>
        <p:spPr bwMode="auto">
          <a:xfrm>
            <a:off x="7786710" y="5000636"/>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05"/>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 calcmode="lin" valueType="num">
                                      <p:cBhvr>
                                        <p:cTn id="9" dur="1000" fill="hold"/>
                                        <p:tgtEl>
                                          <p:spTgt spid="2"/>
                                        </p:tgtEl>
                                        <p:attrNameLst>
                                          <p:attrName>ppt_x</p:attrName>
                                        </p:attrNameLst>
                                      </p:cBhvr>
                                      <p:tavLst>
                                        <p:tav tm="0">
                                          <p:val>
                                            <p:strVal val="#ppt_x-.2"/>
                                          </p:val>
                                        </p:tav>
                                        <p:tav tm="100000">
                                          <p:val>
                                            <p:strVal val="#ppt_x"/>
                                          </p:val>
                                        </p:tav>
                                      </p:tavLst>
                                    </p:anim>
                                    <p:anim calcmode="lin" valueType="num">
                                      <p:cBhvr>
                                        <p:cTn id="10" dur="1000" fill="hold"/>
                                        <p:tgtEl>
                                          <p:spTgt spid="2"/>
                                        </p:tgtEl>
                                        <p:attrNameLst>
                                          <p:attrName>ppt_y</p:attrName>
                                        </p:attrNameLst>
                                      </p:cBhvr>
                                      <p:tavLst>
                                        <p:tav tm="0">
                                          <p:val>
                                            <p:strVal val="#ppt_y"/>
                                          </p:val>
                                        </p:tav>
                                        <p:tav tm="100000">
                                          <p:val>
                                            <p:strVal val="#ppt_y"/>
                                          </p:val>
                                        </p:tav>
                                      </p:tavLst>
                                    </p:anim>
                                    <p:animEffect transition="in" filter="fade">
                                      <p:cBhvr>
                                        <p:cTn id="11" dur="1000"/>
                                        <p:tgtEl>
                                          <p:spTgt spid="2"/>
                                        </p:tgtEl>
                                      </p:cBhvr>
                                    </p:animEffect>
                                  </p:childTnLst>
                                </p:cTn>
                              </p:par>
                              <p:par>
                                <p:cTn id="12" presetID="53" presetClass="entr" presetSubtype="0" fill="hold" nodeType="withEffect">
                                  <p:stCondLst>
                                    <p:cond delay="0"/>
                                  </p:stCondLst>
                                  <p:childTnLst>
                                    <p:set>
                                      <p:cBhvr>
                                        <p:cTn id="13" dur="1" fill="hold">
                                          <p:stCondLst>
                                            <p:cond delay="0"/>
                                          </p:stCondLst>
                                        </p:cTn>
                                        <p:tgtEl>
                                          <p:spTgt spid="23"/>
                                        </p:tgtEl>
                                        <p:attrNameLst>
                                          <p:attrName>style.visibility</p:attrName>
                                        </p:attrNameLst>
                                      </p:cBhvr>
                                      <p:to>
                                        <p:strVal val="visible"/>
                                      </p:to>
                                    </p:set>
                                    <p:anim calcmode="lin" valueType="num">
                                      <p:cBhvr>
                                        <p:cTn id="14" dur="1000" fill="hold"/>
                                        <p:tgtEl>
                                          <p:spTgt spid="23"/>
                                        </p:tgtEl>
                                        <p:attrNameLst>
                                          <p:attrName>ppt_w</p:attrName>
                                        </p:attrNameLst>
                                      </p:cBhvr>
                                      <p:tavLst>
                                        <p:tav tm="0">
                                          <p:val>
                                            <p:fltVal val="0"/>
                                          </p:val>
                                        </p:tav>
                                        <p:tav tm="100000">
                                          <p:val>
                                            <p:strVal val="#ppt_w"/>
                                          </p:val>
                                        </p:tav>
                                      </p:tavLst>
                                    </p:anim>
                                    <p:anim calcmode="lin" valueType="num">
                                      <p:cBhvr>
                                        <p:cTn id="15" dur="1000" fill="hold"/>
                                        <p:tgtEl>
                                          <p:spTgt spid="23"/>
                                        </p:tgtEl>
                                        <p:attrNameLst>
                                          <p:attrName>ppt_h</p:attrName>
                                        </p:attrNameLst>
                                      </p:cBhvr>
                                      <p:tavLst>
                                        <p:tav tm="0">
                                          <p:val>
                                            <p:fltVal val="0"/>
                                          </p:val>
                                        </p:tav>
                                        <p:tav tm="100000">
                                          <p:val>
                                            <p:strVal val="#ppt_h"/>
                                          </p:val>
                                        </p:tav>
                                      </p:tavLst>
                                    </p:anim>
                                    <p:animEffect transition="in" filter="fade">
                                      <p:cBhvr>
                                        <p:cTn id="16" dur="1000"/>
                                        <p:tgtEl>
                                          <p:spTgt spid="23"/>
                                        </p:tgtEl>
                                      </p:cBhvr>
                                    </p:animEffect>
                                  </p:childTnLst>
                                </p:cTn>
                              </p:par>
                              <p:par>
                                <p:cTn id="17" presetID="10"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2000"/>
                                        <p:tgtEl>
                                          <p:spTgt spid="20"/>
                                        </p:tgtEl>
                                      </p:cBhvr>
                                    </p:animEffect>
                                  </p:childTnLst>
                                </p:cTn>
                              </p:par>
                              <p:par>
                                <p:cTn id="20" presetID="19" presetClass="entr" presetSubtype="10" repeatCount="indefinite" fill="hold" nodeType="with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p:cTn id="22" dur="5000" fill="hold"/>
                                        <p:tgtEl>
                                          <p:spTgt spid="20"/>
                                        </p:tgtEl>
                                        <p:attrNameLst>
                                          <p:attrName>ppt_w</p:attrName>
                                        </p:attrNameLst>
                                      </p:cBhvr>
                                      <p:tavLst>
                                        <p:tav tm="0" fmla="#ppt_w*sin(2.5*pi*$)">
                                          <p:val>
                                            <p:fltVal val="0"/>
                                          </p:val>
                                        </p:tav>
                                        <p:tav tm="100000">
                                          <p:val>
                                            <p:fltVal val="1"/>
                                          </p:val>
                                        </p:tav>
                                      </p:tavLst>
                                    </p:anim>
                                    <p:anim calcmode="lin" valueType="num">
                                      <p:cBhvr>
                                        <p:cTn id="23" dur="5000" fill="hold"/>
                                        <p:tgtEl>
                                          <p:spTgt spid="20"/>
                                        </p:tgtEl>
                                        <p:attrNameLst>
                                          <p:attrName>ppt_h</p:attrName>
                                        </p:attrNameLst>
                                      </p:cBhvr>
                                      <p:tavLst>
                                        <p:tav tm="0">
                                          <p:val>
                                            <p:strVal val="#ppt_h"/>
                                          </p:val>
                                        </p:tav>
                                        <p:tav tm="100000">
                                          <p:val>
                                            <p:strVal val="#ppt_h"/>
                                          </p:val>
                                        </p:tav>
                                      </p:tavLst>
                                    </p:anim>
                                  </p:childTnLst>
                                </p:cTn>
                              </p:par>
                            </p:childTnLst>
                          </p:cTn>
                        </p:par>
                        <p:par>
                          <p:cTn id="24" fill="hold">
                            <p:stCondLst>
                              <p:cond delay="5000"/>
                            </p:stCondLst>
                            <p:childTnLst>
                              <p:par>
                                <p:cTn id="25" presetID="54" presetClass="entr" presetSubtype="0" accel="100000"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1000" fill="hold"/>
                                        <p:tgtEl>
                                          <p:spTgt spid="3"/>
                                        </p:tgtEl>
                                        <p:attrNameLst>
                                          <p:attrName>ppt_w</p:attrName>
                                        </p:attrNameLst>
                                      </p:cBhvr>
                                      <p:tavLst>
                                        <p:tav tm="0">
                                          <p:val>
                                            <p:strVal val="#ppt_w*0.05"/>
                                          </p:val>
                                        </p:tav>
                                        <p:tav tm="100000">
                                          <p:val>
                                            <p:strVal val="#ppt_w"/>
                                          </p:val>
                                        </p:tav>
                                      </p:tavLst>
                                    </p:anim>
                                    <p:anim calcmode="lin" valueType="num">
                                      <p:cBhvr>
                                        <p:cTn id="28" dur="1000" fill="hold"/>
                                        <p:tgtEl>
                                          <p:spTgt spid="3"/>
                                        </p:tgtEl>
                                        <p:attrNameLst>
                                          <p:attrName>ppt_h</p:attrName>
                                        </p:attrNameLst>
                                      </p:cBhvr>
                                      <p:tavLst>
                                        <p:tav tm="0">
                                          <p:val>
                                            <p:strVal val="#ppt_h"/>
                                          </p:val>
                                        </p:tav>
                                        <p:tav tm="100000">
                                          <p:val>
                                            <p:strVal val="#ppt_h"/>
                                          </p:val>
                                        </p:tav>
                                      </p:tavLst>
                                    </p:anim>
                                    <p:anim calcmode="lin" valueType="num">
                                      <p:cBhvr>
                                        <p:cTn id="29" dur="1000" fill="hold"/>
                                        <p:tgtEl>
                                          <p:spTgt spid="3"/>
                                        </p:tgtEl>
                                        <p:attrNameLst>
                                          <p:attrName>ppt_x</p:attrName>
                                        </p:attrNameLst>
                                      </p:cBhvr>
                                      <p:tavLst>
                                        <p:tav tm="0">
                                          <p:val>
                                            <p:strVal val="#ppt_x-.2"/>
                                          </p:val>
                                        </p:tav>
                                        <p:tav tm="100000">
                                          <p:val>
                                            <p:strVal val="#ppt_x"/>
                                          </p:val>
                                        </p:tav>
                                      </p:tavLst>
                                    </p:anim>
                                    <p:anim calcmode="lin" valueType="num">
                                      <p:cBhvr>
                                        <p:cTn id="30" dur="1000" fill="hold"/>
                                        <p:tgtEl>
                                          <p:spTgt spid="3"/>
                                        </p:tgtEl>
                                        <p:attrNameLst>
                                          <p:attrName>ppt_y</p:attrName>
                                        </p:attrNameLst>
                                      </p:cBhvr>
                                      <p:tavLst>
                                        <p:tav tm="0">
                                          <p:val>
                                            <p:strVal val="#ppt_y"/>
                                          </p:val>
                                        </p:tav>
                                        <p:tav tm="100000">
                                          <p:val>
                                            <p:strVal val="#ppt_y"/>
                                          </p:val>
                                        </p:tav>
                                      </p:tavLst>
                                    </p:anim>
                                    <p:animEffect transition="in" filter="fade">
                                      <p:cBhvr>
                                        <p:cTn id="31" dur="1000"/>
                                        <p:tgtEl>
                                          <p:spTgt spid="3"/>
                                        </p:tgtEl>
                                      </p:cBhvr>
                                    </p:animEffect>
                                  </p:childTnLst>
                                </p:cTn>
                              </p:par>
                            </p:childTnLst>
                          </p:cTn>
                        </p:par>
                        <p:par>
                          <p:cTn id="32" fill="hold">
                            <p:stCondLst>
                              <p:cond delay="6000"/>
                            </p:stCondLst>
                            <p:childTnLst>
                              <p:par>
                                <p:cTn id="33" presetID="47" presetClass="entr" presetSubtype="0" fill="hold"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47" presetClass="entr" presetSubtype="0"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1000"/>
                                        <p:tgtEl>
                                          <p:spTgt spid="13"/>
                                        </p:tgtEl>
                                      </p:cBhvr>
                                    </p:animEffect>
                                    <p:anim calcmode="lin" valueType="num">
                                      <p:cBhvr>
                                        <p:cTn id="42" dur="1000" fill="hold"/>
                                        <p:tgtEl>
                                          <p:spTgt spid="13"/>
                                        </p:tgtEl>
                                        <p:attrNameLst>
                                          <p:attrName>ppt_x</p:attrName>
                                        </p:attrNameLst>
                                      </p:cBhvr>
                                      <p:tavLst>
                                        <p:tav tm="0">
                                          <p:val>
                                            <p:strVal val="#ppt_x"/>
                                          </p:val>
                                        </p:tav>
                                        <p:tav tm="100000">
                                          <p:val>
                                            <p:strVal val="#ppt_x"/>
                                          </p:val>
                                        </p:tav>
                                      </p:tavLst>
                                    </p:anim>
                                    <p:anim calcmode="lin" valueType="num">
                                      <p:cBhvr>
                                        <p:cTn id="4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500034" y="2500306"/>
            <a:ext cx="2857520" cy="1071570"/>
            <a:chOff x="714348" y="2214554"/>
            <a:chExt cx="2214578" cy="1071570"/>
          </a:xfrm>
        </p:grpSpPr>
        <p:sp>
          <p:nvSpPr>
            <p:cNvPr id="5" name="Chevron 4"/>
            <p:cNvSpPr/>
            <p:nvPr/>
          </p:nvSpPr>
          <p:spPr>
            <a:xfrm>
              <a:off x="714348" y="2214554"/>
              <a:ext cx="2214578" cy="1071570"/>
            </a:xfrm>
            <a:prstGeom prst="chevron">
              <a:avLst/>
            </a:prstGeom>
            <a:solidFill>
              <a:srgbClr val="CCFF33"/>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solidFill>
                  <a:srgbClr val="FFFF00"/>
                </a:solidFill>
              </a:endParaRPr>
            </a:p>
          </p:txBody>
        </p:sp>
        <p:sp>
          <p:nvSpPr>
            <p:cNvPr id="6" name="Title 1"/>
            <p:cNvSpPr txBox="1">
              <a:spLocks/>
            </p:cNvSpPr>
            <p:nvPr/>
          </p:nvSpPr>
          <p:spPr>
            <a:xfrm>
              <a:off x="1168620" y="2428868"/>
              <a:ext cx="1571636" cy="642942"/>
            </a:xfrm>
            <a:prstGeom prst="rect">
              <a:avLst/>
            </a:prstGeom>
          </p:spPr>
          <p:txBody>
            <a:bodyPr vert="horz" lIns="91440" tIns="45720" rIns="91440" bIns="45720" rtlCol="0" anchor="ctr">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id-ID" sz="2400" b="1" i="0" u="none" strike="noStrike" kern="1200" normalizeH="0" baseline="0" noProof="0" dirty="0" smtClean="0">
                  <a:ln w="11430"/>
                  <a:effectLst>
                    <a:outerShdw blurRad="80000" dist="40000" dir="5040000" algn="tl">
                      <a:srgbClr val="000000">
                        <a:alpha val="30000"/>
                      </a:srgbClr>
                    </a:outerShdw>
                  </a:effectLst>
                  <a:uLnTx/>
                  <a:uFillTx/>
                  <a:latin typeface="Cambria" pitchFamily="18" charset="0"/>
                  <a:ea typeface="+mj-ea"/>
                  <a:cs typeface="+mj-cs"/>
                </a:rPr>
                <a:t>E. Proses Pembungaan </a:t>
              </a:r>
              <a:endParaRPr kumimoji="0" lang="id-ID" sz="2400" b="1" i="0" u="none" strike="noStrike" kern="1200" normalizeH="0" baseline="0" noProof="0" dirty="0" smtClean="0">
                <a:ln w="11430"/>
                <a:effectLst>
                  <a:outerShdw blurRad="80000" dist="40000" dir="5040000" algn="tl">
                    <a:srgbClr val="000000">
                      <a:alpha val="30000"/>
                    </a:srgbClr>
                  </a:outerShdw>
                </a:effectLst>
                <a:uLnTx/>
                <a:uFillTx/>
                <a:latin typeface="Cambria" pitchFamily="18" charset="0"/>
                <a:ea typeface="+mj-ea"/>
                <a:cs typeface="+mj-cs"/>
              </a:endParaRPr>
            </a:p>
          </p:txBody>
        </p:sp>
      </p:grpSp>
      <p:grpSp>
        <p:nvGrpSpPr>
          <p:cNvPr id="3" name="Group 17"/>
          <p:cNvGrpSpPr/>
          <p:nvPr/>
        </p:nvGrpSpPr>
        <p:grpSpPr>
          <a:xfrm>
            <a:off x="3529458" y="3485924"/>
            <a:ext cx="4929222" cy="928694"/>
            <a:chOff x="3214678" y="1214422"/>
            <a:chExt cx="4929222" cy="928694"/>
          </a:xfrm>
        </p:grpSpPr>
        <p:sp>
          <p:nvSpPr>
            <p:cNvPr id="7" name="Pentagon 6"/>
            <p:cNvSpPr/>
            <p:nvPr/>
          </p:nvSpPr>
          <p:spPr>
            <a:xfrm>
              <a:off x="3214678" y="1285860"/>
              <a:ext cx="4929222" cy="857256"/>
            </a:xfrm>
            <a:prstGeom prst="homePlate">
              <a:avLst/>
            </a:prstGeom>
            <a:solidFill>
              <a:srgbClr val="CCFF33"/>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dirty="0">
                <a:solidFill>
                  <a:schemeClr val="tx1"/>
                </a:solidFill>
              </a:endParaRPr>
            </a:p>
          </p:txBody>
        </p:sp>
        <p:sp>
          <p:nvSpPr>
            <p:cNvPr id="4" name="Title 1">
              <a:hlinkClick r:id="rId2" action="ppaction://hlinksldjump"/>
            </p:cNvPr>
            <p:cNvSpPr txBox="1">
              <a:spLocks/>
            </p:cNvSpPr>
            <p:nvPr/>
          </p:nvSpPr>
          <p:spPr>
            <a:xfrm>
              <a:off x="3214678" y="1214422"/>
              <a:ext cx="4714908" cy="785818"/>
            </a:xfrm>
            <a:prstGeom prst="rect">
              <a:avLst/>
            </a:prstGeom>
          </p:spPr>
          <p:txBody>
            <a:bodyPr vert="horz" lIns="91440" tIns="45720" rIns="91440" bIns="45720" rtlCol="0" anchor="ctr">
              <a:norm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400" b="1" i="0" u="none" strike="noStrike" kern="1200" normalizeH="0" baseline="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Penyerbukan</a:t>
              </a:r>
              <a:endParaRPr kumimoji="0" lang="id-ID" sz="2400" b="1" i="0" u="none" strike="noStrike" kern="1200" normalizeH="0" baseline="0" noProof="0" dirty="0">
                <a:ln w="11430"/>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14" name="Group 19"/>
          <p:cNvGrpSpPr/>
          <p:nvPr/>
        </p:nvGrpSpPr>
        <p:grpSpPr>
          <a:xfrm>
            <a:off x="3529458" y="1571612"/>
            <a:ext cx="4929222" cy="857256"/>
            <a:chOff x="3214678" y="3286124"/>
            <a:chExt cx="4929222" cy="857256"/>
          </a:xfrm>
        </p:grpSpPr>
        <p:sp>
          <p:nvSpPr>
            <p:cNvPr id="15" name="Pentagon 14">
              <a:hlinkClick r:id="rId3" action="ppaction://hlinksldjump"/>
            </p:cNvPr>
            <p:cNvSpPr/>
            <p:nvPr/>
          </p:nvSpPr>
          <p:spPr>
            <a:xfrm>
              <a:off x="3214678" y="3286124"/>
              <a:ext cx="4929222" cy="857256"/>
            </a:xfrm>
            <a:prstGeom prst="homePlate">
              <a:avLst/>
            </a:prstGeom>
            <a:solidFill>
              <a:srgbClr val="CCFF33"/>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p>
          </p:txBody>
        </p:sp>
        <p:sp>
          <p:nvSpPr>
            <p:cNvPr id="16" name="Title 1">
              <a:hlinkClick r:id="rId4" action="ppaction://hlinksldjump"/>
            </p:cNvPr>
            <p:cNvSpPr txBox="1">
              <a:spLocks/>
            </p:cNvSpPr>
            <p:nvPr/>
          </p:nvSpPr>
          <p:spPr>
            <a:xfrm>
              <a:off x="3214678" y="3286124"/>
              <a:ext cx="4714908" cy="785818"/>
            </a:xfrm>
            <a:prstGeom prst="rect">
              <a:avLst/>
            </a:prstGeom>
          </p:spPr>
          <p:txBody>
            <a:bodyPr vert="horz" lIns="91440" tIns="45720" rIns="91440" bIns="45720" rtlCol="0" anchor="ctr">
              <a:norm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400" b="1" i="0" u="none" strike="noStrike" kern="1200" normalizeH="0" baseline="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Penyemprotan Pembungaan</a:t>
              </a:r>
              <a:endParaRPr kumimoji="0" lang="id-ID" sz="2400" b="1" i="0" u="none" strike="noStrike" kern="1200" normalizeH="0" baseline="0" noProof="0" dirty="0">
                <a:ln w="11430"/>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17" name="Group 19"/>
          <p:cNvGrpSpPr/>
          <p:nvPr/>
        </p:nvGrpSpPr>
        <p:grpSpPr>
          <a:xfrm>
            <a:off x="3528326" y="2571744"/>
            <a:ext cx="4929222" cy="857256"/>
            <a:chOff x="3214678" y="3286124"/>
            <a:chExt cx="4929222" cy="857256"/>
          </a:xfrm>
        </p:grpSpPr>
        <p:sp>
          <p:nvSpPr>
            <p:cNvPr id="18" name="Pentagon 17">
              <a:hlinkClick r:id="rId3" action="ppaction://hlinksldjump"/>
            </p:cNvPr>
            <p:cNvSpPr/>
            <p:nvPr/>
          </p:nvSpPr>
          <p:spPr>
            <a:xfrm>
              <a:off x="3214678" y="3286124"/>
              <a:ext cx="4929222" cy="857256"/>
            </a:xfrm>
            <a:prstGeom prst="homePlate">
              <a:avLst/>
            </a:prstGeom>
            <a:solidFill>
              <a:srgbClr val="CCFF33"/>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p>
          </p:txBody>
        </p:sp>
        <p:sp>
          <p:nvSpPr>
            <p:cNvPr id="19" name="Title 1">
              <a:hlinkClick r:id="rId5" action="ppaction://hlinksldjump"/>
            </p:cNvPr>
            <p:cNvSpPr txBox="1">
              <a:spLocks/>
            </p:cNvSpPr>
            <p:nvPr/>
          </p:nvSpPr>
          <p:spPr>
            <a:xfrm>
              <a:off x="3214678" y="3286124"/>
              <a:ext cx="4714908" cy="785818"/>
            </a:xfrm>
            <a:prstGeom prst="rect">
              <a:avLst/>
            </a:prstGeom>
          </p:spPr>
          <p:txBody>
            <a:bodyPr vert="horz" lIns="91440" tIns="45720" rIns="91440" bIns="45720" rtlCol="0" anchor="ctr">
              <a:normAutofit lnSpcReduction="10000"/>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400" b="1" i="0" u="none" strike="noStrike" kern="1200" normalizeH="0" baseline="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Proses Pembungaan</a:t>
              </a:r>
              <a:r>
                <a:rPr kumimoji="0" lang="id-ID" sz="2400" b="1" i="0" u="none" strike="noStrike" kern="1200" normalizeH="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 &amp; Seleksi Kuntum &amp; Buah </a:t>
              </a:r>
              <a:endParaRPr kumimoji="0" lang="id-ID" sz="2400" b="1" i="0" u="none" strike="noStrike" kern="1200" normalizeH="0" baseline="0" noProof="0" dirty="0">
                <a:ln w="11430"/>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20" name="Group 19"/>
          <p:cNvGrpSpPr/>
          <p:nvPr/>
        </p:nvGrpSpPr>
        <p:grpSpPr>
          <a:xfrm>
            <a:off x="214282" y="214290"/>
            <a:ext cx="1000099" cy="919941"/>
            <a:chOff x="214282" y="5643578"/>
            <a:chExt cx="1000099" cy="919941"/>
          </a:xfrm>
        </p:grpSpPr>
        <p:sp>
          <p:nvSpPr>
            <p:cNvPr id="21" name="TextBox 20"/>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22" name="Picture 2" descr="E:\NASKURU FILE\Training Project\logo oase.jpg"/>
            <p:cNvPicPr>
              <a:picLocks noChangeAspect="1" noChangeArrowheads="1"/>
            </p:cNvPicPr>
            <p:nvPr/>
          </p:nvPicPr>
          <p:blipFill>
            <a:blip r:embed="rId6" cstate="print"/>
            <a:srcRect/>
            <a:stretch>
              <a:fillRect/>
            </a:stretch>
          </p:blipFill>
          <p:spPr bwMode="auto">
            <a:xfrm>
              <a:off x="214282" y="5643578"/>
              <a:ext cx="1000099" cy="564573"/>
            </a:xfrm>
            <a:prstGeom prst="rect">
              <a:avLst/>
            </a:prstGeom>
            <a:noFill/>
          </p:spPr>
        </p:pic>
      </p:grpSp>
      <p:pic>
        <p:nvPicPr>
          <p:cNvPr id="23" name="Picture 2" descr="C:\Users\bening\Pictures\home 4.jpg">
            <a:hlinkClick r:id="rId7" action="ppaction://hlinksldjump"/>
          </p:cNvPr>
          <p:cNvPicPr>
            <a:picLocks noChangeAspect="1" noChangeArrowheads="1"/>
          </p:cNvPicPr>
          <p:nvPr/>
        </p:nvPicPr>
        <p:blipFill>
          <a:blip r:embed="rId8"/>
          <a:srcRect/>
          <a:stretch>
            <a:fillRect/>
          </a:stretch>
        </p:blipFill>
        <p:spPr bwMode="auto">
          <a:xfrm>
            <a:off x="7286644" y="214290"/>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05"/>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 calcmode="lin" valueType="num">
                                      <p:cBhvr>
                                        <p:cTn id="9" dur="1000" fill="hold"/>
                                        <p:tgtEl>
                                          <p:spTgt spid="2"/>
                                        </p:tgtEl>
                                        <p:attrNameLst>
                                          <p:attrName>ppt_x</p:attrName>
                                        </p:attrNameLst>
                                      </p:cBhvr>
                                      <p:tavLst>
                                        <p:tav tm="0">
                                          <p:val>
                                            <p:strVal val="#ppt_x-.2"/>
                                          </p:val>
                                        </p:tav>
                                        <p:tav tm="100000">
                                          <p:val>
                                            <p:strVal val="#ppt_x"/>
                                          </p:val>
                                        </p:tav>
                                      </p:tavLst>
                                    </p:anim>
                                    <p:anim calcmode="lin" valueType="num">
                                      <p:cBhvr>
                                        <p:cTn id="10" dur="1000" fill="hold"/>
                                        <p:tgtEl>
                                          <p:spTgt spid="2"/>
                                        </p:tgtEl>
                                        <p:attrNameLst>
                                          <p:attrName>ppt_y</p:attrName>
                                        </p:attrNameLst>
                                      </p:cBhvr>
                                      <p:tavLst>
                                        <p:tav tm="0">
                                          <p:val>
                                            <p:strVal val="#ppt_y"/>
                                          </p:val>
                                        </p:tav>
                                        <p:tav tm="100000">
                                          <p:val>
                                            <p:strVal val="#ppt_y"/>
                                          </p:val>
                                        </p:tav>
                                      </p:tavLst>
                                    </p:anim>
                                    <p:animEffect transition="in" filter="fade">
                                      <p:cBhvr>
                                        <p:cTn id="11" dur="1000"/>
                                        <p:tgtEl>
                                          <p:spTgt spid="2"/>
                                        </p:tgtEl>
                                      </p:cBhvr>
                                    </p:animEffect>
                                  </p:childTnLst>
                                </p:cTn>
                              </p:par>
                              <p:par>
                                <p:cTn id="12" presetID="53" presetClass="entr" presetSubtype="0" fill="hold" nodeType="withEffect">
                                  <p:stCondLst>
                                    <p:cond delay="0"/>
                                  </p:stCondLst>
                                  <p:childTnLst>
                                    <p:set>
                                      <p:cBhvr>
                                        <p:cTn id="13" dur="1" fill="hold">
                                          <p:stCondLst>
                                            <p:cond delay="0"/>
                                          </p:stCondLst>
                                        </p:cTn>
                                        <p:tgtEl>
                                          <p:spTgt spid="23"/>
                                        </p:tgtEl>
                                        <p:attrNameLst>
                                          <p:attrName>style.visibility</p:attrName>
                                        </p:attrNameLst>
                                      </p:cBhvr>
                                      <p:to>
                                        <p:strVal val="visible"/>
                                      </p:to>
                                    </p:set>
                                    <p:anim calcmode="lin" valueType="num">
                                      <p:cBhvr>
                                        <p:cTn id="14" dur="1000" fill="hold"/>
                                        <p:tgtEl>
                                          <p:spTgt spid="23"/>
                                        </p:tgtEl>
                                        <p:attrNameLst>
                                          <p:attrName>ppt_w</p:attrName>
                                        </p:attrNameLst>
                                      </p:cBhvr>
                                      <p:tavLst>
                                        <p:tav tm="0">
                                          <p:val>
                                            <p:fltVal val="0"/>
                                          </p:val>
                                        </p:tav>
                                        <p:tav tm="100000">
                                          <p:val>
                                            <p:strVal val="#ppt_w"/>
                                          </p:val>
                                        </p:tav>
                                      </p:tavLst>
                                    </p:anim>
                                    <p:anim calcmode="lin" valueType="num">
                                      <p:cBhvr>
                                        <p:cTn id="15" dur="1000" fill="hold"/>
                                        <p:tgtEl>
                                          <p:spTgt spid="23"/>
                                        </p:tgtEl>
                                        <p:attrNameLst>
                                          <p:attrName>ppt_h</p:attrName>
                                        </p:attrNameLst>
                                      </p:cBhvr>
                                      <p:tavLst>
                                        <p:tav tm="0">
                                          <p:val>
                                            <p:fltVal val="0"/>
                                          </p:val>
                                        </p:tav>
                                        <p:tav tm="100000">
                                          <p:val>
                                            <p:strVal val="#ppt_h"/>
                                          </p:val>
                                        </p:tav>
                                      </p:tavLst>
                                    </p:anim>
                                    <p:animEffect transition="in" filter="fade">
                                      <p:cBhvr>
                                        <p:cTn id="16" dur="1000"/>
                                        <p:tgtEl>
                                          <p:spTgt spid="23"/>
                                        </p:tgtEl>
                                      </p:cBhvr>
                                    </p:animEffect>
                                  </p:childTnLst>
                                </p:cTn>
                              </p:par>
                              <p:par>
                                <p:cTn id="17" presetID="10"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2000"/>
                                        <p:tgtEl>
                                          <p:spTgt spid="20"/>
                                        </p:tgtEl>
                                      </p:cBhvr>
                                    </p:animEffect>
                                  </p:childTnLst>
                                </p:cTn>
                              </p:par>
                              <p:par>
                                <p:cTn id="20" presetID="19" presetClass="entr" presetSubtype="10" repeatCount="indefinite" fill="hold" nodeType="with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p:cTn id="22" dur="5000" fill="hold"/>
                                        <p:tgtEl>
                                          <p:spTgt spid="20"/>
                                        </p:tgtEl>
                                        <p:attrNameLst>
                                          <p:attrName>ppt_w</p:attrName>
                                        </p:attrNameLst>
                                      </p:cBhvr>
                                      <p:tavLst>
                                        <p:tav tm="0" fmla="#ppt_w*sin(2.5*pi*$)">
                                          <p:val>
                                            <p:fltVal val="0"/>
                                          </p:val>
                                        </p:tav>
                                        <p:tav tm="100000">
                                          <p:val>
                                            <p:fltVal val="1"/>
                                          </p:val>
                                        </p:tav>
                                      </p:tavLst>
                                    </p:anim>
                                    <p:anim calcmode="lin" valueType="num">
                                      <p:cBhvr>
                                        <p:cTn id="23" dur="5000" fill="hold"/>
                                        <p:tgtEl>
                                          <p:spTgt spid="20"/>
                                        </p:tgtEl>
                                        <p:attrNameLst>
                                          <p:attrName>ppt_h</p:attrName>
                                        </p:attrNameLst>
                                      </p:cBhvr>
                                      <p:tavLst>
                                        <p:tav tm="0">
                                          <p:val>
                                            <p:strVal val="#ppt_h"/>
                                          </p:val>
                                        </p:tav>
                                        <p:tav tm="100000">
                                          <p:val>
                                            <p:strVal val="#ppt_h"/>
                                          </p:val>
                                        </p:tav>
                                      </p:tavLst>
                                    </p:anim>
                                  </p:childTnLst>
                                </p:cTn>
                              </p:par>
                            </p:childTnLst>
                          </p:cTn>
                        </p:par>
                        <p:par>
                          <p:cTn id="24" fill="hold">
                            <p:stCondLst>
                              <p:cond delay="5000"/>
                            </p:stCondLst>
                            <p:childTnLst>
                              <p:par>
                                <p:cTn id="25" presetID="54" presetClass="entr" presetSubtype="0" accel="100000"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1000" fill="hold"/>
                                        <p:tgtEl>
                                          <p:spTgt spid="3"/>
                                        </p:tgtEl>
                                        <p:attrNameLst>
                                          <p:attrName>ppt_w</p:attrName>
                                        </p:attrNameLst>
                                      </p:cBhvr>
                                      <p:tavLst>
                                        <p:tav tm="0">
                                          <p:val>
                                            <p:strVal val="#ppt_w*0.05"/>
                                          </p:val>
                                        </p:tav>
                                        <p:tav tm="100000">
                                          <p:val>
                                            <p:strVal val="#ppt_w"/>
                                          </p:val>
                                        </p:tav>
                                      </p:tavLst>
                                    </p:anim>
                                    <p:anim calcmode="lin" valueType="num">
                                      <p:cBhvr>
                                        <p:cTn id="28" dur="1000" fill="hold"/>
                                        <p:tgtEl>
                                          <p:spTgt spid="3"/>
                                        </p:tgtEl>
                                        <p:attrNameLst>
                                          <p:attrName>ppt_h</p:attrName>
                                        </p:attrNameLst>
                                      </p:cBhvr>
                                      <p:tavLst>
                                        <p:tav tm="0">
                                          <p:val>
                                            <p:strVal val="#ppt_h"/>
                                          </p:val>
                                        </p:tav>
                                        <p:tav tm="100000">
                                          <p:val>
                                            <p:strVal val="#ppt_h"/>
                                          </p:val>
                                        </p:tav>
                                      </p:tavLst>
                                    </p:anim>
                                    <p:anim calcmode="lin" valueType="num">
                                      <p:cBhvr>
                                        <p:cTn id="29" dur="1000" fill="hold"/>
                                        <p:tgtEl>
                                          <p:spTgt spid="3"/>
                                        </p:tgtEl>
                                        <p:attrNameLst>
                                          <p:attrName>ppt_x</p:attrName>
                                        </p:attrNameLst>
                                      </p:cBhvr>
                                      <p:tavLst>
                                        <p:tav tm="0">
                                          <p:val>
                                            <p:strVal val="#ppt_x-.2"/>
                                          </p:val>
                                        </p:tav>
                                        <p:tav tm="100000">
                                          <p:val>
                                            <p:strVal val="#ppt_x"/>
                                          </p:val>
                                        </p:tav>
                                      </p:tavLst>
                                    </p:anim>
                                    <p:anim calcmode="lin" valueType="num">
                                      <p:cBhvr>
                                        <p:cTn id="30" dur="1000" fill="hold"/>
                                        <p:tgtEl>
                                          <p:spTgt spid="3"/>
                                        </p:tgtEl>
                                        <p:attrNameLst>
                                          <p:attrName>ppt_y</p:attrName>
                                        </p:attrNameLst>
                                      </p:cBhvr>
                                      <p:tavLst>
                                        <p:tav tm="0">
                                          <p:val>
                                            <p:strVal val="#ppt_y"/>
                                          </p:val>
                                        </p:tav>
                                        <p:tav tm="100000">
                                          <p:val>
                                            <p:strVal val="#ppt_y"/>
                                          </p:val>
                                        </p:tav>
                                      </p:tavLst>
                                    </p:anim>
                                    <p:animEffect transition="in" filter="fade">
                                      <p:cBhvr>
                                        <p:cTn id="31" dur="1000"/>
                                        <p:tgtEl>
                                          <p:spTgt spid="3"/>
                                        </p:tgtEl>
                                      </p:cBhvr>
                                    </p:animEffect>
                                  </p:childTnLst>
                                </p:cTn>
                              </p:par>
                            </p:childTnLst>
                          </p:cTn>
                        </p:par>
                        <p:par>
                          <p:cTn id="32" fill="hold">
                            <p:stCondLst>
                              <p:cond delay="6000"/>
                            </p:stCondLst>
                            <p:childTnLst>
                              <p:par>
                                <p:cTn id="33" presetID="47" presetClass="entr" presetSubtype="0" fill="hold"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47" presetClass="entr" presetSubtype="0" fill="hold"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1000"/>
                                        <p:tgtEl>
                                          <p:spTgt spid="17"/>
                                        </p:tgtEl>
                                      </p:cBhvr>
                                    </p:animEffect>
                                    <p:anim calcmode="lin" valueType="num">
                                      <p:cBhvr>
                                        <p:cTn id="42" dur="1000" fill="hold"/>
                                        <p:tgtEl>
                                          <p:spTgt spid="17"/>
                                        </p:tgtEl>
                                        <p:attrNameLst>
                                          <p:attrName>ppt_x</p:attrName>
                                        </p:attrNameLst>
                                      </p:cBhvr>
                                      <p:tavLst>
                                        <p:tav tm="0">
                                          <p:val>
                                            <p:strVal val="#ppt_x"/>
                                          </p:val>
                                        </p:tav>
                                        <p:tav tm="100000">
                                          <p:val>
                                            <p:strVal val="#ppt_x"/>
                                          </p:val>
                                        </p:tav>
                                      </p:tavLst>
                                    </p:anim>
                                    <p:anim calcmode="lin" valueType="num">
                                      <p:cBhvr>
                                        <p:cTn id="4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500034" y="2500306"/>
            <a:ext cx="2857520" cy="1071570"/>
            <a:chOff x="714348" y="2214554"/>
            <a:chExt cx="2214578" cy="1071570"/>
          </a:xfrm>
        </p:grpSpPr>
        <p:sp>
          <p:nvSpPr>
            <p:cNvPr id="5" name="Chevron 4"/>
            <p:cNvSpPr/>
            <p:nvPr/>
          </p:nvSpPr>
          <p:spPr>
            <a:xfrm>
              <a:off x="714348" y="2214554"/>
              <a:ext cx="2214578" cy="1071570"/>
            </a:xfrm>
            <a:prstGeom prst="chevron">
              <a:avLst/>
            </a:prstGeom>
            <a:solidFill>
              <a:schemeClr val="bg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solidFill>
                  <a:srgbClr val="FFFF00"/>
                </a:solidFill>
              </a:endParaRPr>
            </a:p>
          </p:txBody>
        </p:sp>
        <p:sp>
          <p:nvSpPr>
            <p:cNvPr id="6" name="Title 1"/>
            <p:cNvSpPr txBox="1">
              <a:spLocks/>
            </p:cNvSpPr>
            <p:nvPr/>
          </p:nvSpPr>
          <p:spPr>
            <a:xfrm>
              <a:off x="1168620" y="2428868"/>
              <a:ext cx="1571636" cy="642942"/>
            </a:xfrm>
            <a:prstGeom prst="rect">
              <a:avLst/>
            </a:prstGeom>
          </p:spPr>
          <p:txBody>
            <a:bodyPr vert="horz" lIns="91440" tIns="45720" rIns="91440" bIns="45720" rtlCol="0" anchor="ctr">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id-ID" sz="2400" b="1" i="0" u="none" strike="noStrike" kern="1200" normalizeH="0" baseline="0" noProof="0" dirty="0" smtClean="0">
                  <a:ln w="11430"/>
                  <a:effectLst>
                    <a:outerShdw blurRad="80000" dist="40000" dir="5040000" algn="tl">
                      <a:srgbClr val="000000">
                        <a:alpha val="30000"/>
                      </a:srgbClr>
                    </a:outerShdw>
                  </a:effectLst>
                  <a:uLnTx/>
                  <a:uFillTx/>
                  <a:latin typeface="Cambria" pitchFamily="18" charset="0"/>
                  <a:ea typeface="+mj-ea"/>
                  <a:cs typeface="+mj-cs"/>
                </a:rPr>
                <a:t>G. Panen &amp; Pasca Panen </a:t>
              </a:r>
              <a:endParaRPr kumimoji="0" lang="id-ID" sz="2400" b="1" i="0" u="none" strike="noStrike" kern="1200" normalizeH="0" baseline="0" noProof="0" dirty="0" smtClean="0">
                <a:ln w="11430"/>
                <a:effectLst>
                  <a:outerShdw blurRad="80000" dist="40000" dir="5040000" algn="tl">
                    <a:srgbClr val="000000">
                      <a:alpha val="30000"/>
                    </a:srgbClr>
                  </a:outerShdw>
                </a:effectLst>
                <a:uLnTx/>
                <a:uFillTx/>
                <a:latin typeface="Cambria" pitchFamily="18" charset="0"/>
                <a:ea typeface="+mj-ea"/>
                <a:cs typeface="+mj-cs"/>
              </a:endParaRPr>
            </a:p>
          </p:txBody>
        </p:sp>
      </p:grpSp>
      <p:grpSp>
        <p:nvGrpSpPr>
          <p:cNvPr id="3" name="Group 17"/>
          <p:cNvGrpSpPr/>
          <p:nvPr/>
        </p:nvGrpSpPr>
        <p:grpSpPr>
          <a:xfrm>
            <a:off x="3529458" y="3485924"/>
            <a:ext cx="4929222" cy="928694"/>
            <a:chOff x="3214678" y="1214422"/>
            <a:chExt cx="4929222" cy="928694"/>
          </a:xfrm>
        </p:grpSpPr>
        <p:sp>
          <p:nvSpPr>
            <p:cNvPr id="7" name="Pentagon 6"/>
            <p:cNvSpPr/>
            <p:nvPr/>
          </p:nvSpPr>
          <p:spPr>
            <a:xfrm>
              <a:off x="3214678" y="1285860"/>
              <a:ext cx="4929222" cy="857256"/>
            </a:xfrm>
            <a:prstGeom prst="homePlate">
              <a:avLst/>
            </a:prstGeom>
            <a:solidFill>
              <a:schemeClr val="bg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dirty="0">
                <a:solidFill>
                  <a:schemeClr val="tx1"/>
                </a:solidFill>
              </a:endParaRPr>
            </a:p>
          </p:txBody>
        </p:sp>
        <p:sp>
          <p:nvSpPr>
            <p:cNvPr id="4" name="Title 1">
              <a:hlinkClick r:id="rId2" action="ppaction://hlinksldjump"/>
            </p:cNvPr>
            <p:cNvSpPr txBox="1">
              <a:spLocks/>
            </p:cNvSpPr>
            <p:nvPr/>
          </p:nvSpPr>
          <p:spPr>
            <a:xfrm>
              <a:off x="3214678" y="1214422"/>
              <a:ext cx="4714908" cy="785818"/>
            </a:xfrm>
            <a:prstGeom prst="rect">
              <a:avLst/>
            </a:prstGeom>
          </p:spPr>
          <p:txBody>
            <a:bodyPr vert="horz" lIns="91440" tIns="45720" rIns="91440" bIns="45720" rtlCol="0" anchor="ctr">
              <a:norm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400" b="1" i="0" u="none" strike="noStrike" kern="1200" normalizeH="0" baseline="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Pengemasan Buah</a:t>
              </a:r>
              <a:endParaRPr kumimoji="0" lang="id-ID" sz="2400" b="1" i="0" u="none" strike="noStrike" kern="1200" normalizeH="0" baseline="0" noProof="0" dirty="0">
                <a:ln w="11430"/>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8" name="Group 19"/>
          <p:cNvGrpSpPr/>
          <p:nvPr/>
        </p:nvGrpSpPr>
        <p:grpSpPr>
          <a:xfrm>
            <a:off x="3529458" y="1571612"/>
            <a:ext cx="4929222" cy="857256"/>
            <a:chOff x="3214678" y="3286124"/>
            <a:chExt cx="4929222" cy="857256"/>
          </a:xfrm>
        </p:grpSpPr>
        <p:sp>
          <p:nvSpPr>
            <p:cNvPr id="15" name="Pentagon 14">
              <a:hlinkClick r:id="rId3" action="ppaction://hlinksldjump"/>
            </p:cNvPr>
            <p:cNvSpPr/>
            <p:nvPr/>
          </p:nvSpPr>
          <p:spPr>
            <a:xfrm>
              <a:off x="3214678" y="3286124"/>
              <a:ext cx="4929222" cy="857256"/>
            </a:xfrm>
            <a:prstGeom prst="homePlate">
              <a:avLst/>
            </a:prstGeom>
            <a:solidFill>
              <a:schemeClr val="bg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p>
          </p:txBody>
        </p:sp>
        <p:sp>
          <p:nvSpPr>
            <p:cNvPr id="16" name="Title 1"/>
            <p:cNvSpPr txBox="1">
              <a:spLocks/>
            </p:cNvSpPr>
            <p:nvPr/>
          </p:nvSpPr>
          <p:spPr>
            <a:xfrm>
              <a:off x="3214678" y="3286124"/>
              <a:ext cx="4714908" cy="785818"/>
            </a:xfrm>
            <a:prstGeom prst="rect">
              <a:avLst/>
            </a:prstGeom>
          </p:spPr>
          <p:txBody>
            <a:bodyPr vert="horz" lIns="91440" tIns="45720" rIns="91440" bIns="45720" rtlCol="0" anchor="ctr">
              <a:norm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400" b="1" i="0" u="none" strike="noStrike" kern="1200" normalizeH="0" baseline="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Panen</a:t>
              </a:r>
              <a:endParaRPr kumimoji="0" lang="id-ID" sz="2400" b="1" i="0" u="none" strike="noStrike" kern="1200" normalizeH="0" baseline="0" noProof="0" dirty="0">
                <a:ln w="11430"/>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9" name="Group 19"/>
          <p:cNvGrpSpPr/>
          <p:nvPr/>
        </p:nvGrpSpPr>
        <p:grpSpPr>
          <a:xfrm>
            <a:off x="3528326" y="2571744"/>
            <a:ext cx="4929222" cy="857256"/>
            <a:chOff x="3214678" y="3286124"/>
            <a:chExt cx="4929222" cy="857256"/>
          </a:xfrm>
        </p:grpSpPr>
        <p:sp>
          <p:nvSpPr>
            <p:cNvPr id="18" name="Pentagon 17">
              <a:hlinkClick r:id="rId3" action="ppaction://hlinksldjump"/>
            </p:cNvPr>
            <p:cNvSpPr/>
            <p:nvPr/>
          </p:nvSpPr>
          <p:spPr>
            <a:xfrm>
              <a:off x="3214678" y="3286124"/>
              <a:ext cx="4929222" cy="857256"/>
            </a:xfrm>
            <a:prstGeom prst="homePlate">
              <a:avLst/>
            </a:prstGeom>
            <a:solidFill>
              <a:schemeClr val="bg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p>
          </p:txBody>
        </p:sp>
        <p:sp>
          <p:nvSpPr>
            <p:cNvPr id="19" name="Title 1"/>
            <p:cNvSpPr txBox="1">
              <a:spLocks/>
            </p:cNvSpPr>
            <p:nvPr/>
          </p:nvSpPr>
          <p:spPr>
            <a:xfrm>
              <a:off x="3214678" y="3286124"/>
              <a:ext cx="4714908" cy="785818"/>
            </a:xfrm>
            <a:prstGeom prst="rect">
              <a:avLst/>
            </a:prstGeom>
          </p:spPr>
          <p:txBody>
            <a:bodyPr vert="horz" lIns="91440" tIns="45720" rIns="91440" bIns="45720" rtlCol="0" anchor="ctr">
              <a:norm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400" b="1" i="0" u="none" strike="noStrike" kern="1200" normalizeH="0" baseline="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Penyortiran </a:t>
              </a:r>
              <a:r>
                <a:rPr kumimoji="0" lang="id-ID" sz="2400" b="1" i="0" u="none" strike="noStrike" kern="1200" normalizeH="0" noProof="0" dirty="0" smtClean="0">
                  <a:ln w="11430"/>
                  <a:effectLst>
                    <a:outerShdw blurRad="63500" sx="102000" sy="102000" algn="ctr" rotWithShape="0">
                      <a:prstClr val="black">
                        <a:alpha val="40000"/>
                      </a:prstClr>
                    </a:outerShdw>
                  </a:effectLst>
                  <a:uLnTx/>
                  <a:uFillTx/>
                  <a:latin typeface="Cambria" pitchFamily="18" charset="0"/>
                  <a:ea typeface="+mj-ea"/>
                  <a:cs typeface="+mj-cs"/>
                </a:rPr>
                <a:t>Buah </a:t>
              </a:r>
              <a:endParaRPr kumimoji="0" lang="id-ID" sz="2400" b="1" i="0" u="none" strike="noStrike" kern="1200" normalizeH="0" baseline="0" noProof="0" dirty="0">
                <a:ln w="11430"/>
                <a:effectLst>
                  <a:outerShdw blurRad="63500" sx="102000" sy="102000" algn="ctr" rotWithShape="0">
                    <a:prstClr val="black">
                      <a:alpha val="40000"/>
                    </a:prstClr>
                  </a:outerShdw>
                </a:effectLst>
                <a:uLnTx/>
                <a:uFillTx/>
                <a:latin typeface="Cambria" pitchFamily="18" charset="0"/>
                <a:ea typeface="+mj-ea"/>
                <a:cs typeface="+mj-cs"/>
              </a:endParaRPr>
            </a:p>
          </p:txBody>
        </p:sp>
      </p:grpSp>
      <p:grpSp>
        <p:nvGrpSpPr>
          <p:cNvPr id="14" name="Group 13"/>
          <p:cNvGrpSpPr/>
          <p:nvPr/>
        </p:nvGrpSpPr>
        <p:grpSpPr>
          <a:xfrm>
            <a:off x="214282" y="214290"/>
            <a:ext cx="1000099" cy="919941"/>
            <a:chOff x="214282" y="5643578"/>
            <a:chExt cx="1000099" cy="919941"/>
          </a:xfrm>
        </p:grpSpPr>
        <p:sp>
          <p:nvSpPr>
            <p:cNvPr id="17" name="TextBox 16"/>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20" name="Picture 2" descr="E:\NASKURU FILE\Training Project\logo oase.jpg"/>
            <p:cNvPicPr>
              <a:picLocks noChangeAspect="1" noChangeArrowheads="1"/>
            </p:cNvPicPr>
            <p:nvPr/>
          </p:nvPicPr>
          <p:blipFill>
            <a:blip r:embed="rId4" cstate="print"/>
            <a:srcRect/>
            <a:stretch>
              <a:fillRect/>
            </a:stretch>
          </p:blipFill>
          <p:spPr bwMode="auto">
            <a:xfrm>
              <a:off x="214282" y="5643578"/>
              <a:ext cx="1000099" cy="564573"/>
            </a:xfrm>
            <a:prstGeom prst="rect">
              <a:avLst/>
            </a:prstGeom>
            <a:noFill/>
          </p:spPr>
        </p:pic>
      </p:grpSp>
      <p:pic>
        <p:nvPicPr>
          <p:cNvPr id="21" name="Picture 2" descr="C:\Users\bening\Pictures\home 4.jpg">
            <a:hlinkClick r:id="rId5" action="ppaction://hlinksldjump"/>
          </p:cNvPr>
          <p:cNvPicPr>
            <a:picLocks noChangeAspect="1" noChangeArrowheads="1"/>
          </p:cNvPicPr>
          <p:nvPr/>
        </p:nvPicPr>
        <p:blipFill>
          <a:blip r:embed="rId6"/>
          <a:srcRect/>
          <a:stretch>
            <a:fillRect/>
          </a:stretch>
        </p:blipFill>
        <p:spPr bwMode="auto">
          <a:xfrm>
            <a:off x="7286644" y="214290"/>
            <a:ext cx="1071570" cy="39784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05"/>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 calcmode="lin" valueType="num">
                                      <p:cBhvr>
                                        <p:cTn id="9" dur="1000" fill="hold"/>
                                        <p:tgtEl>
                                          <p:spTgt spid="2"/>
                                        </p:tgtEl>
                                        <p:attrNameLst>
                                          <p:attrName>ppt_x</p:attrName>
                                        </p:attrNameLst>
                                      </p:cBhvr>
                                      <p:tavLst>
                                        <p:tav tm="0">
                                          <p:val>
                                            <p:strVal val="#ppt_x-.2"/>
                                          </p:val>
                                        </p:tav>
                                        <p:tav tm="100000">
                                          <p:val>
                                            <p:strVal val="#ppt_x"/>
                                          </p:val>
                                        </p:tav>
                                      </p:tavLst>
                                    </p:anim>
                                    <p:anim calcmode="lin" valueType="num">
                                      <p:cBhvr>
                                        <p:cTn id="10" dur="1000" fill="hold"/>
                                        <p:tgtEl>
                                          <p:spTgt spid="2"/>
                                        </p:tgtEl>
                                        <p:attrNameLst>
                                          <p:attrName>ppt_y</p:attrName>
                                        </p:attrNameLst>
                                      </p:cBhvr>
                                      <p:tavLst>
                                        <p:tav tm="0">
                                          <p:val>
                                            <p:strVal val="#ppt_y"/>
                                          </p:val>
                                        </p:tav>
                                        <p:tav tm="100000">
                                          <p:val>
                                            <p:strVal val="#ppt_y"/>
                                          </p:val>
                                        </p:tav>
                                      </p:tavLst>
                                    </p:anim>
                                    <p:animEffect transition="in" filter="fade">
                                      <p:cBhvr>
                                        <p:cTn id="11" dur="1000"/>
                                        <p:tgtEl>
                                          <p:spTgt spid="2"/>
                                        </p:tgtEl>
                                      </p:cBhvr>
                                    </p:animEffect>
                                  </p:childTnLst>
                                </p:cTn>
                              </p:par>
                              <p:par>
                                <p:cTn id="12" presetID="53" presetClass="entr" presetSubtype="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1000" fill="hold"/>
                                        <p:tgtEl>
                                          <p:spTgt spid="21"/>
                                        </p:tgtEl>
                                        <p:attrNameLst>
                                          <p:attrName>ppt_w</p:attrName>
                                        </p:attrNameLst>
                                      </p:cBhvr>
                                      <p:tavLst>
                                        <p:tav tm="0">
                                          <p:val>
                                            <p:fltVal val="0"/>
                                          </p:val>
                                        </p:tav>
                                        <p:tav tm="100000">
                                          <p:val>
                                            <p:strVal val="#ppt_w"/>
                                          </p:val>
                                        </p:tav>
                                      </p:tavLst>
                                    </p:anim>
                                    <p:anim calcmode="lin" valueType="num">
                                      <p:cBhvr>
                                        <p:cTn id="15" dur="1000" fill="hold"/>
                                        <p:tgtEl>
                                          <p:spTgt spid="21"/>
                                        </p:tgtEl>
                                        <p:attrNameLst>
                                          <p:attrName>ppt_h</p:attrName>
                                        </p:attrNameLst>
                                      </p:cBhvr>
                                      <p:tavLst>
                                        <p:tav tm="0">
                                          <p:val>
                                            <p:fltVal val="0"/>
                                          </p:val>
                                        </p:tav>
                                        <p:tav tm="100000">
                                          <p:val>
                                            <p:strVal val="#ppt_h"/>
                                          </p:val>
                                        </p:tav>
                                      </p:tavLst>
                                    </p:anim>
                                    <p:animEffect transition="in" filter="fade">
                                      <p:cBhvr>
                                        <p:cTn id="16" dur="1000"/>
                                        <p:tgtEl>
                                          <p:spTgt spid="21"/>
                                        </p:tgtEl>
                                      </p:cBhvr>
                                    </p:animEffect>
                                  </p:childTnLst>
                                </p:cTn>
                              </p:par>
                              <p:par>
                                <p:cTn id="17" presetID="10"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2000"/>
                                        <p:tgtEl>
                                          <p:spTgt spid="14"/>
                                        </p:tgtEl>
                                      </p:cBhvr>
                                    </p:animEffect>
                                  </p:childTnLst>
                                </p:cTn>
                              </p:par>
                              <p:par>
                                <p:cTn id="20" presetID="19" presetClass="entr" presetSubtype="10" repeatCount="indefinite"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0" fill="hold"/>
                                        <p:tgtEl>
                                          <p:spTgt spid="14"/>
                                        </p:tgtEl>
                                        <p:attrNameLst>
                                          <p:attrName>ppt_w</p:attrName>
                                        </p:attrNameLst>
                                      </p:cBhvr>
                                      <p:tavLst>
                                        <p:tav tm="0" fmla="#ppt_w*sin(2.5*pi*$)">
                                          <p:val>
                                            <p:fltVal val="0"/>
                                          </p:val>
                                        </p:tav>
                                        <p:tav tm="100000">
                                          <p:val>
                                            <p:fltVal val="1"/>
                                          </p:val>
                                        </p:tav>
                                      </p:tavLst>
                                    </p:anim>
                                    <p:anim calcmode="lin" valueType="num">
                                      <p:cBhvr>
                                        <p:cTn id="23" dur="5000" fill="hold"/>
                                        <p:tgtEl>
                                          <p:spTgt spid="14"/>
                                        </p:tgtEl>
                                        <p:attrNameLst>
                                          <p:attrName>ppt_h</p:attrName>
                                        </p:attrNameLst>
                                      </p:cBhvr>
                                      <p:tavLst>
                                        <p:tav tm="0">
                                          <p:val>
                                            <p:strVal val="#ppt_h"/>
                                          </p:val>
                                        </p:tav>
                                        <p:tav tm="100000">
                                          <p:val>
                                            <p:strVal val="#ppt_h"/>
                                          </p:val>
                                        </p:tav>
                                      </p:tavLst>
                                    </p:anim>
                                  </p:childTnLst>
                                </p:cTn>
                              </p:par>
                            </p:childTnLst>
                          </p:cTn>
                        </p:par>
                        <p:par>
                          <p:cTn id="24" fill="hold">
                            <p:stCondLst>
                              <p:cond delay="5000"/>
                            </p:stCondLst>
                            <p:childTnLst>
                              <p:par>
                                <p:cTn id="25" presetID="54" presetClass="entr" presetSubtype="0" accel="100000"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1000" fill="hold"/>
                                        <p:tgtEl>
                                          <p:spTgt spid="3"/>
                                        </p:tgtEl>
                                        <p:attrNameLst>
                                          <p:attrName>ppt_w</p:attrName>
                                        </p:attrNameLst>
                                      </p:cBhvr>
                                      <p:tavLst>
                                        <p:tav tm="0">
                                          <p:val>
                                            <p:strVal val="#ppt_w*0.05"/>
                                          </p:val>
                                        </p:tav>
                                        <p:tav tm="100000">
                                          <p:val>
                                            <p:strVal val="#ppt_w"/>
                                          </p:val>
                                        </p:tav>
                                      </p:tavLst>
                                    </p:anim>
                                    <p:anim calcmode="lin" valueType="num">
                                      <p:cBhvr>
                                        <p:cTn id="28" dur="1000" fill="hold"/>
                                        <p:tgtEl>
                                          <p:spTgt spid="3"/>
                                        </p:tgtEl>
                                        <p:attrNameLst>
                                          <p:attrName>ppt_h</p:attrName>
                                        </p:attrNameLst>
                                      </p:cBhvr>
                                      <p:tavLst>
                                        <p:tav tm="0">
                                          <p:val>
                                            <p:strVal val="#ppt_h"/>
                                          </p:val>
                                        </p:tav>
                                        <p:tav tm="100000">
                                          <p:val>
                                            <p:strVal val="#ppt_h"/>
                                          </p:val>
                                        </p:tav>
                                      </p:tavLst>
                                    </p:anim>
                                    <p:anim calcmode="lin" valueType="num">
                                      <p:cBhvr>
                                        <p:cTn id="29" dur="1000" fill="hold"/>
                                        <p:tgtEl>
                                          <p:spTgt spid="3"/>
                                        </p:tgtEl>
                                        <p:attrNameLst>
                                          <p:attrName>ppt_x</p:attrName>
                                        </p:attrNameLst>
                                      </p:cBhvr>
                                      <p:tavLst>
                                        <p:tav tm="0">
                                          <p:val>
                                            <p:strVal val="#ppt_x-.2"/>
                                          </p:val>
                                        </p:tav>
                                        <p:tav tm="100000">
                                          <p:val>
                                            <p:strVal val="#ppt_x"/>
                                          </p:val>
                                        </p:tav>
                                      </p:tavLst>
                                    </p:anim>
                                    <p:anim calcmode="lin" valueType="num">
                                      <p:cBhvr>
                                        <p:cTn id="30" dur="1000" fill="hold"/>
                                        <p:tgtEl>
                                          <p:spTgt spid="3"/>
                                        </p:tgtEl>
                                        <p:attrNameLst>
                                          <p:attrName>ppt_y</p:attrName>
                                        </p:attrNameLst>
                                      </p:cBhvr>
                                      <p:tavLst>
                                        <p:tav tm="0">
                                          <p:val>
                                            <p:strVal val="#ppt_y"/>
                                          </p:val>
                                        </p:tav>
                                        <p:tav tm="100000">
                                          <p:val>
                                            <p:strVal val="#ppt_y"/>
                                          </p:val>
                                        </p:tav>
                                      </p:tavLst>
                                    </p:anim>
                                    <p:animEffect transition="in" filter="fade">
                                      <p:cBhvr>
                                        <p:cTn id="31" dur="1000"/>
                                        <p:tgtEl>
                                          <p:spTgt spid="3"/>
                                        </p:tgtEl>
                                      </p:cBhvr>
                                    </p:animEffect>
                                  </p:childTnLst>
                                </p:cTn>
                              </p:par>
                            </p:childTnLst>
                          </p:cTn>
                        </p:par>
                        <p:par>
                          <p:cTn id="32" fill="hold">
                            <p:stCondLst>
                              <p:cond delay="6000"/>
                            </p:stCondLst>
                            <p:childTnLst>
                              <p:par>
                                <p:cTn id="33" presetID="47" presetClass="entr" presetSubtype="0" fill="hold" nodeType="after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47" presetClass="entr" presetSubtype="0" fill="hold" nodeType="after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71736" y="-24"/>
            <a:ext cx="4043362" cy="796908"/>
          </a:xfrm>
        </p:spPr>
        <p:txBody>
          <a:bodyPr>
            <a:normAutofit/>
          </a:bodyPr>
          <a:lstStyle/>
          <a:p>
            <a:r>
              <a:rPr lang="id-ID" sz="3200" b="1" spc="50" dirty="0" smtClean="0">
                <a:ln w="13500">
                  <a:solidFill>
                    <a:schemeClr val="accent1">
                      <a:shade val="2500"/>
                      <a:alpha val="6500"/>
                    </a:schemeClr>
                  </a:solidFill>
                  <a:prstDash val="solid"/>
                </a:ln>
                <a:solidFill>
                  <a:srgbClr val="00B050"/>
                </a:solidFill>
                <a:effectLst>
                  <a:innerShdw blurRad="50900" dist="38500" dir="13500000">
                    <a:srgbClr val="000000">
                      <a:alpha val="60000"/>
                    </a:srgbClr>
                  </a:innerShdw>
                </a:effectLst>
                <a:latin typeface="Cambria" pitchFamily="18" charset="0"/>
              </a:rPr>
              <a:t>Persiapan Lahan</a:t>
            </a:r>
            <a:endParaRPr lang="id-ID" sz="3200" b="1" spc="50" dirty="0">
              <a:ln w="13500">
                <a:solidFill>
                  <a:schemeClr val="accent1">
                    <a:shade val="2500"/>
                    <a:alpha val="6500"/>
                  </a:schemeClr>
                </a:solidFill>
                <a:prstDash val="solid"/>
              </a:ln>
              <a:solidFill>
                <a:srgbClr val="00B050"/>
              </a:solidFill>
              <a:effectLst>
                <a:innerShdw blurRad="50900" dist="38500" dir="13500000">
                  <a:srgbClr val="000000">
                    <a:alpha val="60000"/>
                  </a:srgbClr>
                </a:innerShdw>
              </a:effectLst>
              <a:latin typeface="Cambria" pitchFamily="18" charset="0"/>
            </a:endParaRPr>
          </a:p>
        </p:txBody>
      </p:sp>
      <p:sp>
        <p:nvSpPr>
          <p:cNvPr id="3" name="Content Placeholder 2"/>
          <p:cNvSpPr>
            <a:spLocks noGrp="1"/>
          </p:cNvSpPr>
          <p:nvPr>
            <p:ph idx="1"/>
          </p:nvPr>
        </p:nvSpPr>
        <p:spPr>
          <a:xfrm>
            <a:off x="500034" y="1285860"/>
            <a:ext cx="8229600" cy="2643206"/>
          </a:xfrm>
        </p:spPr>
        <p:txBody>
          <a:bodyPr>
            <a:normAutofit/>
          </a:bodyPr>
          <a:lstStyle/>
          <a:p>
            <a:pPr marL="457200" indent="-457200" algn="just">
              <a:buFont typeface="+mj-lt"/>
              <a:buAutoNum type="arabicPeriod"/>
            </a:pPr>
            <a:r>
              <a:rPr lang="id-ID" sz="2400" b="1" dirty="0" smtClean="0">
                <a:latin typeface="Cambria" pitchFamily="18" charset="0"/>
              </a:rPr>
              <a:t>Penyiapan Pancang/Panjatan</a:t>
            </a:r>
          </a:p>
          <a:p>
            <a:pPr lvl="1" algn="just">
              <a:buFont typeface="Wingdings" pitchFamily="2" charset="2"/>
              <a:buChar char="Ø"/>
            </a:pPr>
            <a:r>
              <a:rPr lang="id-ID" sz="2000" dirty="0" smtClean="0">
                <a:latin typeface="Cambria" pitchFamily="18" charset="0"/>
              </a:rPr>
              <a:t>Fungsi : Untuk tegakan tanaman serta menopang rambatan tanaman buah naga</a:t>
            </a:r>
          </a:p>
          <a:p>
            <a:pPr lvl="1" algn="just">
              <a:buFont typeface="Wingdings" pitchFamily="2" charset="2"/>
              <a:buChar char="Ø"/>
            </a:pPr>
            <a:r>
              <a:rPr lang="id-ID" sz="2000" dirty="0" smtClean="0">
                <a:latin typeface="Cambria" pitchFamily="18" charset="0"/>
              </a:rPr>
              <a:t>Siapkan penopang/tegakan tanaman bahan kayu/beton ukuran     10 – 12 cm x 10 – 12 cm, tinggi 190 s.d 210 cm, </a:t>
            </a:r>
          </a:p>
          <a:p>
            <a:pPr lvl="1" algn="just">
              <a:buFont typeface="Wingdings" pitchFamily="2" charset="2"/>
              <a:buChar char="Ø"/>
            </a:pPr>
            <a:r>
              <a:rPr lang="id-ID" sz="2000" dirty="0" smtClean="0">
                <a:latin typeface="Cambria" pitchFamily="18" charset="0"/>
              </a:rPr>
              <a:t>Pancang/Panjatan ditancapkan di tanah  dengan cara dibor dengan kedalaman sekitar 50 - 60 cm.</a:t>
            </a:r>
          </a:p>
          <a:p>
            <a:pPr lvl="1" algn="just">
              <a:buNone/>
            </a:pPr>
            <a:endParaRPr lang="id-ID" sz="2000" dirty="0">
              <a:latin typeface="Cambria" pitchFamily="18" charset="0"/>
            </a:endParaRPr>
          </a:p>
        </p:txBody>
      </p:sp>
      <p:grpSp>
        <p:nvGrpSpPr>
          <p:cNvPr id="18" name="Group 17"/>
          <p:cNvGrpSpPr/>
          <p:nvPr/>
        </p:nvGrpSpPr>
        <p:grpSpPr>
          <a:xfrm>
            <a:off x="4071934" y="3500438"/>
            <a:ext cx="3357586" cy="3115469"/>
            <a:chOff x="5429256" y="3223439"/>
            <a:chExt cx="3357586" cy="3115469"/>
          </a:xfrm>
        </p:grpSpPr>
        <p:sp>
          <p:nvSpPr>
            <p:cNvPr id="6" name="Cube 5"/>
            <p:cNvSpPr/>
            <p:nvPr/>
          </p:nvSpPr>
          <p:spPr>
            <a:xfrm>
              <a:off x="7089792" y="3481388"/>
              <a:ext cx="714380" cy="2857520"/>
            </a:xfrm>
            <a:prstGeom prst="cub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d-ID"/>
            </a:p>
          </p:txBody>
        </p:sp>
        <p:sp>
          <p:nvSpPr>
            <p:cNvPr id="7" name="Can 6"/>
            <p:cNvSpPr/>
            <p:nvPr/>
          </p:nvSpPr>
          <p:spPr>
            <a:xfrm>
              <a:off x="6349802" y="3409950"/>
              <a:ext cx="2294164" cy="785818"/>
            </a:xfrm>
            <a:prstGeom prst="can">
              <a:avLst>
                <a:gd name="adj" fmla="val 50000"/>
              </a:avLst>
            </a:prstGeom>
            <a:noFill/>
            <a:ln/>
          </p:spPr>
          <p:style>
            <a:lnRef idx="2">
              <a:schemeClr val="dk1"/>
            </a:lnRef>
            <a:fillRef idx="1">
              <a:schemeClr val="lt1"/>
            </a:fillRef>
            <a:effectRef idx="0">
              <a:schemeClr val="dk1"/>
            </a:effectRef>
            <a:fontRef idx="minor">
              <a:schemeClr val="dk1"/>
            </a:fontRef>
          </p:style>
          <p:txBody>
            <a:bodyPr rtlCol="0" anchor="ctr"/>
            <a:lstStyle/>
            <a:p>
              <a:pPr algn="ctr"/>
              <a:endParaRPr lang="id-ID"/>
            </a:p>
          </p:txBody>
        </p:sp>
        <p:cxnSp>
          <p:nvCxnSpPr>
            <p:cNvPr id="8" name="Straight Connector 7"/>
            <p:cNvCxnSpPr/>
            <p:nvPr/>
          </p:nvCxnSpPr>
          <p:spPr>
            <a:xfrm>
              <a:off x="7500960" y="3552828"/>
              <a:ext cx="1143005" cy="71436"/>
            </a:xfrm>
            <a:prstGeom prst="line">
              <a:avLst/>
            </a:prstGeom>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7981974" y="3223439"/>
              <a:ext cx="642942" cy="276999"/>
            </a:xfrm>
            <a:prstGeom prst="rect">
              <a:avLst/>
            </a:prstGeom>
            <a:noFill/>
          </p:spPr>
          <p:txBody>
            <a:bodyPr wrap="square" rtlCol="0">
              <a:spAutoFit/>
            </a:bodyPr>
            <a:lstStyle/>
            <a:p>
              <a:r>
                <a:rPr lang="id-ID" sz="1200" dirty="0" smtClean="0"/>
                <a:t>70 cm</a:t>
              </a:r>
              <a:endParaRPr lang="id-ID" sz="1200" dirty="0"/>
            </a:p>
          </p:txBody>
        </p:sp>
        <p:sp>
          <p:nvSpPr>
            <p:cNvPr id="10" name="Left Brace 9"/>
            <p:cNvSpPr/>
            <p:nvPr/>
          </p:nvSpPr>
          <p:spPr>
            <a:xfrm>
              <a:off x="6765940" y="3695702"/>
              <a:ext cx="285752" cy="2071702"/>
            </a:xfrm>
            <a:prstGeom prst="leftBrace">
              <a:avLst>
                <a:gd name="adj1" fmla="val 8333"/>
                <a:gd name="adj2" fmla="val 49279"/>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id-ID"/>
            </a:p>
          </p:txBody>
        </p:sp>
        <p:sp>
          <p:nvSpPr>
            <p:cNvPr id="11" name="TextBox 10"/>
            <p:cNvSpPr txBox="1"/>
            <p:nvPr/>
          </p:nvSpPr>
          <p:spPr>
            <a:xfrm>
              <a:off x="5786446" y="4578358"/>
              <a:ext cx="1050932" cy="276999"/>
            </a:xfrm>
            <a:prstGeom prst="rect">
              <a:avLst/>
            </a:prstGeom>
            <a:noFill/>
          </p:spPr>
          <p:txBody>
            <a:bodyPr wrap="square" rtlCol="0">
              <a:spAutoFit/>
            </a:bodyPr>
            <a:lstStyle/>
            <a:p>
              <a:r>
                <a:rPr lang="id-ID" sz="1200" b="1" dirty="0" smtClean="0"/>
                <a:t>190-210 cm</a:t>
              </a:r>
              <a:endParaRPr lang="id-ID" sz="1200" b="1" dirty="0"/>
            </a:p>
          </p:txBody>
        </p:sp>
        <p:sp>
          <p:nvSpPr>
            <p:cNvPr id="12" name="Left Brace 11"/>
            <p:cNvSpPr/>
            <p:nvPr/>
          </p:nvSpPr>
          <p:spPr>
            <a:xfrm rot="3495961" flipH="1">
              <a:off x="7659781" y="4737702"/>
              <a:ext cx="261287" cy="215784"/>
            </a:xfrm>
            <a:prstGeom prst="leftBrace">
              <a:avLst>
                <a:gd name="adj1" fmla="val 0"/>
                <a:gd name="adj2" fmla="val 28709"/>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lang="id-ID"/>
            </a:p>
          </p:txBody>
        </p:sp>
        <p:sp>
          <p:nvSpPr>
            <p:cNvPr id="13" name="TextBox 12"/>
            <p:cNvSpPr txBox="1"/>
            <p:nvPr/>
          </p:nvSpPr>
          <p:spPr>
            <a:xfrm>
              <a:off x="7786710" y="4929198"/>
              <a:ext cx="1000132" cy="285752"/>
            </a:xfrm>
            <a:prstGeom prst="rect">
              <a:avLst/>
            </a:prstGeom>
            <a:noFill/>
          </p:spPr>
          <p:txBody>
            <a:bodyPr wrap="square" rtlCol="0">
              <a:spAutoFit/>
            </a:bodyPr>
            <a:lstStyle/>
            <a:p>
              <a:r>
                <a:rPr lang="id-ID" sz="1200" b="1" dirty="0" smtClean="0"/>
                <a:t>10-12 cm</a:t>
              </a:r>
              <a:endParaRPr lang="id-ID" sz="1200" b="1" dirty="0"/>
            </a:p>
          </p:txBody>
        </p:sp>
        <p:sp>
          <p:nvSpPr>
            <p:cNvPr id="14" name="Left Brace 13"/>
            <p:cNvSpPr/>
            <p:nvPr/>
          </p:nvSpPr>
          <p:spPr>
            <a:xfrm rot="5400000" flipH="1">
              <a:off x="7227914" y="4630736"/>
              <a:ext cx="242237" cy="553407"/>
            </a:xfrm>
            <a:prstGeom prst="leftBrace">
              <a:avLst>
                <a:gd name="adj1" fmla="val 0"/>
                <a:gd name="adj2" fmla="val 50619"/>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lang="id-ID"/>
            </a:p>
          </p:txBody>
        </p:sp>
        <p:sp>
          <p:nvSpPr>
            <p:cNvPr id="15" name="TextBox 14"/>
            <p:cNvSpPr txBox="1"/>
            <p:nvPr/>
          </p:nvSpPr>
          <p:spPr>
            <a:xfrm>
              <a:off x="6953204" y="5000636"/>
              <a:ext cx="775340" cy="276999"/>
            </a:xfrm>
            <a:prstGeom prst="rect">
              <a:avLst/>
            </a:prstGeom>
            <a:noFill/>
          </p:spPr>
          <p:txBody>
            <a:bodyPr wrap="square" rtlCol="0">
              <a:spAutoFit/>
            </a:bodyPr>
            <a:lstStyle/>
            <a:p>
              <a:r>
                <a:rPr lang="id-ID" sz="1200" b="1" dirty="0" smtClean="0"/>
                <a:t>10-12 cm</a:t>
              </a:r>
              <a:endParaRPr lang="id-ID" sz="1200" b="1" dirty="0"/>
            </a:p>
          </p:txBody>
        </p:sp>
        <p:sp>
          <p:nvSpPr>
            <p:cNvPr id="16" name="Left Brace 15"/>
            <p:cNvSpPr/>
            <p:nvPr/>
          </p:nvSpPr>
          <p:spPr>
            <a:xfrm>
              <a:off x="6765940" y="5767404"/>
              <a:ext cx="285752" cy="571504"/>
            </a:xfrm>
            <a:prstGeom prst="leftBrace">
              <a:avLst>
                <a:gd name="adj1" fmla="val 8333"/>
                <a:gd name="adj2" fmla="val 49279"/>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id-ID"/>
            </a:p>
          </p:txBody>
        </p:sp>
        <p:sp>
          <p:nvSpPr>
            <p:cNvPr id="17" name="TextBox 16"/>
            <p:cNvSpPr txBox="1"/>
            <p:nvPr/>
          </p:nvSpPr>
          <p:spPr>
            <a:xfrm>
              <a:off x="5429256" y="5650787"/>
              <a:ext cx="1357322" cy="461665"/>
            </a:xfrm>
            <a:prstGeom prst="rect">
              <a:avLst/>
            </a:prstGeom>
            <a:noFill/>
          </p:spPr>
          <p:txBody>
            <a:bodyPr wrap="square" rtlCol="0">
              <a:spAutoFit/>
            </a:bodyPr>
            <a:lstStyle/>
            <a:p>
              <a:pPr algn="ctr"/>
              <a:r>
                <a:rPr lang="id-ID" sz="1200" b="1" dirty="0" smtClean="0"/>
                <a:t>Ditanam ditanah sedalam 50-60 cm</a:t>
              </a:r>
              <a:endParaRPr lang="id-ID" sz="1200" b="1" dirty="0"/>
            </a:p>
          </p:txBody>
        </p:sp>
      </p:grpSp>
      <p:grpSp>
        <p:nvGrpSpPr>
          <p:cNvPr id="19" name="Group 18"/>
          <p:cNvGrpSpPr/>
          <p:nvPr/>
        </p:nvGrpSpPr>
        <p:grpSpPr>
          <a:xfrm>
            <a:off x="214282" y="214290"/>
            <a:ext cx="1000099" cy="919941"/>
            <a:chOff x="214282" y="5643578"/>
            <a:chExt cx="1000099" cy="919941"/>
          </a:xfrm>
        </p:grpSpPr>
        <p:sp>
          <p:nvSpPr>
            <p:cNvPr id="20" name="TextBox 19"/>
            <p:cNvSpPr txBox="1"/>
            <p:nvPr/>
          </p:nvSpPr>
          <p:spPr>
            <a:xfrm>
              <a:off x="357158" y="6286520"/>
              <a:ext cx="714348" cy="276999"/>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id-ID" sz="1200" b="1" i="1" spc="50" dirty="0" smtClean="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rPr>
                <a:t>PT OASe</a:t>
              </a:r>
              <a:endParaRPr lang="en-US" sz="1200" b="1" i="1" spc="5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latin typeface="Agency FB" pitchFamily="34" charset="0"/>
              </a:endParaRPr>
            </a:p>
          </p:txBody>
        </p:sp>
        <p:pic>
          <p:nvPicPr>
            <p:cNvPr id="21" name="Picture 2" descr="E:\NASKURU FILE\Training Project\logo oase.jpg"/>
            <p:cNvPicPr>
              <a:picLocks noChangeAspect="1" noChangeArrowheads="1"/>
            </p:cNvPicPr>
            <p:nvPr/>
          </p:nvPicPr>
          <p:blipFill>
            <a:blip r:embed="rId2" cstate="print"/>
            <a:srcRect/>
            <a:stretch>
              <a:fillRect/>
            </a:stretch>
          </p:blipFill>
          <p:spPr bwMode="auto">
            <a:xfrm>
              <a:off x="214282" y="5643578"/>
              <a:ext cx="1000099" cy="564573"/>
            </a:xfrm>
            <a:prstGeom prst="rect">
              <a:avLst/>
            </a:prstGeom>
            <a:noFill/>
          </p:spPr>
        </p:pic>
      </p:grpSp>
      <p:pic>
        <p:nvPicPr>
          <p:cNvPr id="22" name="Picture 2" descr="C:\Users\bening\Pictures\home 4.jpg">
            <a:hlinkClick r:id="rId3" action="ppaction://hlinksldjump"/>
          </p:cNvPr>
          <p:cNvPicPr>
            <a:picLocks noChangeAspect="1" noChangeArrowheads="1"/>
          </p:cNvPicPr>
          <p:nvPr/>
        </p:nvPicPr>
        <p:blipFill>
          <a:blip r:embed="rId4"/>
          <a:srcRect/>
          <a:stretch>
            <a:fillRect/>
          </a:stretch>
        </p:blipFill>
        <p:spPr bwMode="auto">
          <a:xfrm>
            <a:off x="7858148" y="5214950"/>
            <a:ext cx="1071570" cy="397846"/>
          </a:xfrm>
          <a:prstGeom prst="rect">
            <a:avLst/>
          </a:prstGeom>
          <a:noFill/>
        </p:spPr>
      </p:pic>
      <p:pic>
        <p:nvPicPr>
          <p:cNvPr id="2050" name="Picture 2" descr="C:\Users\bening\Pictures\next.jpg">
            <a:hlinkClick r:id="" action="ppaction://hlinkshowjump?jump=nextslide"/>
          </p:cNvPr>
          <p:cNvPicPr>
            <a:picLocks noChangeAspect="1" noChangeArrowheads="1"/>
          </p:cNvPicPr>
          <p:nvPr/>
        </p:nvPicPr>
        <p:blipFill>
          <a:blip r:embed="rId5"/>
          <a:srcRect/>
          <a:stretch>
            <a:fillRect/>
          </a:stretch>
        </p:blipFill>
        <p:spPr bwMode="auto">
          <a:xfrm>
            <a:off x="8429652" y="214290"/>
            <a:ext cx="471486" cy="471486"/>
          </a:xfrm>
          <a:prstGeom prst="rect">
            <a:avLst/>
          </a:prstGeom>
          <a:noFill/>
        </p:spPr>
      </p:pic>
      <p:pic>
        <p:nvPicPr>
          <p:cNvPr id="23" name="Picture 2" descr="C:\Users\bening\Pictures\next.jpg">
            <a:hlinkClick r:id="rId6" action="ppaction://hlinksldjump"/>
          </p:cNvPr>
          <p:cNvPicPr>
            <a:picLocks noChangeAspect="1" noChangeArrowheads="1"/>
          </p:cNvPicPr>
          <p:nvPr/>
        </p:nvPicPr>
        <p:blipFill>
          <a:blip r:embed="rId5"/>
          <a:srcRect/>
          <a:stretch>
            <a:fillRect/>
          </a:stretch>
        </p:blipFill>
        <p:spPr bwMode="auto">
          <a:xfrm flipH="1">
            <a:off x="7786710" y="214290"/>
            <a:ext cx="509590" cy="471486"/>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Effect transition="in" filter="fade">
                                      <p:cBhvr>
                                        <p:cTn id="9" dur="1000"/>
                                        <p:tgtEl>
                                          <p:spTgt spid="22"/>
                                        </p:tgtEl>
                                      </p:cBhvr>
                                    </p:animEffect>
                                  </p:childTnLst>
                                </p:cTn>
                              </p:par>
                              <p:par>
                                <p:cTn id="10" presetID="53" presetClass="entr" presetSubtype="0" fill="hold" nodeType="with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p:cTn id="12" dur="1000" fill="hold"/>
                                        <p:tgtEl>
                                          <p:spTgt spid="2050"/>
                                        </p:tgtEl>
                                        <p:attrNameLst>
                                          <p:attrName>ppt_w</p:attrName>
                                        </p:attrNameLst>
                                      </p:cBhvr>
                                      <p:tavLst>
                                        <p:tav tm="0">
                                          <p:val>
                                            <p:fltVal val="0"/>
                                          </p:val>
                                        </p:tav>
                                        <p:tav tm="100000">
                                          <p:val>
                                            <p:strVal val="#ppt_w"/>
                                          </p:val>
                                        </p:tav>
                                      </p:tavLst>
                                    </p:anim>
                                    <p:anim calcmode="lin" valueType="num">
                                      <p:cBhvr>
                                        <p:cTn id="13" dur="1000" fill="hold"/>
                                        <p:tgtEl>
                                          <p:spTgt spid="2050"/>
                                        </p:tgtEl>
                                        <p:attrNameLst>
                                          <p:attrName>ppt_h</p:attrName>
                                        </p:attrNameLst>
                                      </p:cBhvr>
                                      <p:tavLst>
                                        <p:tav tm="0">
                                          <p:val>
                                            <p:fltVal val="0"/>
                                          </p:val>
                                        </p:tav>
                                        <p:tav tm="100000">
                                          <p:val>
                                            <p:strVal val="#ppt_h"/>
                                          </p:val>
                                        </p:tav>
                                      </p:tavLst>
                                    </p:anim>
                                    <p:animEffect transition="in" filter="fade">
                                      <p:cBhvr>
                                        <p:cTn id="14" dur="1000"/>
                                        <p:tgtEl>
                                          <p:spTgt spid="2050"/>
                                        </p:tgtEl>
                                      </p:cBhvr>
                                    </p:animEffect>
                                  </p:childTnLst>
                                </p:cTn>
                              </p:par>
                              <p:par>
                                <p:cTn id="15" presetID="53"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Effect transition="in" filter="fade">
                                      <p:cBhvr>
                                        <p:cTn id="19" dur="1000"/>
                                        <p:tgtEl>
                                          <p:spTgt spid="23"/>
                                        </p:tgtEl>
                                      </p:cBhvr>
                                    </p:animEffect>
                                  </p:childTnLst>
                                </p:cTn>
                              </p:par>
                              <p:par>
                                <p:cTn id="20" presetID="10" presetClass="entr" presetSubtype="0"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2000"/>
                                        <p:tgtEl>
                                          <p:spTgt spid="19"/>
                                        </p:tgtEl>
                                      </p:cBhvr>
                                    </p:animEffect>
                                  </p:childTnLst>
                                </p:cTn>
                              </p:par>
                              <p:par>
                                <p:cTn id="23" presetID="19" presetClass="entr" presetSubtype="10" repeatCount="indefinite"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p:cTn id="25" dur="5000" fill="hold"/>
                                        <p:tgtEl>
                                          <p:spTgt spid="19"/>
                                        </p:tgtEl>
                                        <p:attrNameLst>
                                          <p:attrName>ppt_w</p:attrName>
                                        </p:attrNameLst>
                                      </p:cBhvr>
                                      <p:tavLst>
                                        <p:tav tm="0" fmla="#ppt_w*sin(2.5*pi*$)">
                                          <p:val>
                                            <p:fltVal val="0"/>
                                          </p:val>
                                        </p:tav>
                                        <p:tav tm="100000">
                                          <p:val>
                                            <p:fltVal val="1"/>
                                          </p:val>
                                        </p:tav>
                                      </p:tavLst>
                                    </p:anim>
                                    <p:anim calcmode="lin" valueType="num">
                                      <p:cBhvr>
                                        <p:cTn id="26" dur="5000" fill="hold"/>
                                        <p:tgtEl>
                                          <p:spTgt spid="19"/>
                                        </p:tgtEl>
                                        <p:attrNameLst>
                                          <p:attrName>ppt_h</p:attrName>
                                        </p:attrNameLst>
                                      </p:cBhvr>
                                      <p:tavLst>
                                        <p:tav tm="0">
                                          <p:val>
                                            <p:strVal val="#ppt_h"/>
                                          </p:val>
                                        </p:tav>
                                        <p:tav tm="100000">
                                          <p:val>
                                            <p:strVal val="#ppt_h"/>
                                          </p:val>
                                        </p:tav>
                                      </p:tavLst>
                                    </p:anim>
                                  </p:childTnLst>
                                </p:cTn>
                              </p:par>
                              <p:par>
                                <p:cTn id="27" presetID="5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770" decel="100000"/>
                                        <p:tgtEl>
                                          <p:spTgt spid="4"/>
                                        </p:tgtEl>
                                      </p:cBhvr>
                                    </p:animEffect>
                                    <p:animScale>
                                      <p:cBhvr>
                                        <p:cTn id="30" dur="770" decel="100000"/>
                                        <p:tgtEl>
                                          <p:spTgt spid="4"/>
                                        </p:tgtEl>
                                      </p:cBhvr>
                                      <p:from x="10000" y="10000"/>
                                      <p:to x="200000" y="450000"/>
                                    </p:animScale>
                                    <p:animScale>
                                      <p:cBhvr>
                                        <p:cTn id="31" dur="1230" accel="100000" fill="hold">
                                          <p:stCondLst>
                                            <p:cond delay="770"/>
                                          </p:stCondLst>
                                        </p:cTn>
                                        <p:tgtEl>
                                          <p:spTgt spid="4"/>
                                        </p:tgtEl>
                                      </p:cBhvr>
                                      <p:from x="200000" y="450000"/>
                                      <p:to x="100000" y="100000"/>
                                    </p:animScale>
                                    <p:set>
                                      <p:cBhvr>
                                        <p:cTn id="32" dur="770" fill="hold"/>
                                        <p:tgtEl>
                                          <p:spTgt spid="4"/>
                                        </p:tgtEl>
                                        <p:attrNameLst>
                                          <p:attrName>ppt_x</p:attrName>
                                        </p:attrNameLst>
                                      </p:cBhvr>
                                      <p:to>
                                        <p:strVal val="(0.5)"/>
                                      </p:to>
                                    </p:set>
                                    <p:anim from="(0.5)" to="(#ppt_x)" calcmode="lin" valueType="num">
                                      <p:cBhvr>
                                        <p:cTn id="33" dur="1230" accel="100000" fill="hold">
                                          <p:stCondLst>
                                            <p:cond delay="770"/>
                                          </p:stCondLst>
                                        </p:cTn>
                                        <p:tgtEl>
                                          <p:spTgt spid="4"/>
                                        </p:tgtEl>
                                        <p:attrNameLst>
                                          <p:attrName>ppt_x</p:attrName>
                                        </p:attrNameLst>
                                      </p:cBhvr>
                                    </p:anim>
                                    <p:set>
                                      <p:cBhvr>
                                        <p:cTn id="34" dur="770" fill="hold"/>
                                        <p:tgtEl>
                                          <p:spTgt spid="4"/>
                                        </p:tgtEl>
                                        <p:attrNameLst>
                                          <p:attrName>ppt_y</p:attrName>
                                        </p:attrNameLst>
                                      </p:cBhvr>
                                      <p:to>
                                        <p:strVal val="(#ppt_y+0.4)"/>
                                      </p:to>
                                    </p:set>
                                    <p:anim from="(#ppt_y+0.4)" to="(#ppt_y)" calcmode="lin" valueType="num">
                                      <p:cBhvr>
                                        <p:cTn id="35" dur="1230" accel="100000" fill="hold">
                                          <p:stCondLst>
                                            <p:cond delay="770"/>
                                          </p:stCondLst>
                                        </p:cTn>
                                        <p:tgtEl>
                                          <p:spTgt spid="4"/>
                                        </p:tgtEl>
                                        <p:attrNameLst>
                                          <p:attrName>ppt_y</p:attrName>
                                        </p:attrNameLst>
                                      </p:cBhvr>
                                    </p:anim>
                                  </p:childTnLst>
                                </p:cTn>
                              </p:par>
                            </p:childTnLst>
                          </p:cTn>
                        </p:par>
                        <p:par>
                          <p:cTn id="36" fill="hold">
                            <p:stCondLst>
                              <p:cond delay="5000"/>
                            </p:stCondLst>
                            <p:childTnLst>
                              <p:par>
                                <p:cTn id="37" presetID="37" presetClass="entr" presetSubtype="0" fill="hold" grpId="0" nodeType="after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animEffect transition="in" filter="fade">
                                      <p:cBhvr>
                                        <p:cTn id="39" dur="1000"/>
                                        <p:tgtEl>
                                          <p:spTgt spid="3">
                                            <p:txEl>
                                              <p:pRg st="0" end="0"/>
                                            </p:txEl>
                                          </p:spTgt>
                                        </p:tgtEl>
                                      </p:cBhvr>
                                    </p:animEffect>
                                    <p:anim calcmode="lin" valueType="num">
                                      <p:cBhvr>
                                        <p:cTn id="4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43" fill="hold">
                            <p:stCondLst>
                              <p:cond delay="6000"/>
                            </p:stCondLst>
                            <p:childTnLst>
                              <p:par>
                                <p:cTn id="44" presetID="37" presetClass="entr" presetSubtype="0" fill="hold" grpId="0" nodeType="afterEffect">
                                  <p:stCondLst>
                                    <p:cond delay="0"/>
                                  </p:stCondLst>
                                  <p:childTnLst>
                                    <p:set>
                                      <p:cBhvr>
                                        <p:cTn id="45" dur="1" fill="hold">
                                          <p:stCondLst>
                                            <p:cond delay="0"/>
                                          </p:stCondLst>
                                        </p:cTn>
                                        <p:tgtEl>
                                          <p:spTgt spid="3">
                                            <p:txEl>
                                              <p:pRg st="1" end="1"/>
                                            </p:txEl>
                                          </p:spTgt>
                                        </p:tgtEl>
                                        <p:attrNameLst>
                                          <p:attrName>style.visibility</p:attrName>
                                        </p:attrNameLst>
                                      </p:cBhvr>
                                      <p:to>
                                        <p:strVal val="visible"/>
                                      </p:to>
                                    </p:set>
                                    <p:animEffect transition="in" filter="fade">
                                      <p:cBhvr>
                                        <p:cTn id="46" dur="1000"/>
                                        <p:tgtEl>
                                          <p:spTgt spid="3">
                                            <p:txEl>
                                              <p:pRg st="1" end="1"/>
                                            </p:txEl>
                                          </p:spTgt>
                                        </p:tgtEl>
                                      </p:cBhvr>
                                    </p:animEffect>
                                    <p:anim calcmode="lin" valueType="num">
                                      <p:cBhvr>
                                        <p:cTn id="4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8"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50" fill="hold">
                            <p:stCondLst>
                              <p:cond delay="7000"/>
                            </p:stCondLst>
                            <p:childTnLst>
                              <p:par>
                                <p:cTn id="51" presetID="37" presetClass="entr" presetSubtype="0" fill="hold" grpId="0" nodeType="afterEffect">
                                  <p:stCondLst>
                                    <p:cond delay="0"/>
                                  </p:stCondLst>
                                  <p:childTnLst>
                                    <p:set>
                                      <p:cBhvr>
                                        <p:cTn id="52" dur="1" fill="hold">
                                          <p:stCondLst>
                                            <p:cond delay="0"/>
                                          </p:stCondLst>
                                        </p:cTn>
                                        <p:tgtEl>
                                          <p:spTgt spid="3">
                                            <p:txEl>
                                              <p:pRg st="2" end="2"/>
                                            </p:txEl>
                                          </p:spTgt>
                                        </p:tgtEl>
                                        <p:attrNameLst>
                                          <p:attrName>style.visibility</p:attrName>
                                        </p:attrNameLst>
                                      </p:cBhvr>
                                      <p:to>
                                        <p:strVal val="visible"/>
                                      </p:to>
                                    </p:set>
                                    <p:animEffect transition="in" filter="fade">
                                      <p:cBhvr>
                                        <p:cTn id="53" dur="1000"/>
                                        <p:tgtEl>
                                          <p:spTgt spid="3">
                                            <p:txEl>
                                              <p:pRg st="2" end="2"/>
                                            </p:txEl>
                                          </p:spTgt>
                                        </p:tgtEl>
                                      </p:cBhvr>
                                    </p:animEffect>
                                    <p:anim calcmode="lin" valueType="num">
                                      <p:cBhvr>
                                        <p:cTn id="5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5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57" fill="hold">
                            <p:stCondLst>
                              <p:cond delay="8000"/>
                            </p:stCondLst>
                            <p:childTnLst>
                              <p:par>
                                <p:cTn id="58" presetID="37" presetClass="entr" presetSubtype="0" fill="hold" grpId="0" nodeType="afterEffect">
                                  <p:stCondLst>
                                    <p:cond delay="0"/>
                                  </p:stCondLst>
                                  <p:childTnLst>
                                    <p:set>
                                      <p:cBhvr>
                                        <p:cTn id="59" dur="1" fill="hold">
                                          <p:stCondLst>
                                            <p:cond delay="0"/>
                                          </p:stCondLst>
                                        </p:cTn>
                                        <p:tgtEl>
                                          <p:spTgt spid="3">
                                            <p:txEl>
                                              <p:pRg st="3" end="3"/>
                                            </p:txEl>
                                          </p:spTgt>
                                        </p:tgtEl>
                                        <p:attrNameLst>
                                          <p:attrName>style.visibility</p:attrName>
                                        </p:attrNameLst>
                                      </p:cBhvr>
                                      <p:to>
                                        <p:strVal val="visible"/>
                                      </p:to>
                                    </p:set>
                                    <p:animEffect transition="in" filter="fade">
                                      <p:cBhvr>
                                        <p:cTn id="60" dur="1000"/>
                                        <p:tgtEl>
                                          <p:spTgt spid="3">
                                            <p:txEl>
                                              <p:pRg st="3" end="3"/>
                                            </p:txEl>
                                          </p:spTgt>
                                        </p:tgtEl>
                                      </p:cBhvr>
                                    </p:animEffect>
                                    <p:anim calcmode="lin" valueType="num">
                                      <p:cBhvr>
                                        <p:cTn id="6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62"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64" fill="hold">
                            <p:stCondLst>
                              <p:cond delay="9000"/>
                            </p:stCondLst>
                            <p:childTnLst>
                              <p:par>
                                <p:cTn id="65" presetID="53" presetClass="entr" presetSubtype="0" fill="hold" nodeType="after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p:cTn id="67" dur="1000" fill="hold"/>
                                        <p:tgtEl>
                                          <p:spTgt spid="18"/>
                                        </p:tgtEl>
                                        <p:attrNameLst>
                                          <p:attrName>ppt_w</p:attrName>
                                        </p:attrNameLst>
                                      </p:cBhvr>
                                      <p:tavLst>
                                        <p:tav tm="0">
                                          <p:val>
                                            <p:fltVal val="0"/>
                                          </p:val>
                                        </p:tav>
                                        <p:tav tm="100000">
                                          <p:val>
                                            <p:strVal val="#ppt_w"/>
                                          </p:val>
                                        </p:tav>
                                      </p:tavLst>
                                    </p:anim>
                                    <p:anim calcmode="lin" valueType="num">
                                      <p:cBhvr>
                                        <p:cTn id="68" dur="1000" fill="hold"/>
                                        <p:tgtEl>
                                          <p:spTgt spid="18"/>
                                        </p:tgtEl>
                                        <p:attrNameLst>
                                          <p:attrName>ppt_h</p:attrName>
                                        </p:attrNameLst>
                                      </p:cBhvr>
                                      <p:tavLst>
                                        <p:tav tm="0">
                                          <p:val>
                                            <p:fltVal val="0"/>
                                          </p:val>
                                        </p:tav>
                                        <p:tav tm="100000">
                                          <p:val>
                                            <p:strVal val="#ppt_h"/>
                                          </p:val>
                                        </p:tav>
                                      </p:tavLst>
                                    </p:anim>
                                    <p:animEffect transition="in" filter="fade">
                                      <p:cBhvr>
                                        <p:cTn id="6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4748</TotalTime>
  <Words>1734</Words>
  <Application>Microsoft Office PowerPoint</Application>
  <PresentationFormat>On-screen Show (4:3)</PresentationFormat>
  <Paragraphs>240</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Slide 1</vt:lpstr>
      <vt:lpstr>Syarat Tumbuh Tanaman Buah Naga</vt:lpstr>
      <vt:lpstr>Slide 3</vt:lpstr>
      <vt:lpstr>Slide 4</vt:lpstr>
      <vt:lpstr>Slide 5</vt:lpstr>
      <vt:lpstr>Slide 6</vt:lpstr>
      <vt:lpstr>Slide 7</vt:lpstr>
      <vt:lpstr>Slide 8</vt:lpstr>
      <vt:lpstr>Persiapan Lahan</vt:lpstr>
      <vt:lpstr>Slide 10</vt:lpstr>
      <vt:lpstr>Slide 11</vt:lpstr>
      <vt:lpstr>Slide 12</vt:lpstr>
      <vt:lpstr>Sistem Pengairan</vt:lpstr>
      <vt:lpstr>Slide 14</vt:lpstr>
      <vt:lpstr>Slide 15</vt:lpstr>
      <vt:lpstr>Slide 16</vt:lpstr>
      <vt:lpstr>Persiapan Bibit dengan Perbanyakan Vegetatif</vt:lpstr>
      <vt:lpstr>Penanaman</vt:lpstr>
      <vt:lpstr>Penyulaman</vt:lpstr>
      <vt:lpstr>Pengaturan Letak &amp; Pengikatan  Cabang/Batang</vt:lpstr>
      <vt:lpstr>Pengairan</vt:lpstr>
      <vt:lpstr>Slide 22</vt:lpstr>
      <vt:lpstr>Pemupukan &amp; Pengocoran</vt:lpstr>
      <vt:lpstr>Pemangkasan</vt:lpstr>
      <vt:lpstr>Slide 25</vt:lpstr>
      <vt:lpstr>Penyemprotan Pembungaan</vt:lpstr>
      <vt:lpstr>Slide 27</vt:lpstr>
      <vt:lpstr>Slide 28</vt:lpstr>
      <vt:lpstr>Penyerbukan Bunga </vt:lpstr>
      <vt:lpstr>Slide 30</vt:lpstr>
      <vt:lpstr>Slide 31</vt:lpstr>
      <vt:lpstr>Slide 32</vt:lpstr>
      <vt:lpstr>Slide 33</vt:lpstr>
      <vt:lpstr>Slide 34</vt:lpstr>
      <vt:lpstr>Slide 35</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bening</dc:creator>
  <cp:lastModifiedBy>bening</cp:lastModifiedBy>
  <cp:revision>207</cp:revision>
  <dcterms:created xsi:type="dcterms:W3CDTF">2013-12-22T02:36:09Z</dcterms:created>
  <dcterms:modified xsi:type="dcterms:W3CDTF">2014-01-03T01:10:00Z</dcterms:modified>
</cp:coreProperties>
</file>