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59" r:id="rId9"/>
    <p:sldId id="260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2148-787C-41A3-B5DE-0C345BB486E7}" type="datetimeFigureOut">
              <a:rPr lang="id-ID" smtClean="0"/>
              <a:pPr/>
              <a:t>27/02/2013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4314-888D-49C9-82E1-175DE14B827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2148-787C-41A3-B5DE-0C345BB486E7}" type="datetimeFigureOut">
              <a:rPr lang="id-ID" smtClean="0"/>
              <a:pPr/>
              <a:t>27/02/2013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4314-888D-49C9-82E1-175DE14B827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2148-787C-41A3-B5DE-0C345BB486E7}" type="datetimeFigureOut">
              <a:rPr lang="id-ID" smtClean="0"/>
              <a:pPr/>
              <a:t>27/02/2013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4314-888D-49C9-82E1-175DE14B827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2148-787C-41A3-B5DE-0C345BB486E7}" type="datetimeFigureOut">
              <a:rPr lang="id-ID" smtClean="0"/>
              <a:pPr/>
              <a:t>27/02/2013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4314-888D-49C9-82E1-175DE14B827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2148-787C-41A3-B5DE-0C345BB486E7}" type="datetimeFigureOut">
              <a:rPr lang="id-ID" smtClean="0"/>
              <a:pPr/>
              <a:t>27/02/2013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4314-888D-49C9-82E1-175DE14B827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2148-787C-41A3-B5DE-0C345BB486E7}" type="datetimeFigureOut">
              <a:rPr lang="id-ID" smtClean="0"/>
              <a:pPr/>
              <a:t>27/02/2013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4314-888D-49C9-82E1-175DE14B827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2148-787C-41A3-B5DE-0C345BB486E7}" type="datetimeFigureOut">
              <a:rPr lang="id-ID" smtClean="0"/>
              <a:pPr/>
              <a:t>27/02/2013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4314-888D-49C9-82E1-175DE14B827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2148-787C-41A3-B5DE-0C345BB486E7}" type="datetimeFigureOut">
              <a:rPr lang="id-ID" smtClean="0"/>
              <a:pPr/>
              <a:t>27/02/2013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4314-888D-49C9-82E1-175DE14B827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2148-787C-41A3-B5DE-0C345BB486E7}" type="datetimeFigureOut">
              <a:rPr lang="id-ID" smtClean="0"/>
              <a:pPr/>
              <a:t>27/02/2013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4314-888D-49C9-82E1-175DE14B827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2148-787C-41A3-B5DE-0C345BB486E7}" type="datetimeFigureOut">
              <a:rPr lang="id-ID" smtClean="0"/>
              <a:pPr/>
              <a:t>27/02/2013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4314-888D-49C9-82E1-175DE14B827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2148-787C-41A3-B5DE-0C345BB486E7}" type="datetimeFigureOut">
              <a:rPr lang="id-ID" smtClean="0"/>
              <a:pPr/>
              <a:t>27/02/2013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4314-888D-49C9-82E1-175DE14B827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C2148-787C-41A3-B5DE-0C345BB486E7}" type="datetimeFigureOut">
              <a:rPr lang="id-ID" smtClean="0"/>
              <a:pPr/>
              <a:t>27/02/2013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74314-888D-49C9-82E1-175DE14B827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250033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CARA APLIKASI </a:t>
            </a:r>
            <a:br>
              <a:rPr lang="id-ID" b="1" dirty="0" smtClean="0"/>
            </a:br>
            <a:r>
              <a:rPr lang="id-ID" b="1" dirty="0" smtClean="0"/>
              <a:t>NASKURU, KOMPOS DAN PUPUK </a:t>
            </a:r>
            <a:br>
              <a:rPr lang="id-ID" b="1" dirty="0" smtClean="0"/>
            </a:br>
            <a:r>
              <a:rPr lang="id-ID" b="1" dirty="0" smtClean="0"/>
              <a:t>UNTUK BUAH DILUAR MUSIM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57312"/>
          </a:xfrm>
        </p:spPr>
        <p:txBody>
          <a:bodyPr>
            <a:normAutofit fontScale="85000" lnSpcReduction="20000"/>
          </a:bodyPr>
          <a:lstStyle/>
          <a:p>
            <a:r>
              <a:rPr lang="id-ID" b="1" dirty="0" smtClean="0">
                <a:solidFill>
                  <a:schemeClr val="tx1"/>
                </a:solidFill>
              </a:rPr>
              <a:t>PT OSMOSA ALAM SEMESTA</a:t>
            </a:r>
          </a:p>
          <a:p>
            <a:r>
              <a:rPr lang="id-ID" b="1" dirty="0" smtClean="0">
                <a:solidFill>
                  <a:schemeClr val="tx1"/>
                </a:solidFill>
              </a:rPr>
              <a:t>WONOSOBO</a:t>
            </a:r>
          </a:p>
          <a:p>
            <a:r>
              <a:rPr lang="id-ID" b="1" dirty="0" smtClean="0">
                <a:solidFill>
                  <a:schemeClr val="tx1"/>
                </a:solidFill>
              </a:rPr>
              <a:t>FEBRUARI 2013</a:t>
            </a:r>
            <a:endParaRPr lang="id-ID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id-ID" sz="3200" b="1" dirty="0" smtClean="0"/>
              <a:t>SOP PEMBUAHAN DILUAR MUSIM (DURIAN, JERUK, MANGGA, JAMBU, RAMBUTAN, KLENGKENG, DLL)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id-ID" dirty="0" smtClean="0"/>
              <a:t>1.  Bahan-bahan yang disiapkan</a:t>
            </a:r>
          </a:p>
          <a:p>
            <a:pPr marL="914400" lvl="1" indent="-514350"/>
            <a:r>
              <a:rPr lang="id-ID" dirty="0" smtClean="0"/>
              <a:t>Kompos cair Naskuru</a:t>
            </a:r>
          </a:p>
          <a:p>
            <a:pPr marL="914400" lvl="1" indent="-514350"/>
            <a:r>
              <a:rPr lang="id-ID" dirty="0" smtClean="0"/>
              <a:t>Kompos / pupuk kandang</a:t>
            </a:r>
          </a:p>
          <a:p>
            <a:pPr marL="914400" lvl="1" indent="-514350"/>
            <a:r>
              <a:rPr lang="id-ID" dirty="0" smtClean="0"/>
              <a:t>Urea</a:t>
            </a:r>
          </a:p>
          <a:p>
            <a:pPr marL="914400" lvl="1" indent="-514350"/>
            <a:r>
              <a:rPr lang="id-ID" dirty="0" smtClean="0"/>
              <a:t>Ponska</a:t>
            </a:r>
          </a:p>
          <a:p>
            <a:pPr marL="914400" lvl="1" indent="-514350"/>
            <a:r>
              <a:rPr lang="id-ID" dirty="0" smtClean="0"/>
              <a:t>KNO3 merah</a:t>
            </a:r>
          </a:p>
          <a:p>
            <a:pPr marL="914400" lvl="1" indent="-514350"/>
            <a:r>
              <a:rPr lang="id-ID" dirty="0" smtClean="0"/>
              <a:t>KNO3 putih</a:t>
            </a:r>
          </a:p>
          <a:p>
            <a:pPr marL="914400" lvl="1" indent="-514350"/>
            <a:r>
              <a:rPr lang="id-ID" dirty="0" smtClean="0"/>
              <a:t>Telur ayam kampung</a:t>
            </a:r>
          </a:p>
          <a:p>
            <a:pPr marL="914400" lvl="1" indent="-514350"/>
            <a:r>
              <a:rPr lang="id-ID" dirty="0" smtClean="0"/>
              <a:t>Air (diusahakan air sumur)</a:t>
            </a:r>
          </a:p>
          <a:p>
            <a:pPr marL="914400" lvl="1" indent="-514350"/>
            <a:r>
              <a:rPr lang="id-ID" dirty="0" smtClean="0"/>
              <a:t>Plastik klip (wadah pupuk)</a:t>
            </a:r>
          </a:p>
          <a:p>
            <a:pPr marL="914400" lvl="1" indent="-514350"/>
            <a:r>
              <a:rPr lang="id-ID" dirty="0" smtClean="0"/>
              <a:t>Kertas lakmus (pH stick)</a:t>
            </a:r>
          </a:p>
          <a:p>
            <a:pPr marL="914400" lvl="1" indent="-514350"/>
            <a:endParaRPr lang="id-ID" dirty="0" smtClean="0"/>
          </a:p>
          <a:p>
            <a:pPr marL="914400" lvl="1" indent="-514350"/>
            <a:endParaRPr lang="id-ID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 startAt="2"/>
            </a:pPr>
            <a:r>
              <a:rPr lang="id-ID" dirty="0" smtClean="0"/>
              <a:t>Peralatan yang diperlukan</a:t>
            </a:r>
          </a:p>
          <a:p>
            <a:pPr marL="914400" lvl="1" indent="-514350"/>
            <a:r>
              <a:rPr lang="id-ID" dirty="0" smtClean="0"/>
              <a:t>Tangki semprot 14 liter</a:t>
            </a:r>
          </a:p>
          <a:p>
            <a:pPr marL="914400" lvl="1" indent="-514350"/>
            <a:r>
              <a:rPr lang="id-ID" dirty="0" smtClean="0"/>
              <a:t>Gembor</a:t>
            </a:r>
          </a:p>
          <a:p>
            <a:pPr marL="914400" lvl="1" indent="-514350"/>
            <a:r>
              <a:rPr lang="id-ID" dirty="0" smtClean="0"/>
              <a:t>Ember 20 liter</a:t>
            </a:r>
          </a:p>
          <a:p>
            <a:pPr marL="914400" lvl="1" indent="-514350"/>
            <a:r>
              <a:rPr lang="id-ID" dirty="0" smtClean="0"/>
              <a:t>Gelas aqua</a:t>
            </a:r>
          </a:p>
          <a:p>
            <a:pPr marL="914400" lvl="1" indent="-514350"/>
            <a:r>
              <a:rPr lang="id-ID" dirty="0" smtClean="0"/>
              <a:t>Sarung tangan</a:t>
            </a:r>
          </a:p>
          <a:p>
            <a:pPr marL="914400" lvl="1" indent="-514350"/>
            <a:r>
              <a:rPr lang="id-ID" dirty="0" smtClean="0"/>
              <a:t>Sendok makan</a:t>
            </a:r>
          </a:p>
          <a:p>
            <a:pPr marL="914400" lvl="1" indent="-514350"/>
            <a:r>
              <a:rPr lang="id-ID" dirty="0" smtClean="0"/>
              <a:t>Gayung air</a:t>
            </a:r>
          </a:p>
          <a:p>
            <a:pPr marL="914400" lvl="1" indent="-514350"/>
            <a:r>
              <a:rPr lang="id-ID" dirty="0" smtClean="0"/>
              <a:t>Gelas ukur</a:t>
            </a:r>
          </a:p>
          <a:p>
            <a:pPr marL="914400" lvl="1" indent="-514350"/>
            <a:r>
              <a:rPr lang="id-ID" dirty="0" smtClean="0"/>
              <a:t>Power sprayer (mesin semprot)</a:t>
            </a:r>
          </a:p>
          <a:p>
            <a:pPr marL="914400" lvl="1" indent="-514350"/>
            <a:r>
              <a:rPr lang="id-ID" dirty="0" smtClean="0"/>
              <a:t>Galah bambu</a:t>
            </a:r>
          </a:p>
          <a:p>
            <a:pPr marL="914400" lvl="1" indent="-514350"/>
            <a:r>
              <a:rPr lang="id-ID" dirty="0" smtClean="0"/>
              <a:t>Pengaduk kayu (centong)</a:t>
            </a:r>
          </a:p>
          <a:p>
            <a:pPr marL="914400" lvl="1" indent="-514350"/>
            <a:r>
              <a:rPr lang="id-ID" dirty="0" smtClean="0"/>
              <a:t>Meteran</a:t>
            </a:r>
          </a:p>
          <a:p>
            <a:pPr marL="914400" lvl="1" indent="-514350"/>
            <a:r>
              <a:rPr lang="id-ID" dirty="0" smtClean="0"/>
              <a:t>Cangkul</a:t>
            </a:r>
          </a:p>
          <a:p>
            <a:pPr marL="914400" lvl="1" indent="-514350"/>
            <a:r>
              <a:rPr lang="id-ID" dirty="0" smtClean="0"/>
              <a:t>Linggis</a:t>
            </a:r>
          </a:p>
          <a:p>
            <a:pPr marL="914400" lvl="1" indent="-514350"/>
            <a:r>
              <a:rPr lang="id-ID" dirty="0" smtClean="0"/>
              <a:t>Drum air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sz="3200" b="1" dirty="0" smtClean="0"/>
              <a:t>SOP PEMBUAHAN DILUAR MUSIM (DURIAN, JERUK, MANGGA, JAMBU, RAMBUTAN, KLENGKENG, DLL)</a:t>
            </a:r>
            <a:endParaRPr lang="id-ID" sz="3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501122" cy="5214974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 startAt="3"/>
            </a:pPr>
            <a:r>
              <a:rPr lang="id-ID" dirty="0" smtClean="0"/>
              <a:t>Cara aplikasi (SOP), misal untuk durian dengan estimasi hasil 200 kg / pohon</a:t>
            </a:r>
          </a:p>
          <a:p>
            <a:pPr marL="914400" lvl="1" indent="-514350"/>
            <a:r>
              <a:rPr lang="id-ID" dirty="0" smtClean="0"/>
              <a:t>Ukur tinggi pohon, lebar tajuk, diameter pohon (untuk memperkirakan hasil buahnya agar pohon tidak ambruk ketika menopang buah), termasuk umur tanaman untuk menentukan kapan akan terjadi produksi puncak tahunan</a:t>
            </a:r>
          </a:p>
          <a:p>
            <a:pPr marL="914400" lvl="1" indent="-514350"/>
            <a:r>
              <a:rPr lang="id-ID" dirty="0" smtClean="0"/>
              <a:t>Buatlah parit sedalam 10 – 15 cm, lebar 10 – 15 cm keliling pohon, jarak dari pangkal pohon 0,75 x lebar tajuk (apabila dibawah pohon bukan lagi berupa tanah, maka ambil 8 penjuru mata angin dibuatkan lubang dengan linggis sedalam 10 – 15 cm, lebar 10 – 15 cm)</a:t>
            </a:r>
          </a:p>
          <a:p>
            <a:pPr marL="914400" lvl="1" indent="-514350"/>
            <a:r>
              <a:rPr lang="id-ID" dirty="0" smtClean="0"/>
              <a:t>Masukkan pupuk kandang yang sudah matang sebanyak 20 kg pada parit tersebut, lalu taburkan diatas pupuk kandang urea sebanyak 2 kg dan PONSKA 4 kg di atas pupuk kandang, lalu kocor dengan  larutan NASKURU (ambil 1 liter Naskuru masukkan ke dalam ember, lalu tambah dengan urea 2 sendok makan dan 4 sendok KNO3 merah, ditambahkan 3 liter air dan diaduk merata sampai larut, lalu tambahkan air hingga 28 – 30 liter</a:t>
            </a:r>
          </a:p>
          <a:p>
            <a:pPr marL="914400" lvl="1" indent="-514350"/>
            <a:r>
              <a:rPr lang="id-ID" dirty="0" smtClean="0"/>
              <a:t>Tutup parit tersebut dengan tanah, lalu siram tanah sekitar pohon dengan air secukupnya</a:t>
            </a:r>
          </a:p>
          <a:p>
            <a:pPr marL="914400" lvl="1" indent="-514350"/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3200" b="1" dirty="0" smtClean="0"/>
              <a:t>SOP PEMBUAHAN DILUAR MUSIM (DURIAN, JERUK, MANGGA, JAMBU, RAMBUTAN, KLENGKENG, DLL)</a:t>
            </a:r>
            <a:endParaRPr lang="id-ID" sz="32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ILUSTRASI POHON</a:t>
            </a:r>
            <a:endParaRPr lang="id-ID" sz="3600" b="1" dirty="0"/>
          </a:p>
        </p:txBody>
      </p:sp>
      <p:sp>
        <p:nvSpPr>
          <p:cNvPr id="1026" name="Tree"/>
          <p:cNvSpPr>
            <a:spLocks noEditPoints="1" noChangeArrowheads="1"/>
          </p:cNvSpPr>
          <p:nvPr/>
        </p:nvSpPr>
        <p:spPr bwMode="auto">
          <a:xfrm>
            <a:off x="2071670" y="1428736"/>
            <a:ext cx="5072098" cy="357190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5643570" y="3214686"/>
            <a:ext cx="371477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14810" y="5214950"/>
            <a:ext cx="78581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643438" y="5643578"/>
            <a:ext cx="292895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43834" y="3000372"/>
            <a:ext cx="66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dirty="0" smtClean="0"/>
              <a:t>TINGGI</a:t>
            </a:r>
          </a:p>
          <a:p>
            <a:r>
              <a:rPr lang="id-ID" sz="1200" dirty="0" smtClean="0"/>
              <a:t>POHON</a:t>
            </a:r>
            <a:endParaRPr lang="id-ID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024496" y="5286388"/>
            <a:ext cx="12618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100" dirty="0" smtClean="0"/>
              <a:t>DIAMETER POHON</a:t>
            </a:r>
            <a:endParaRPr lang="id-ID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5430973" y="5715016"/>
            <a:ext cx="998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dirty="0" smtClean="0"/>
              <a:t>LEBAR TAJUK</a:t>
            </a:r>
            <a:endParaRPr lang="id-ID" sz="1200" dirty="0"/>
          </a:p>
        </p:txBody>
      </p:sp>
      <p:sp>
        <p:nvSpPr>
          <p:cNvPr id="14" name="Freeform 13"/>
          <p:cNvSpPr/>
          <p:nvPr/>
        </p:nvSpPr>
        <p:spPr>
          <a:xfrm>
            <a:off x="2644726" y="4994031"/>
            <a:ext cx="323557" cy="260437"/>
          </a:xfrm>
          <a:custGeom>
            <a:avLst/>
            <a:gdLst>
              <a:gd name="connsiteX0" fmla="*/ 0 w 323557"/>
              <a:gd name="connsiteY0" fmla="*/ 0 h 260437"/>
              <a:gd name="connsiteX1" fmla="*/ 14068 w 323557"/>
              <a:gd name="connsiteY1" fmla="*/ 42203 h 260437"/>
              <a:gd name="connsiteX2" fmla="*/ 28136 w 323557"/>
              <a:gd name="connsiteY2" fmla="*/ 211015 h 260437"/>
              <a:gd name="connsiteX3" fmla="*/ 112542 w 323557"/>
              <a:gd name="connsiteY3" fmla="*/ 239151 h 260437"/>
              <a:gd name="connsiteX4" fmla="*/ 295422 w 323557"/>
              <a:gd name="connsiteY4" fmla="*/ 196947 h 260437"/>
              <a:gd name="connsiteX5" fmla="*/ 323557 w 323557"/>
              <a:gd name="connsiteY5" fmla="*/ 154744 h 260437"/>
              <a:gd name="connsiteX6" fmla="*/ 295422 w 323557"/>
              <a:gd name="connsiteY6" fmla="*/ 56271 h 260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3557" h="260437">
                <a:moveTo>
                  <a:pt x="0" y="0"/>
                </a:moveTo>
                <a:cubicBezTo>
                  <a:pt x="4689" y="14068"/>
                  <a:pt x="12108" y="27504"/>
                  <a:pt x="14068" y="42203"/>
                </a:cubicBezTo>
                <a:cubicBezTo>
                  <a:pt x="21531" y="98173"/>
                  <a:pt x="2884" y="160511"/>
                  <a:pt x="28136" y="211015"/>
                </a:cubicBezTo>
                <a:cubicBezTo>
                  <a:pt x="41399" y="237541"/>
                  <a:pt x="112542" y="239151"/>
                  <a:pt x="112542" y="239151"/>
                </a:cubicBezTo>
                <a:cubicBezTo>
                  <a:pt x="225949" y="228841"/>
                  <a:pt x="244630" y="260437"/>
                  <a:pt x="295422" y="196947"/>
                </a:cubicBezTo>
                <a:cubicBezTo>
                  <a:pt x="305984" y="183745"/>
                  <a:pt x="314179" y="168812"/>
                  <a:pt x="323557" y="154744"/>
                </a:cubicBezTo>
                <a:cubicBezTo>
                  <a:pt x="285018" y="96934"/>
                  <a:pt x="295422" y="129448"/>
                  <a:pt x="295422" y="5627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Freeform 14"/>
          <p:cNvSpPr/>
          <p:nvPr/>
        </p:nvSpPr>
        <p:spPr>
          <a:xfrm>
            <a:off x="1957610" y="4909625"/>
            <a:ext cx="687116" cy="84406"/>
          </a:xfrm>
          <a:custGeom>
            <a:avLst/>
            <a:gdLst>
              <a:gd name="connsiteX0" fmla="*/ 687116 w 687116"/>
              <a:gd name="connsiteY0" fmla="*/ 84406 h 84406"/>
              <a:gd name="connsiteX1" fmla="*/ 602710 w 687116"/>
              <a:gd name="connsiteY1" fmla="*/ 28135 h 84406"/>
              <a:gd name="connsiteX2" fmla="*/ 518304 w 687116"/>
              <a:gd name="connsiteY2" fmla="*/ 0 h 84406"/>
              <a:gd name="connsiteX3" fmla="*/ 391695 w 687116"/>
              <a:gd name="connsiteY3" fmla="*/ 14067 h 84406"/>
              <a:gd name="connsiteX4" fmla="*/ 363559 w 687116"/>
              <a:gd name="connsiteY4" fmla="*/ 42203 h 84406"/>
              <a:gd name="connsiteX5" fmla="*/ 307288 w 687116"/>
              <a:gd name="connsiteY5" fmla="*/ 56270 h 84406"/>
              <a:gd name="connsiteX6" fmla="*/ 124408 w 687116"/>
              <a:gd name="connsiteY6" fmla="*/ 42203 h 84406"/>
              <a:gd name="connsiteX7" fmla="*/ 68138 w 687116"/>
              <a:gd name="connsiteY7" fmla="*/ 28135 h 84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7116" h="84406">
                <a:moveTo>
                  <a:pt x="687116" y="84406"/>
                </a:moveTo>
                <a:cubicBezTo>
                  <a:pt x="658981" y="65649"/>
                  <a:pt x="634789" y="38828"/>
                  <a:pt x="602710" y="28135"/>
                </a:cubicBezTo>
                <a:lnTo>
                  <a:pt x="518304" y="0"/>
                </a:lnTo>
                <a:cubicBezTo>
                  <a:pt x="476101" y="4689"/>
                  <a:pt x="432661" y="2894"/>
                  <a:pt x="391695" y="14067"/>
                </a:cubicBezTo>
                <a:cubicBezTo>
                  <a:pt x="378899" y="17557"/>
                  <a:pt x="375422" y="36271"/>
                  <a:pt x="363559" y="42203"/>
                </a:cubicBezTo>
                <a:cubicBezTo>
                  <a:pt x="346266" y="50849"/>
                  <a:pt x="326045" y="51581"/>
                  <a:pt x="307288" y="56270"/>
                </a:cubicBezTo>
                <a:cubicBezTo>
                  <a:pt x="246328" y="51581"/>
                  <a:pt x="185076" y="49786"/>
                  <a:pt x="124408" y="42203"/>
                </a:cubicBezTo>
                <a:cubicBezTo>
                  <a:pt x="0" y="26652"/>
                  <a:pt x="121621" y="28135"/>
                  <a:pt x="68138" y="2813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Freeform 15"/>
          <p:cNvSpPr/>
          <p:nvPr/>
        </p:nvSpPr>
        <p:spPr>
          <a:xfrm>
            <a:off x="2940148" y="5001353"/>
            <a:ext cx="1308295" cy="63016"/>
          </a:xfrm>
          <a:custGeom>
            <a:avLst/>
            <a:gdLst>
              <a:gd name="connsiteX0" fmla="*/ 0 w 1308295"/>
              <a:gd name="connsiteY0" fmla="*/ 34881 h 63016"/>
              <a:gd name="connsiteX1" fmla="*/ 211015 w 1308295"/>
              <a:gd name="connsiteY1" fmla="*/ 48949 h 63016"/>
              <a:gd name="connsiteX2" fmla="*/ 309489 w 1308295"/>
              <a:gd name="connsiteY2" fmla="*/ 63016 h 63016"/>
              <a:gd name="connsiteX3" fmla="*/ 576775 w 1308295"/>
              <a:gd name="connsiteY3" fmla="*/ 48949 h 63016"/>
              <a:gd name="connsiteX4" fmla="*/ 858129 w 1308295"/>
              <a:gd name="connsiteY4" fmla="*/ 34881 h 63016"/>
              <a:gd name="connsiteX5" fmla="*/ 1055077 w 1308295"/>
              <a:gd name="connsiteY5" fmla="*/ 34881 h 63016"/>
              <a:gd name="connsiteX6" fmla="*/ 1097280 w 1308295"/>
              <a:gd name="connsiteY6" fmla="*/ 6745 h 63016"/>
              <a:gd name="connsiteX7" fmla="*/ 1153550 w 1308295"/>
              <a:gd name="connsiteY7" fmla="*/ 20813 h 63016"/>
              <a:gd name="connsiteX8" fmla="*/ 1266092 w 1308295"/>
              <a:gd name="connsiteY8" fmla="*/ 63016 h 63016"/>
              <a:gd name="connsiteX9" fmla="*/ 1308295 w 1308295"/>
              <a:gd name="connsiteY9" fmla="*/ 34881 h 63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08295" h="63016">
                <a:moveTo>
                  <a:pt x="0" y="34881"/>
                </a:moveTo>
                <a:cubicBezTo>
                  <a:pt x="70338" y="39570"/>
                  <a:pt x="140810" y="42567"/>
                  <a:pt x="211015" y="48949"/>
                </a:cubicBezTo>
                <a:cubicBezTo>
                  <a:pt x="244037" y="51951"/>
                  <a:pt x="276331" y="63016"/>
                  <a:pt x="309489" y="63016"/>
                </a:cubicBezTo>
                <a:cubicBezTo>
                  <a:pt x="398708" y="63016"/>
                  <a:pt x="487680" y="53638"/>
                  <a:pt x="576775" y="48949"/>
                </a:cubicBezTo>
                <a:cubicBezTo>
                  <a:pt x="723620" y="0"/>
                  <a:pt x="631599" y="18700"/>
                  <a:pt x="858129" y="34881"/>
                </a:cubicBezTo>
                <a:cubicBezTo>
                  <a:pt x="943972" y="52050"/>
                  <a:pt x="951115" y="60872"/>
                  <a:pt x="1055077" y="34881"/>
                </a:cubicBezTo>
                <a:cubicBezTo>
                  <a:pt x="1071480" y="30780"/>
                  <a:pt x="1083212" y="16124"/>
                  <a:pt x="1097280" y="6745"/>
                </a:cubicBezTo>
                <a:cubicBezTo>
                  <a:pt x="1116037" y="11434"/>
                  <a:pt x="1134960" y="15501"/>
                  <a:pt x="1153550" y="20813"/>
                </a:cubicBezTo>
                <a:cubicBezTo>
                  <a:pt x="1192145" y="31840"/>
                  <a:pt x="1228927" y="48150"/>
                  <a:pt x="1266092" y="63016"/>
                </a:cubicBezTo>
                <a:lnTo>
                  <a:pt x="1308295" y="3488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TextBox 16"/>
          <p:cNvSpPr txBox="1"/>
          <p:nvPr/>
        </p:nvSpPr>
        <p:spPr>
          <a:xfrm>
            <a:off x="2000232" y="5429264"/>
            <a:ext cx="15695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dirty="0" smtClean="0"/>
              <a:t>POSISI PARIT KELILING</a:t>
            </a:r>
            <a:endParaRPr lang="id-ID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id-ID" sz="3200" b="1" dirty="0" smtClean="0"/>
              <a:t>SOP PEMBUAHAN DILUAR MUSIM (DURIAN, JERUK, MANGGA, JAMBU, RAMBUTAN, KLENGKENG, DLL)</a:t>
            </a:r>
            <a:endParaRPr lang="id-ID" sz="32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501122" cy="5214974"/>
          </a:xfrm>
        </p:spPr>
        <p:txBody>
          <a:bodyPr>
            <a:normAutofit fontScale="77500" lnSpcReduction="20000"/>
          </a:bodyPr>
          <a:lstStyle/>
          <a:p>
            <a:pPr marL="914400" lvl="1" indent="-514350"/>
            <a:r>
              <a:rPr lang="id-ID" dirty="0" smtClean="0"/>
              <a:t>Pengocoran dengan larutan Naskuru dilakukan sebulan sekali tergantung kondisi bunga / buahnya kalau sudah cukup tidak perlu ditambah (cara membuat larutan sama dengan aplikasi pertama diatas)</a:t>
            </a:r>
          </a:p>
          <a:p>
            <a:pPr marL="914400" lvl="1" indent="-514350"/>
            <a:r>
              <a:rPr lang="id-ID" dirty="0" smtClean="0"/>
              <a:t>Dua minggu setelah aplikasi tanah mulai dilakukan semprot daun (dengan frekuensi 2 minggu sekali) dengan larutan NASKURU</a:t>
            </a:r>
          </a:p>
          <a:p>
            <a:pPr marL="914400" lvl="1" indent="-514350"/>
            <a:r>
              <a:rPr lang="id-ID" dirty="0" smtClean="0"/>
              <a:t>Ambil 0,5 liter Naskuru masukkan ke dalam ember, tambahkan 2 sendok KNO3 putih dan air secukupnya, tambahkan 1 butir telor yang telah diaduk putih dan kuningnya, tambahkan 1 liter air lalu diaduk hingga merata, kemudian tambahkan air biasa sebanyak 14 liter</a:t>
            </a:r>
          </a:p>
          <a:p>
            <a:pPr marL="914400" lvl="1" indent="-514350"/>
            <a:r>
              <a:rPr lang="id-ID" dirty="0" smtClean="0"/>
              <a:t>Larutan tersebut disemprotkan secara merata keseluruh permukaan daun bagian bawah, dilakukan sebelum jam 9 pagi atau setelah jam 3 sore (kalau pohon tinggi penyemprotan memakai mesin semprot / power sprayer)</a:t>
            </a:r>
          </a:p>
          <a:p>
            <a:pPr marL="914400" lvl="1" indent="-514350"/>
            <a:r>
              <a:rPr lang="id-ID" dirty="0" smtClean="0"/>
              <a:t>Kalau bunga / buah sudah mulai keluar, penyemprotan selanjutnya  bisa dicampur dengan pestisida untuk mengusir lalat buah / cendawan</a:t>
            </a:r>
          </a:p>
          <a:p>
            <a:pPr marL="914400" lvl="1" indent="-514350"/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id-ID" sz="3200" b="1" dirty="0" smtClean="0"/>
              <a:t>TANAMAN DURIAN, JERUK, MANGGA, DLL</a:t>
            </a:r>
            <a:br>
              <a:rPr lang="id-ID" sz="3200" b="1" dirty="0" smtClean="0"/>
            </a:br>
            <a:r>
              <a:rPr lang="id-ID" sz="3200" b="1" dirty="0" smtClean="0"/>
              <a:t>(HASIL BUAH 50 KG / POHON)</a:t>
            </a:r>
            <a:endParaRPr lang="id-ID" sz="32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1424516"/>
          <a:ext cx="8215370" cy="5311213"/>
        </p:xfrm>
        <a:graphic>
          <a:graphicData uri="http://schemas.openxmlformats.org/drawingml/2006/table">
            <a:tbl>
              <a:tblPr/>
              <a:tblGrid>
                <a:gridCol w="480971"/>
                <a:gridCol w="1574086"/>
                <a:gridCol w="932791"/>
                <a:gridCol w="1379754"/>
                <a:gridCol w="932791"/>
                <a:gridCol w="1010526"/>
                <a:gridCol w="1904451"/>
              </a:tblGrid>
              <a:tr h="314292">
                <a:tc gridSpan="4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PERHITUNGAN </a:t>
                      </a:r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KEBUTUHAN PUPUK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50">
                <a:tc>
                  <a:txBody>
                    <a:bodyPr/>
                    <a:lstStyle/>
                    <a:p>
                      <a:pPr algn="l" fontAlgn="b"/>
                      <a:endParaRPr lang="id-ID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DIPENGARUHI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OLEH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38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KATAGORI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BUAH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TAHUNAN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1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Diameter pohon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50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2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Tinggi pohon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TARGET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BIOMASA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KG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3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Lebar tajuk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50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4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Umur tanaman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8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APLIKASI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DUA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BULAN SEKALI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5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Lingkungan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50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251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KEBUTUHAN (KG)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HARGA PUPUK / TENAGA KERJA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BIAYA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KETERANGAN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1663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KOMPOS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PADAT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1.500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7.500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UREA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PONSKA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2.200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2.200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TENAGA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KERJA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10.700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2.675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63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62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13.375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63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2857488" y="2500306"/>
            <a:ext cx="352425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 sz="1100"/>
          </a:p>
        </p:txBody>
      </p:sp>
      <p:sp>
        <p:nvSpPr>
          <p:cNvPr id="7" name="Left Arrow 6"/>
          <p:cNvSpPr/>
          <p:nvPr/>
        </p:nvSpPr>
        <p:spPr>
          <a:xfrm>
            <a:off x="5715008" y="2500306"/>
            <a:ext cx="581025" cy="190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 sz="1100"/>
          </a:p>
        </p:txBody>
      </p:sp>
      <p:sp>
        <p:nvSpPr>
          <p:cNvPr id="8" name="Right Arrow 7"/>
          <p:cNvSpPr/>
          <p:nvPr/>
        </p:nvSpPr>
        <p:spPr>
          <a:xfrm>
            <a:off x="2857488" y="3000372"/>
            <a:ext cx="352425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 sz="1100"/>
          </a:p>
        </p:txBody>
      </p:sp>
      <p:sp>
        <p:nvSpPr>
          <p:cNvPr id="9" name="Right Arrow 8"/>
          <p:cNvSpPr/>
          <p:nvPr/>
        </p:nvSpPr>
        <p:spPr>
          <a:xfrm>
            <a:off x="2857488" y="2000240"/>
            <a:ext cx="352425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 sz="1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00033" y="571481"/>
          <a:ext cx="8072497" cy="5929352"/>
        </p:xfrm>
        <a:graphic>
          <a:graphicData uri="http://schemas.openxmlformats.org/drawingml/2006/table">
            <a:tbl>
              <a:tblPr/>
              <a:tblGrid>
                <a:gridCol w="472607"/>
                <a:gridCol w="1546711"/>
                <a:gridCol w="916569"/>
                <a:gridCol w="1355759"/>
                <a:gridCol w="916569"/>
                <a:gridCol w="992952"/>
                <a:gridCol w="1871330"/>
              </a:tblGrid>
              <a:tr h="43889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PERHITUNGAN </a:t>
                      </a:r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KEBUTUHAN </a:t>
                      </a:r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NASKURU_UREA_KN03 MERAH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TERGANTUNG JENIS</a:t>
                      </a:r>
                    </a:p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BUAHNYA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KALAU</a:t>
                      </a:r>
                    </a:p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BUAH NAGA </a:t>
                      </a:r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DLL</a:t>
                      </a:r>
                    </a:p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BISA </a:t>
                      </a:r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SEBULAN</a:t>
                      </a:r>
                    </a:p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SEKALI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17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7958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KOCOR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TANAH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DUA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BULAN SEKALI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97317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6585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KEBUTUHAN (KG / LITER)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HARGA PUPUK / KC / TENAGA KERJA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BIAYA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KETERANGAN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4918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478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NASKURU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27.000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6.750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1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TANGKI 14 LITER 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PERLU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NASKURU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5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UREA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5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KNO3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MERAH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15.000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150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5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TENAGA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KERJA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6.910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1.728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18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59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8.638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18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28596" y="500045"/>
          <a:ext cx="8286808" cy="5626944"/>
        </p:xfrm>
        <a:graphic>
          <a:graphicData uri="http://schemas.openxmlformats.org/drawingml/2006/table">
            <a:tbl>
              <a:tblPr/>
              <a:tblGrid>
                <a:gridCol w="485154"/>
                <a:gridCol w="1587774"/>
                <a:gridCol w="940903"/>
                <a:gridCol w="1391752"/>
                <a:gridCol w="940903"/>
                <a:gridCol w="1019312"/>
                <a:gridCol w="1921010"/>
              </a:tblGrid>
              <a:tr h="263703">
                <a:tc gridSpan="6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PERHITUNGAN </a:t>
                      </a:r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KEBUTUHAN NASKURU_TELOR_KNO3 PUTIH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703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7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SEMPROT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DAUN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DUA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MINGGU SEKALI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703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8523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KEBUTUHAN (KG / LITER / BUTIR)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HARGA PUPUK / KC / TENAGA KERJA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BIAYA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KETERANGAN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229118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442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NASKURU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27.000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3.375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1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TANGKI 14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LITER</a:t>
                      </a:r>
                    </a:p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PERLU NASKURU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14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TELOR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2.000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Ayam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kampung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14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KNO3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PUTIH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15.000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150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14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TENAGA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KERJA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25,00%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4.025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1.006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1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14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5.031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442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FREKUENSI</a:t>
                      </a:r>
                    </a:p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PENYEMPROTAN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20.125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4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DALAM 2 BULAN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118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28596" y="6429396"/>
          <a:ext cx="8286809" cy="243840"/>
        </p:xfrm>
        <a:graphic>
          <a:graphicData uri="http://schemas.openxmlformats.org/drawingml/2006/table">
            <a:tbl>
              <a:tblPr/>
              <a:tblGrid>
                <a:gridCol w="4400986"/>
                <a:gridCol w="942018"/>
                <a:gridCol w="1020519"/>
                <a:gridCol w="1923286"/>
              </a:tblGrid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TOTAL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BIAYA DALAM 2 BULAN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42.138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71472" y="642914"/>
          <a:ext cx="8001057" cy="5857925"/>
        </p:xfrm>
        <a:graphic>
          <a:graphicData uri="http://schemas.openxmlformats.org/drawingml/2006/table">
            <a:tbl>
              <a:tblPr/>
              <a:tblGrid>
                <a:gridCol w="469256"/>
                <a:gridCol w="1535748"/>
                <a:gridCol w="910073"/>
                <a:gridCol w="1336670"/>
                <a:gridCol w="910073"/>
                <a:gridCol w="981172"/>
                <a:gridCol w="1858065"/>
              </a:tblGrid>
              <a:tr h="380855">
                <a:tc gridSpan="6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PROSENTASI </a:t>
                      </a:r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BEBAN BIAYA TIAP-TIAP ITEM DALAM 1 POHON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855">
                <a:tc>
                  <a:txBody>
                    <a:bodyPr/>
                    <a:lstStyle/>
                    <a:p>
                      <a:pPr algn="l" fontAlgn="b"/>
                      <a:endParaRPr lang="id-ID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85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NILAI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272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KOMPOS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PADAT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7.500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72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UREA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1.010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72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PONSKA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2.200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72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TELOR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72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KNO3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PUTIH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600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72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KNO3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MERAH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150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72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NASKURU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20.250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72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TENAGA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KERJA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8.428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72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720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42.138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720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720">
                <a:tc gridSpan="7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CATATAN : Selain kegiatan tersebut diatas masih ada yang lain seperti penyiangan rumput,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62720">
                <a:tc gridSpan="7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penyemprotan pestisida, penyiraman air dan pengaturan irigasi, panen dll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00034" y="1243221"/>
          <a:ext cx="8286808" cy="5625529"/>
        </p:xfrm>
        <a:graphic>
          <a:graphicData uri="http://schemas.openxmlformats.org/drawingml/2006/table">
            <a:tbl>
              <a:tblPr/>
              <a:tblGrid>
                <a:gridCol w="485153"/>
                <a:gridCol w="1587773"/>
                <a:gridCol w="940903"/>
                <a:gridCol w="1391752"/>
                <a:gridCol w="940903"/>
                <a:gridCol w="1019313"/>
                <a:gridCol w="1921011"/>
              </a:tblGrid>
              <a:tr h="296534">
                <a:tc gridSpan="4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PERHITUNGAN </a:t>
                      </a:r>
                      <a:r>
                        <a:rPr lang="id-ID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KEBUTUHAN PUPUK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227">
                <a:tc>
                  <a:txBody>
                    <a:bodyPr/>
                    <a:lstStyle/>
                    <a:p>
                      <a:pPr algn="l" fontAlgn="b"/>
                      <a:endParaRPr lang="id-ID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DIPENGARUHI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OLEH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72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KATAGORI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BUAH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TAHUNAN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1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Diameter pohon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227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2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Tinggi pohon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44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TARGET BIOMASA / </a:t>
                      </a:r>
                    </a:p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HASIL BUAH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3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Lebar tajuk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227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4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Umur tanaman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2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APLIKASI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AWAL MUSIM / TIGA </a:t>
                      </a:r>
                    </a:p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BULAN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SEKALI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5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Lingkungan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227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44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KEBUTUHAN (KG)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HARGA PUPUK / TENAGA KERJA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BIAYA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KETERANGAN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3722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22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KOMPOS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PADAT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1.500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30.000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Awal musim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22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UREA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4.000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Tiga bulan sekali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22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PONSKA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2.200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8.800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Tiga bulan sekali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22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TENAGA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KERJA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42.800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10.700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22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22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53.500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22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>
            <a:off x="2928926" y="1776403"/>
            <a:ext cx="352425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 sz="1100"/>
          </a:p>
        </p:txBody>
      </p:sp>
      <p:sp>
        <p:nvSpPr>
          <p:cNvPr id="4" name="Left Arrow 3"/>
          <p:cNvSpPr/>
          <p:nvPr/>
        </p:nvSpPr>
        <p:spPr>
          <a:xfrm>
            <a:off x="5857884" y="2428868"/>
            <a:ext cx="581025" cy="190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 sz="110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id-ID" sz="3200" b="1" dirty="0" smtClean="0"/>
              <a:t>TANAMAN DURIAN, JERUK, MANGGA, DLL</a:t>
            </a:r>
            <a:br>
              <a:rPr lang="id-ID" sz="3200" b="1" dirty="0" smtClean="0"/>
            </a:br>
            <a:r>
              <a:rPr lang="id-ID" sz="3200" b="1" dirty="0" smtClean="0"/>
              <a:t>(HASIL BUAH 200 KG / POHON)</a:t>
            </a:r>
            <a:endParaRPr lang="id-ID" sz="3200" b="1" dirty="0"/>
          </a:p>
        </p:txBody>
      </p:sp>
      <p:sp>
        <p:nvSpPr>
          <p:cNvPr id="9" name="Right Arrow 8"/>
          <p:cNvSpPr/>
          <p:nvPr/>
        </p:nvSpPr>
        <p:spPr>
          <a:xfrm>
            <a:off x="2928926" y="2357430"/>
            <a:ext cx="352425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 sz="1100"/>
          </a:p>
        </p:txBody>
      </p:sp>
      <p:sp>
        <p:nvSpPr>
          <p:cNvPr id="10" name="Right Arrow 9"/>
          <p:cNvSpPr/>
          <p:nvPr/>
        </p:nvSpPr>
        <p:spPr>
          <a:xfrm>
            <a:off x="2928926" y="3000372"/>
            <a:ext cx="352425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 sz="1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57158" y="500042"/>
          <a:ext cx="8501121" cy="6044541"/>
        </p:xfrm>
        <a:graphic>
          <a:graphicData uri="http://schemas.openxmlformats.org/drawingml/2006/table">
            <a:tbl>
              <a:tblPr/>
              <a:tblGrid>
                <a:gridCol w="497701"/>
                <a:gridCol w="1628836"/>
                <a:gridCol w="965236"/>
                <a:gridCol w="1427745"/>
                <a:gridCol w="965236"/>
                <a:gridCol w="1045674"/>
                <a:gridCol w="1970693"/>
              </a:tblGrid>
              <a:tr h="44418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PERHITUNGAN </a:t>
                      </a:r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KEBUTUHAN </a:t>
                      </a:r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NASKURU_UREA_KN03 MERAH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TERGANTUNG JENIS</a:t>
                      </a:r>
                    </a:p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BUAHNYA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KALAU </a:t>
                      </a:r>
                      <a:endParaRPr lang="id-ID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BUAH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NAGA DLL </a:t>
                      </a:r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BISA</a:t>
                      </a:r>
                    </a:p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SEBULAN SEKALI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899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8777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KOCOR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TANAH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SATU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BULAN </a:t>
                      </a:r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SEKALI / </a:t>
                      </a:r>
                    </a:p>
                    <a:p>
                      <a:pPr algn="l" fontAlgn="ctr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TERGANTUNG KONDISI </a:t>
                      </a:r>
                    </a:p>
                    <a:p>
                      <a:pPr algn="l" fontAlgn="ctr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BUNGA (CUKUP / BELUM)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00899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96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KEBUTUHAN </a:t>
                      </a:r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(KG / LITER)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HARGA PUPUK / KC / TENAGA KERJA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BIAYA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KETERANGAN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52182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712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NASKURU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27.000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27.000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1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TANGKI 14 LITER </a:t>
                      </a:r>
                      <a:endParaRPr lang="id-ID" sz="1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PERLU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NASKURU </a:t>
                      </a:r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57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UREA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2.000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57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KNO3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MERAH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15.000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600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57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TENAGA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KERJA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25,00%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27.128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6.782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82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571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34.550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82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28596" y="500041"/>
          <a:ext cx="8286808" cy="6084462"/>
        </p:xfrm>
        <a:graphic>
          <a:graphicData uri="http://schemas.openxmlformats.org/drawingml/2006/table">
            <a:tbl>
              <a:tblPr/>
              <a:tblGrid>
                <a:gridCol w="485153"/>
                <a:gridCol w="1587776"/>
                <a:gridCol w="940902"/>
                <a:gridCol w="1391752"/>
                <a:gridCol w="940902"/>
                <a:gridCol w="1019312"/>
                <a:gridCol w="1921011"/>
              </a:tblGrid>
              <a:tr h="262090">
                <a:tc gridSpan="6">
                  <a:txBody>
                    <a:bodyPr/>
                    <a:lstStyle/>
                    <a:p>
                      <a:pPr algn="l" fontAlgn="b"/>
                      <a:r>
                        <a:rPr lang="id-ID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PERHITUNGAN </a:t>
                      </a:r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KEBUTUHAN NASKURU_TELOR_KNO3 PUTIH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90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SEMPROT </a:t>
                      </a:r>
                      <a:r>
                        <a:rPr lang="id-ID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DAUN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DUA </a:t>
                      </a:r>
                      <a:r>
                        <a:rPr lang="id-ID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MINGGU SEKALI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90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0445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KEBUTUHAN </a:t>
                      </a:r>
                      <a:r>
                        <a:rPr lang="id-ID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(KG / LITER / BUTIR)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HARGA PUPUK / KC / TENAGA KERJA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BIAYA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KETERANGAN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226894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825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NASKURU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27.000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13.500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1 </a:t>
                      </a:r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TANGKI 14 LITER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PERLU</a:t>
                      </a:r>
                    </a:p>
                    <a:p>
                      <a:pPr algn="l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NASKURU 0,5 LITER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0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TELOR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2.000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2.000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Ayam </a:t>
                      </a:r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kampung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0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KNO3 </a:t>
                      </a:r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PUTIH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15.000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600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0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TENAGA </a:t>
                      </a:r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KERJA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16.100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4.025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94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09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20.125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825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FREKUENSI </a:t>
                      </a:r>
                    </a:p>
                    <a:p>
                      <a:pPr algn="l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PENYEMPROTAN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80.500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4 </a:t>
                      </a:r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DALAM 2 BULAN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94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90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4569">
                <a:tc gridSpan="4">
                  <a:txBody>
                    <a:bodyPr/>
                    <a:lstStyle/>
                    <a:p>
                      <a:pPr algn="l" fontAlgn="b"/>
                      <a:r>
                        <a:rPr lang="id-ID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TOTAL </a:t>
                      </a:r>
                      <a:r>
                        <a:rPr lang="id-ID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BIAYA DALAM 2 BULAN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168.550 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28596" y="428609"/>
          <a:ext cx="8286807" cy="6086601"/>
        </p:xfrm>
        <a:graphic>
          <a:graphicData uri="http://schemas.openxmlformats.org/drawingml/2006/table">
            <a:tbl>
              <a:tblPr/>
              <a:tblGrid>
                <a:gridCol w="486016"/>
                <a:gridCol w="1590596"/>
                <a:gridCol w="942575"/>
                <a:gridCol w="1384408"/>
                <a:gridCol w="942575"/>
                <a:gridCol w="1016214"/>
                <a:gridCol w="1924423"/>
              </a:tblGrid>
              <a:tr h="390145">
                <a:tc gridSpan="6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id-ID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PROSENTASI </a:t>
                      </a:r>
                      <a:r>
                        <a:rPr lang="id-ID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BEBAN BIAYA TIAP-TIAP ITEM DALAM 1 POHON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145">
                <a:tc>
                  <a:txBody>
                    <a:bodyPr/>
                    <a:lstStyle/>
                    <a:p>
                      <a:pPr algn="l" fontAlgn="b"/>
                      <a:endParaRPr lang="id-ID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4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NILAI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156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KOMPOS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PADAT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30.000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6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UREA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4.040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6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PONSKA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8.800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6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TELOR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8.000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6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KNO3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PUTIH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2.400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6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KNO3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MERAH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600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6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NASKURU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81.000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6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id-ID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TENAGA </a:t>
                      </a:r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KERJA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33.582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66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66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id-ID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168.550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566"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7374">
                <a:tc gridSpan="7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CATATAN : Selain kegiatan tersebut diatas masih ada yang lain seperti penyiangan rumput,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1566">
                <a:tc gridSpan="7">
                  <a:txBody>
                    <a:bodyPr/>
                    <a:lstStyle/>
                    <a:p>
                      <a:pPr algn="l" fontAlgn="b"/>
                      <a:r>
                        <a:rPr lang="id-ID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penyemprotan pestisida, penyiraman air dan pengaturan irigasi, panen dll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1385</Words>
  <Application>Microsoft Office PowerPoint</Application>
  <PresentationFormat>On-screen Show (4:3)</PresentationFormat>
  <Paragraphs>671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CARA APLIKASI  NASKURU, KOMPOS DAN PUPUK  UNTUK BUAH DILUAR MUSIM</vt:lpstr>
      <vt:lpstr>TANAMAN DURIAN, JERUK, MANGGA, DLL (HASIL BUAH 50 KG / POHON)</vt:lpstr>
      <vt:lpstr>Slide 3</vt:lpstr>
      <vt:lpstr>Slide 4</vt:lpstr>
      <vt:lpstr>Slide 5</vt:lpstr>
      <vt:lpstr>TANAMAN DURIAN, JERUK, MANGGA, DLL (HASIL BUAH 200 KG / POHON)</vt:lpstr>
      <vt:lpstr>Slide 7</vt:lpstr>
      <vt:lpstr>Slide 8</vt:lpstr>
      <vt:lpstr>Slide 9</vt:lpstr>
      <vt:lpstr>SOP PEMBUAHAN DILUAR MUSIM (DURIAN, JERUK, MANGGA, JAMBU, RAMBUTAN, KLENGKENG, DLL)</vt:lpstr>
      <vt:lpstr>SOP PEMBUAHAN DILUAR MUSIM (DURIAN, JERUK, MANGGA, JAMBU, RAMBUTAN, KLENGKENG, DLL)</vt:lpstr>
      <vt:lpstr>SOP PEMBUAHAN DILUAR MUSIM (DURIAN, JERUK, MANGGA, JAMBU, RAMBUTAN, KLENGKENG, DLL)</vt:lpstr>
      <vt:lpstr>ILUSTRASI POHON</vt:lpstr>
      <vt:lpstr>SOP PEMBUAHAN DILUAR MUSIM (DURIAN, JERUK, MANGGA, JAMBU, RAMBUTAN, KLENGKENG, DLL)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30</cp:revision>
  <dcterms:created xsi:type="dcterms:W3CDTF">2013-02-15T13:27:31Z</dcterms:created>
  <dcterms:modified xsi:type="dcterms:W3CDTF">2013-02-27T12:24:30Z</dcterms:modified>
</cp:coreProperties>
</file>