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91" r:id="rId4"/>
    <p:sldId id="292" r:id="rId5"/>
    <p:sldId id="293"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322" r:id="rId27"/>
    <p:sldId id="323"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39" r:id="rId66"/>
    <p:sldId id="340" r:id="rId67"/>
    <p:sldId id="341" r:id="rId68"/>
    <p:sldId id="342" r:id="rId69"/>
    <p:sldId id="343" r:id="rId70"/>
    <p:sldId id="344" r:id="rId71"/>
    <p:sldId id="345" r:id="rId72"/>
    <p:sldId id="346" r:id="rId73"/>
    <p:sldId id="347" r:id="rId74"/>
    <p:sldId id="348" r:id="rId75"/>
    <p:sldId id="349" r:id="rId76"/>
    <p:sldId id="318" r:id="rId77"/>
    <p:sldId id="325" r:id="rId78"/>
    <p:sldId id="326" r:id="rId79"/>
    <p:sldId id="327" r:id="rId80"/>
    <p:sldId id="328" r:id="rId81"/>
    <p:sldId id="333" r:id="rId82"/>
    <p:sldId id="334" r:id="rId83"/>
    <p:sldId id="335" r:id="rId84"/>
    <p:sldId id="336" r:id="rId85"/>
    <p:sldId id="329" r:id="rId86"/>
    <p:sldId id="330" r:id="rId87"/>
    <p:sldId id="331" r:id="rId88"/>
    <p:sldId id="332" r:id="rId89"/>
    <p:sldId id="338" r:id="rId90"/>
    <p:sldId id="324" r:id="rId91"/>
    <p:sldId id="319" r:id="rId92"/>
    <p:sldId id="320" r:id="rId93"/>
    <p:sldId id="321" r:id="rId9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FFFF"/>
    <a:srgbClr val="09C7C2"/>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535FA8EF-1E5A-4DB9-88C8-4878986F8B4B}" type="datetimeFigureOut">
              <a:rPr lang="id-ID" smtClean="0"/>
              <a:pPr/>
              <a:t>26/09/2013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8A119A-5D88-4FE0-AD85-EBDE751292FE}"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35FA8EF-1E5A-4DB9-88C8-4878986F8B4B}" type="datetimeFigureOut">
              <a:rPr lang="id-ID" smtClean="0"/>
              <a:pPr/>
              <a:t>26/09/2013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8A119A-5D88-4FE0-AD85-EBDE751292FE}"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35FA8EF-1E5A-4DB9-88C8-4878986F8B4B}" type="datetimeFigureOut">
              <a:rPr lang="id-ID" smtClean="0"/>
              <a:pPr/>
              <a:t>26/09/2013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8A119A-5D88-4FE0-AD85-EBDE751292FE}"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35FA8EF-1E5A-4DB9-88C8-4878986F8B4B}" type="datetimeFigureOut">
              <a:rPr lang="id-ID" smtClean="0"/>
              <a:pPr/>
              <a:t>26/09/2013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8A119A-5D88-4FE0-AD85-EBDE751292FE}"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5FA8EF-1E5A-4DB9-88C8-4878986F8B4B}" type="datetimeFigureOut">
              <a:rPr lang="id-ID" smtClean="0"/>
              <a:pPr/>
              <a:t>26/09/2013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8A119A-5D88-4FE0-AD85-EBDE751292FE}"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535FA8EF-1E5A-4DB9-88C8-4878986F8B4B}" type="datetimeFigureOut">
              <a:rPr lang="id-ID" smtClean="0"/>
              <a:pPr/>
              <a:t>26/09/2013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8A119A-5D88-4FE0-AD85-EBDE751292FE}"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535FA8EF-1E5A-4DB9-88C8-4878986F8B4B}" type="datetimeFigureOut">
              <a:rPr lang="id-ID" smtClean="0"/>
              <a:pPr/>
              <a:t>26/09/2013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B8A119A-5D88-4FE0-AD85-EBDE751292FE}"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535FA8EF-1E5A-4DB9-88C8-4878986F8B4B}" type="datetimeFigureOut">
              <a:rPr lang="id-ID" smtClean="0"/>
              <a:pPr/>
              <a:t>26/09/2013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B8A119A-5D88-4FE0-AD85-EBDE751292FE}"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FA8EF-1E5A-4DB9-88C8-4878986F8B4B}" type="datetimeFigureOut">
              <a:rPr lang="id-ID" smtClean="0"/>
              <a:pPr/>
              <a:t>26/09/2013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B8A119A-5D88-4FE0-AD85-EBDE751292FE}"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FA8EF-1E5A-4DB9-88C8-4878986F8B4B}" type="datetimeFigureOut">
              <a:rPr lang="id-ID" smtClean="0"/>
              <a:pPr/>
              <a:t>26/09/2013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8A119A-5D88-4FE0-AD85-EBDE751292FE}"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FA8EF-1E5A-4DB9-88C8-4878986F8B4B}" type="datetimeFigureOut">
              <a:rPr lang="id-ID" smtClean="0"/>
              <a:pPr/>
              <a:t>26/09/2013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8A119A-5D88-4FE0-AD85-EBDE751292FE}"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FA8EF-1E5A-4DB9-88C8-4878986F8B4B}" type="datetimeFigureOut">
              <a:rPr lang="id-ID" smtClean="0"/>
              <a:pPr/>
              <a:t>26/09/2013</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A119A-5D88-4FE0-AD85-EBDE751292FE}"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d-ID" dirty="0" smtClean="0">
                <a:solidFill>
                  <a:srgbClr val="FF0000"/>
                </a:solidFill>
                <a:latin typeface="Aharoni" pitchFamily="2" charset="-79"/>
                <a:cs typeface="Aharoni" pitchFamily="2" charset="-79"/>
              </a:rPr>
              <a:t>BUDIDAYA KACANG TANAH</a:t>
            </a:r>
            <a:endParaRPr lang="id-ID" dirty="0">
              <a:solidFill>
                <a:srgbClr val="FF0000"/>
              </a:solidFill>
              <a:latin typeface="Aharoni" pitchFamily="2" charset="-79"/>
              <a:cs typeface="Aharoni" pitchFamily="2" charset="-79"/>
            </a:endParaRPr>
          </a:p>
        </p:txBody>
      </p:sp>
      <p:sp>
        <p:nvSpPr>
          <p:cNvPr id="5" name="Subtitle 4"/>
          <p:cNvSpPr>
            <a:spLocks noGrp="1"/>
          </p:cNvSpPr>
          <p:nvPr>
            <p:ph type="subTitle" idx="1"/>
          </p:nvPr>
        </p:nvSpPr>
        <p:spPr>
          <a:xfrm>
            <a:off x="1371600" y="3886200"/>
            <a:ext cx="6400800" cy="1328750"/>
          </a:xfrm>
        </p:spPr>
        <p:txBody>
          <a:bodyPr>
            <a:noAutofit/>
          </a:bodyPr>
          <a:lstStyle/>
          <a:p>
            <a:r>
              <a:rPr lang="id-ID" sz="2800" b="1" dirty="0" smtClean="0">
                <a:solidFill>
                  <a:srgbClr val="FFFF00"/>
                </a:solidFill>
                <a:latin typeface="Britannic Bold" pitchFamily="34" charset="0"/>
              </a:rPr>
              <a:t>PT OSMOSA ALAM </a:t>
            </a:r>
            <a:r>
              <a:rPr lang="id-ID" sz="2800" b="1" dirty="0" smtClean="0">
                <a:solidFill>
                  <a:srgbClr val="FFFF00"/>
                </a:solidFill>
                <a:latin typeface="Britannic Bold" pitchFamily="34" charset="0"/>
              </a:rPr>
              <a:t>SEMESTA</a:t>
            </a:r>
          </a:p>
          <a:p>
            <a:r>
              <a:rPr lang="id-ID" sz="2800" b="1" dirty="0" smtClean="0">
                <a:solidFill>
                  <a:srgbClr val="FFFF00"/>
                </a:solidFill>
                <a:latin typeface="Britannic Bold" pitchFamily="34" charset="0"/>
              </a:rPr>
              <a:t>TAHUN 2013</a:t>
            </a:r>
            <a:endParaRPr lang="id-ID" sz="2800" b="1" dirty="0">
              <a:solidFill>
                <a:srgbClr val="FFFF00"/>
              </a:solidFill>
              <a:latin typeface="Britannic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14282" y="214290"/>
            <a:ext cx="8786874"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tab pos="228600" algn="l"/>
              </a:tabLst>
            </a:pPr>
            <a:r>
              <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rPr>
              <a:t>2.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Batang</a:t>
            </a:r>
            <a:endParaRPr kumimoji="0" lang="id-ID" sz="2600" b="1" i="0" u="none" strike="noStrike" cap="none" normalizeH="0" baseline="0" dirty="0" smtClean="0">
              <a:ln>
                <a:noFill/>
              </a:ln>
              <a:solidFill>
                <a:srgbClr val="FFFF00"/>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Batang tanaman kacang tanah tidak berkayu dan berbulu</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halus, ada yang tumbuh menjalar dan ada yang tegak. Tinggi</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 batang rata-rata sekitar 50 cm, namun ada yang mencapai </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80 cm. Tanaman yang bertipe menjalar tumbuh ke segala </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arah dan dapat mencapai garis tengah 150 cm. Bagian </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bawah batang merupakan tempat menempelnya perakaran </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tanaman. Batang di atas permukaan tanah berfungsi </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sebagai tempat pijakan cabang primer, yang masing-masing</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 dapat membentuk cabang sekunder. Tanaman tipe tegak </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membentuk percabangan antara 3-6, sedangkan tipe </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menjalar dapat membentuk 10 cabang primer. Pada cabang</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 primer terbentuk cabang sekunder dan kemudian tumbuh </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cabang tersier. Batang dan cabang kacang tanah berbentuk </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bulat, bagian atas batang ada yang berbentuk agak persegi, </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sedikit berbulu, dan berwarna hijau.</a:t>
            </a:r>
            <a:endParaRPr kumimoji="0" lang="it-IT" sz="26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14282" y="103038"/>
            <a:ext cx="878687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tab pos="228600" algn="l"/>
              </a:tabLst>
            </a:pPr>
            <a:r>
              <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rPr>
              <a:t>3.  </a:t>
            </a: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Akar</a:t>
            </a:r>
            <a:endParaRPr kumimoji="0" lang="id-ID" sz="2400" b="1" i="0" u="none" strike="noStrike" cap="none" normalizeH="0" baseline="0" dirty="0" smtClean="0">
              <a:ln>
                <a:noFill/>
              </a:ln>
              <a:solidFill>
                <a:srgbClr val="FFFF00"/>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Kacang tanah berakar tunggang yang tumbuh lurus ke dalam</a:t>
            </a:r>
            <a:endPar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400" b="1" dirty="0">
                <a:solidFill>
                  <a:srgbClr val="FFFF00"/>
                </a:solidFill>
                <a:latin typeface="+mj-lt"/>
                <a:ea typeface="Times New Roman" pitchFamily="18" charset="0"/>
                <a:cs typeface="Arial" pitchFamily="34" charset="0"/>
              </a:rPr>
              <a:t> </a:t>
            </a:r>
            <a:r>
              <a:rPr lang="id-ID" sz="2400" b="1" dirty="0" smtClean="0">
                <a:solidFill>
                  <a:srgbClr val="FFFF00"/>
                </a:solidFill>
                <a:latin typeface="+mj-lt"/>
                <a:ea typeface="Times New Roman" pitchFamily="18" charset="0"/>
                <a:cs typeface="Arial" pitchFamily="34" charset="0"/>
              </a:rPr>
              <a:t>   </a:t>
            </a: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 tanah hingga kedalaman 40 cm. Pada akar tunggang tersebut </a:t>
            </a:r>
            <a:endPar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400" b="1" dirty="0">
                <a:solidFill>
                  <a:srgbClr val="FFFF00"/>
                </a:solidFill>
                <a:latin typeface="+mj-lt"/>
                <a:ea typeface="Times New Roman" pitchFamily="18" charset="0"/>
                <a:cs typeface="Arial" pitchFamily="34" charset="0"/>
              </a:rPr>
              <a:t> </a:t>
            </a:r>
            <a:r>
              <a:rPr lang="id-ID" sz="2400" b="1" dirty="0" smtClean="0">
                <a:solidFill>
                  <a:srgbClr val="FFFF00"/>
                </a:solidFill>
                <a:latin typeface="+mj-lt"/>
                <a:ea typeface="Times New Roman" pitchFamily="18" charset="0"/>
                <a:cs typeface="Arial" pitchFamily="34" charset="0"/>
              </a:rPr>
              <a:t>    </a:t>
            </a: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tumbuh akar cabang dan diikuti oleh akar serabut. Akar kacang </a:t>
            </a:r>
            <a:endPar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400" b="1" dirty="0">
                <a:solidFill>
                  <a:srgbClr val="FFFF00"/>
                </a:solidFill>
                <a:latin typeface="+mj-lt"/>
                <a:ea typeface="Times New Roman" pitchFamily="18" charset="0"/>
                <a:cs typeface="Arial" pitchFamily="34" charset="0"/>
              </a:rPr>
              <a:t> </a:t>
            </a:r>
            <a:r>
              <a:rPr lang="id-ID" sz="2400" b="1" dirty="0" smtClean="0">
                <a:solidFill>
                  <a:srgbClr val="FFFF00"/>
                </a:solidFill>
                <a:latin typeface="+mj-lt"/>
                <a:ea typeface="Times New Roman" pitchFamily="18" charset="0"/>
                <a:cs typeface="Arial" pitchFamily="34" charset="0"/>
              </a:rPr>
              <a:t>    </a:t>
            </a: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berfungsi sebagai penopang berdirinya tanaman serta alat </a:t>
            </a:r>
            <a:endPar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400" b="1" dirty="0">
                <a:solidFill>
                  <a:srgbClr val="FFFF00"/>
                </a:solidFill>
                <a:latin typeface="+mj-lt"/>
                <a:ea typeface="Times New Roman" pitchFamily="18" charset="0"/>
                <a:cs typeface="Arial" pitchFamily="34" charset="0"/>
              </a:rPr>
              <a:t> </a:t>
            </a:r>
            <a:r>
              <a:rPr lang="id-ID" sz="2400" b="1" dirty="0" smtClean="0">
                <a:solidFill>
                  <a:srgbClr val="FFFF00"/>
                </a:solidFill>
                <a:latin typeface="+mj-lt"/>
                <a:ea typeface="Times New Roman" pitchFamily="18" charset="0"/>
                <a:cs typeface="Arial" pitchFamily="34" charset="0"/>
              </a:rPr>
              <a:t>    </a:t>
            </a: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penyerap air dan zat-zat hara serta mineral dari dalam tanah.</a:t>
            </a:r>
            <a:endPar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400" b="1" dirty="0">
                <a:solidFill>
                  <a:srgbClr val="FFFF00"/>
                </a:solidFill>
                <a:latin typeface="+mj-lt"/>
                <a:ea typeface="Times New Roman" pitchFamily="18" charset="0"/>
                <a:cs typeface="Arial" pitchFamily="34" charset="0"/>
              </a:rPr>
              <a:t> </a:t>
            </a:r>
            <a:r>
              <a:rPr lang="id-ID" sz="2400" b="1" dirty="0" smtClean="0">
                <a:solidFill>
                  <a:srgbClr val="FFFF00"/>
                </a:solidFill>
                <a:latin typeface="+mj-lt"/>
                <a:ea typeface="Times New Roman" pitchFamily="18" charset="0"/>
                <a:cs typeface="Arial" pitchFamily="34" charset="0"/>
              </a:rPr>
              <a:t>   </a:t>
            </a: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 Cabang dan akar rambut berperan untuk memperluas </a:t>
            </a:r>
            <a:endPar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400" b="1" dirty="0">
                <a:solidFill>
                  <a:srgbClr val="FFFF00"/>
                </a:solidFill>
                <a:latin typeface="+mj-lt"/>
                <a:ea typeface="Times New Roman" pitchFamily="18" charset="0"/>
                <a:cs typeface="Arial" pitchFamily="34" charset="0"/>
              </a:rPr>
              <a:t> </a:t>
            </a:r>
            <a:r>
              <a:rPr lang="id-ID" sz="2400" b="1" dirty="0" smtClean="0">
                <a:solidFill>
                  <a:srgbClr val="FFFF00"/>
                </a:solidFill>
                <a:latin typeface="+mj-lt"/>
                <a:ea typeface="Times New Roman" pitchFamily="18" charset="0"/>
                <a:cs typeface="Arial" pitchFamily="34" charset="0"/>
              </a:rPr>
              <a:t>    </a:t>
            </a: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permukaan akar guna meningkatkan daya serap akar tanaman </a:t>
            </a:r>
            <a:endPar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400" b="1" dirty="0">
                <a:solidFill>
                  <a:srgbClr val="FFFF00"/>
                </a:solidFill>
                <a:latin typeface="+mj-lt"/>
                <a:ea typeface="Times New Roman" pitchFamily="18" charset="0"/>
                <a:cs typeface="Arial" pitchFamily="34" charset="0"/>
              </a:rPr>
              <a:t> </a:t>
            </a:r>
            <a:r>
              <a:rPr lang="id-ID" sz="2400" b="1" dirty="0" smtClean="0">
                <a:solidFill>
                  <a:srgbClr val="FFFF00"/>
                </a:solidFill>
                <a:latin typeface="+mj-lt"/>
                <a:ea typeface="Times New Roman" pitchFamily="18" charset="0"/>
                <a:cs typeface="Arial" pitchFamily="34" charset="0"/>
              </a:rPr>
              <a:t>    </a:t>
            </a: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tersebut. Pada pangkal dan cabang akar tunggang kacang tanah</a:t>
            </a:r>
            <a:endPar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400" b="1" dirty="0">
                <a:solidFill>
                  <a:srgbClr val="FFFF00"/>
                </a:solidFill>
                <a:latin typeface="+mj-lt"/>
                <a:ea typeface="Times New Roman" pitchFamily="18" charset="0"/>
                <a:cs typeface="Arial" pitchFamily="34" charset="0"/>
              </a:rPr>
              <a:t> </a:t>
            </a:r>
            <a:r>
              <a:rPr lang="id-ID" sz="2400" b="1" dirty="0" smtClean="0">
                <a:solidFill>
                  <a:srgbClr val="FFFF00"/>
                </a:solidFill>
                <a:latin typeface="+mj-lt"/>
                <a:ea typeface="Times New Roman" pitchFamily="18" charset="0"/>
                <a:cs typeface="Arial" pitchFamily="34" charset="0"/>
              </a:rPr>
              <a:t>   </a:t>
            </a: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 biasanya terdapat bintil-bintil bakteri Rhizobium yang berperan </a:t>
            </a:r>
            <a:endPar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400" b="1" dirty="0">
                <a:solidFill>
                  <a:srgbClr val="FFFF00"/>
                </a:solidFill>
                <a:latin typeface="+mj-lt"/>
                <a:ea typeface="Times New Roman" pitchFamily="18" charset="0"/>
                <a:cs typeface="Arial" pitchFamily="34" charset="0"/>
              </a:rPr>
              <a:t> </a:t>
            </a:r>
            <a:r>
              <a:rPr lang="id-ID" sz="2400" b="1" dirty="0" smtClean="0">
                <a:solidFill>
                  <a:srgbClr val="FFFF00"/>
                </a:solidFill>
                <a:latin typeface="+mj-lt"/>
                <a:ea typeface="Times New Roman" pitchFamily="18" charset="0"/>
                <a:cs typeface="Arial" pitchFamily="34" charset="0"/>
              </a:rPr>
              <a:t>    </a:t>
            </a: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dalam penyerapan nitrogen dari udara bebas.</a:t>
            </a:r>
            <a:endPar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Pada varietas bertipe menjalar, terdapat perakaran tanaman </a:t>
            </a:r>
            <a:endPar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400" b="1" dirty="0">
                <a:solidFill>
                  <a:srgbClr val="FFFF00"/>
                </a:solidFill>
                <a:latin typeface="+mj-lt"/>
                <a:ea typeface="Times New Roman" pitchFamily="18" charset="0"/>
                <a:cs typeface="Arial" pitchFamily="34" charset="0"/>
              </a:rPr>
              <a:t> </a:t>
            </a:r>
            <a:r>
              <a:rPr lang="id-ID" sz="2400" b="1" dirty="0" smtClean="0">
                <a:solidFill>
                  <a:srgbClr val="FFFF00"/>
                </a:solidFill>
                <a:latin typeface="+mj-lt"/>
                <a:ea typeface="Times New Roman" pitchFamily="18" charset="0"/>
                <a:cs typeface="Arial" pitchFamily="34" charset="0"/>
              </a:rPr>
              <a:t>    </a:t>
            </a: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yang muncul dari buku-buku cabang dan menjalar menyentuh </a:t>
            </a:r>
            <a:endPar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400" b="1" dirty="0">
                <a:solidFill>
                  <a:srgbClr val="FFFF00"/>
                </a:solidFill>
                <a:latin typeface="+mj-lt"/>
                <a:ea typeface="Times New Roman" pitchFamily="18" charset="0"/>
                <a:cs typeface="Arial" pitchFamily="34" charset="0"/>
              </a:rPr>
              <a:t> </a:t>
            </a:r>
            <a:r>
              <a:rPr lang="id-ID" sz="2400" b="1" dirty="0" smtClean="0">
                <a:solidFill>
                  <a:srgbClr val="FFFF00"/>
                </a:solidFill>
                <a:latin typeface="+mj-lt"/>
                <a:ea typeface="Times New Roman" pitchFamily="18" charset="0"/>
                <a:cs typeface="Arial" pitchFamily="34" charset="0"/>
              </a:rPr>
              <a:t>    </a:t>
            </a: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tanah. Dengan adanya akar ini, daerah penyerapan unsur hara </a:t>
            </a:r>
            <a:endPar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400" b="1" dirty="0">
                <a:solidFill>
                  <a:srgbClr val="FFFF00"/>
                </a:solidFill>
                <a:latin typeface="+mj-lt"/>
                <a:ea typeface="Times New Roman" pitchFamily="18" charset="0"/>
                <a:cs typeface="Arial" pitchFamily="34" charset="0"/>
              </a:rPr>
              <a:t> </a:t>
            </a:r>
            <a:r>
              <a:rPr lang="id-ID" sz="2400" b="1" dirty="0" smtClean="0">
                <a:solidFill>
                  <a:srgbClr val="FFFF00"/>
                </a:solidFill>
                <a:latin typeface="+mj-lt"/>
                <a:ea typeface="Times New Roman" pitchFamily="18" charset="0"/>
                <a:cs typeface="Arial" pitchFamily="34" charset="0"/>
              </a:rPr>
              <a:t>    </a:t>
            </a: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akan lebih luas karena akar adventif ini juga berfungsi sebagai </a:t>
            </a:r>
            <a:endPar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400" b="1" dirty="0">
                <a:solidFill>
                  <a:srgbClr val="FFFF00"/>
                </a:solidFill>
                <a:latin typeface="+mj-lt"/>
                <a:ea typeface="Times New Roman" pitchFamily="18" charset="0"/>
                <a:cs typeface="Arial" pitchFamily="34" charset="0"/>
              </a:rPr>
              <a:t> </a:t>
            </a:r>
            <a:r>
              <a:rPr lang="id-ID" sz="2400" b="1" dirty="0" smtClean="0">
                <a:solidFill>
                  <a:srgbClr val="FFFF00"/>
                </a:solidFill>
                <a:latin typeface="+mj-lt"/>
                <a:ea typeface="Times New Roman" pitchFamily="18" charset="0"/>
                <a:cs typeface="Arial" pitchFamily="34" charset="0"/>
              </a:rPr>
              <a:t>    </a:t>
            </a: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alat pengisap atau penyerap air dan hara dari dalam tanah.</a:t>
            </a:r>
            <a:endParaRPr kumimoji="0" lang="it-IT" sz="24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14282" y="144828"/>
            <a:ext cx="8715436"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tab pos="228600" algn="l"/>
              </a:tabLst>
            </a:pPr>
            <a:r>
              <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rPr>
              <a:t>4.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Bunga</a:t>
            </a:r>
            <a:endParaRPr kumimoji="0" lang="id-ID" sz="2600" b="1" i="0" u="none" strike="noStrike" cap="none" normalizeH="0" baseline="0" dirty="0" smtClean="0">
              <a:ln>
                <a:noFill/>
              </a:ln>
              <a:solidFill>
                <a:srgbClr val="FFFF00"/>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Bunga kacang tanah mulai muncul dari ketiak daun pada</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 bagian bawah tanaman yang berumur antara 4-5 minggu</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 dan berlangsung hingga umur sekitar 80 hari setelah </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tanam. Bunga berbentuk kupu-kupu (papilionaceus),</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 berukuran kecil, dan terdiri atas lima daun tajuk. Dua di </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antara daun tajuk tersebut bersatu seperti perahu. Di </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sebelah atas terdapat sehelai daun tajuk yang paling lebar</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 yang dinamakan bendera (vexillium), sementara di kanan </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dan kiri terdapat dua tajuk daun yang disebut sayap (ala). </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Setiap bunga bertangkai berwarna putih. Tangkai bunga </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sebenarnya adalah tabung kelopak. Mahkota bunga </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(corolla) berwarna kuning atau kuning kemerah-merahan.</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 Bendera dari mahkota bunga bergaris-garis merah pada </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600" b="1" dirty="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pangkalnya.</a:t>
            </a:r>
            <a:endParaRPr kumimoji="0" lang="it-IT" sz="26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14282" y="2550282"/>
            <a:ext cx="871543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Bunga kacang tanah pada umumnya melakukan penyerbukan sendiri. Penyerbukan terjadi menjelang pagi, sewaktu bunga masih kuncup (kleistogami) (Sumarno 1986). Penyerbukan silang dapat terjadi, namun persentasenya sangat kecil, sekitar 0,5%. Umur bunga tidak lama: setelah terjadi penyerbukan, daun mahkota mekar penuh, dan pada hari berikutnya akan layu dan gugur. Bunga yang berhasil menjadi polong biasanya hanya bunga yang berbentuk pada sepuluh hari pertama. Bunga yang muncul selanjutnya sebagian besar akan gugur sebelum menjadi ginofora (bakal buah).</a:t>
            </a:r>
            <a:endParaRPr kumimoji="0" lang="it-IT" sz="2600" b="1" i="0" u="none" strike="noStrike" cap="none" normalizeH="0" baseline="0" dirty="0" smtClean="0">
              <a:ln>
                <a:noFill/>
              </a:ln>
              <a:solidFill>
                <a:srgbClr val="FFFF00"/>
              </a:solidFill>
              <a:effectLst/>
              <a:latin typeface="+mj-lt"/>
              <a:cs typeface="Arial" pitchFamily="34" charset="0"/>
            </a:endParaRPr>
          </a:p>
        </p:txBody>
      </p:sp>
      <p:pic>
        <p:nvPicPr>
          <p:cNvPr id="3" name="Picture 2" descr="3"/>
          <p:cNvPicPr/>
          <p:nvPr/>
        </p:nvPicPr>
        <p:blipFill>
          <a:blip r:embed="rId2"/>
          <a:srcRect/>
          <a:stretch>
            <a:fillRect/>
          </a:stretch>
        </p:blipFill>
        <p:spPr bwMode="auto">
          <a:xfrm>
            <a:off x="3000364" y="214290"/>
            <a:ext cx="3286148" cy="214314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14282" y="132686"/>
            <a:ext cx="8715436"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28600" algn="l"/>
              </a:tabLst>
            </a:pPr>
            <a:r>
              <a:rPr kumimoji="0" lang="id-ID" sz="2200" b="1" i="0" u="none" strike="noStrike" cap="none" normalizeH="0" baseline="0" dirty="0" smtClean="0">
                <a:ln>
                  <a:noFill/>
                </a:ln>
                <a:solidFill>
                  <a:srgbClr val="FFFF00"/>
                </a:solidFill>
                <a:effectLst/>
                <a:latin typeface="+mj-lt"/>
                <a:ea typeface="Times New Roman" pitchFamily="18" charset="0"/>
                <a:cs typeface="Arial" pitchFamily="34" charset="0"/>
              </a:rPr>
              <a:t>5.  </a:t>
            </a:r>
            <a:r>
              <a:rPr kumimoji="0" lang="it-IT" sz="2200" b="1" i="0" u="none" strike="noStrike" cap="none" normalizeH="0" baseline="0" dirty="0" smtClean="0">
                <a:ln>
                  <a:noFill/>
                </a:ln>
                <a:solidFill>
                  <a:srgbClr val="FFFF00"/>
                </a:solidFill>
                <a:effectLst/>
                <a:latin typeface="+mj-lt"/>
                <a:ea typeface="Times New Roman" pitchFamily="18" charset="0"/>
                <a:cs typeface="Arial" pitchFamily="34" charset="0"/>
              </a:rPr>
              <a:t>Buah</a:t>
            </a:r>
            <a:endParaRPr kumimoji="0" lang="id-ID" sz="2200" b="1" i="0" u="none" strike="noStrike" cap="none" normalizeH="0" baseline="0" dirty="0" smtClean="0">
              <a:ln>
                <a:noFill/>
              </a:ln>
              <a:solidFill>
                <a:srgbClr val="FFFF0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id-ID" sz="22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it-IT" sz="2200" b="1" i="0" u="none" strike="noStrike" cap="none" normalizeH="0" baseline="0" dirty="0" smtClean="0">
                <a:ln>
                  <a:noFill/>
                </a:ln>
                <a:solidFill>
                  <a:srgbClr val="FFFF00"/>
                </a:solidFill>
                <a:effectLst/>
                <a:latin typeface="+mj-lt"/>
                <a:ea typeface="Times New Roman" pitchFamily="18" charset="0"/>
                <a:cs typeface="Arial" pitchFamily="34" charset="0"/>
              </a:rPr>
              <a:t>Buah kacang tanah berada di dalam tanah. Setalah terjadi pembuahan,</a:t>
            </a:r>
            <a:endParaRPr kumimoji="0" lang="id-ID" sz="22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lang="id-ID" sz="2200" b="1" dirty="0">
                <a:solidFill>
                  <a:srgbClr val="FFFF00"/>
                </a:solidFill>
                <a:latin typeface="+mj-lt"/>
                <a:ea typeface="Times New Roman" pitchFamily="18" charset="0"/>
                <a:cs typeface="Arial" pitchFamily="34" charset="0"/>
              </a:rPr>
              <a:t> </a:t>
            </a:r>
            <a:r>
              <a:rPr lang="id-ID" sz="2200" b="1" dirty="0" smtClean="0">
                <a:solidFill>
                  <a:srgbClr val="FFFF00"/>
                </a:solidFill>
                <a:latin typeface="+mj-lt"/>
                <a:ea typeface="Times New Roman" pitchFamily="18" charset="0"/>
                <a:cs typeface="Arial" pitchFamily="34" charset="0"/>
              </a:rPr>
              <a:t>   </a:t>
            </a:r>
            <a:r>
              <a:rPr kumimoji="0" lang="it-IT" sz="2200" b="1" i="0" u="none" strike="noStrike" cap="none" normalizeH="0" baseline="0" dirty="0" smtClean="0">
                <a:ln>
                  <a:noFill/>
                </a:ln>
                <a:solidFill>
                  <a:srgbClr val="FFFF00"/>
                </a:solidFill>
                <a:effectLst/>
                <a:latin typeface="+mj-lt"/>
                <a:ea typeface="Times New Roman" pitchFamily="18" charset="0"/>
                <a:cs typeface="Arial" pitchFamily="34" charset="0"/>
              </a:rPr>
              <a:t> bakal buah tumbuh memanjang dan nantinya akan menjadi tangkai</a:t>
            </a:r>
            <a:endParaRPr kumimoji="0" lang="id-ID" sz="22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lang="id-ID" sz="2200" b="1" dirty="0">
                <a:solidFill>
                  <a:srgbClr val="FFFF00"/>
                </a:solidFill>
                <a:latin typeface="+mj-lt"/>
                <a:ea typeface="Times New Roman" pitchFamily="18" charset="0"/>
                <a:cs typeface="Arial" pitchFamily="34" charset="0"/>
              </a:rPr>
              <a:t> </a:t>
            </a:r>
            <a:r>
              <a:rPr lang="id-ID" sz="2200" b="1" dirty="0" smtClean="0">
                <a:solidFill>
                  <a:srgbClr val="FFFF00"/>
                </a:solidFill>
                <a:latin typeface="+mj-lt"/>
                <a:ea typeface="Times New Roman" pitchFamily="18" charset="0"/>
                <a:cs typeface="Arial" pitchFamily="34" charset="0"/>
              </a:rPr>
              <a:t>   </a:t>
            </a:r>
            <a:r>
              <a:rPr kumimoji="0" lang="it-IT" sz="2200" b="1" i="0" u="none" strike="noStrike" cap="none" normalizeH="0" baseline="0" dirty="0" smtClean="0">
                <a:ln>
                  <a:noFill/>
                </a:ln>
                <a:solidFill>
                  <a:srgbClr val="FFFF00"/>
                </a:solidFill>
                <a:effectLst/>
                <a:latin typeface="+mj-lt"/>
                <a:ea typeface="Times New Roman" pitchFamily="18" charset="0"/>
                <a:cs typeface="Arial" pitchFamily="34" charset="0"/>
              </a:rPr>
              <a:t> polong. Mula-mula, ujung ginofora yang runcing mengarah ke atas,</a:t>
            </a:r>
            <a:endParaRPr kumimoji="0" lang="id-ID" sz="22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lang="id-ID" sz="2200" b="1" dirty="0">
                <a:solidFill>
                  <a:srgbClr val="FFFF00"/>
                </a:solidFill>
                <a:latin typeface="+mj-lt"/>
                <a:ea typeface="Times New Roman" pitchFamily="18" charset="0"/>
                <a:cs typeface="Arial" pitchFamily="34" charset="0"/>
              </a:rPr>
              <a:t> </a:t>
            </a:r>
            <a:r>
              <a:rPr lang="id-ID" sz="2200" b="1" dirty="0" smtClean="0">
                <a:solidFill>
                  <a:srgbClr val="FFFF00"/>
                </a:solidFill>
                <a:latin typeface="+mj-lt"/>
                <a:ea typeface="Times New Roman" pitchFamily="18" charset="0"/>
                <a:cs typeface="Arial" pitchFamily="34" charset="0"/>
              </a:rPr>
              <a:t>   </a:t>
            </a:r>
            <a:r>
              <a:rPr kumimoji="0" lang="it-IT" sz="2200" b="1" i="0" u="none" strike="noStrike" cap="none" normalizeH="0" baseline="0" dirty="0" smtClean="0">
                <a:ln>
                  <a:noFill/>
                </a:ln>
                <a:solidFill>
                  <a:srgbClr val="FFFF00"/>
                </a:solidFill>
                <a:effectLst/>
                <a:latin typeface="+mj-lt"/>
                <a:ea typeface="Times New Roman" pitchFamily="18" charset="0"/>
                <a:cs typeface="Arial" pitchFamily="34" charset="0"/>
              </a:rPr>
              <a:t> kemudian tumbuh mengarah ke atas, kemudian tumbuh mengarah ke</a:t>
            </a:r>
            <a:endParaRPr kumimoji="0" lang="id-ID" sz="22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lang="id-ID" sz="2200" b="1" dirty="0">
                <a:solidFill>
                  <a:srgbClr val="FFFF00"/>
                </a:solidFill>
                <a:latin typeface="+mj-lt"/>
                <a:ea typeface="Times New Roman" pitchFamily="18" charset="0"/>
                <a:cs typeface="Arial" pitchFamily="34" charset="0"/>
              </a:rPr>
              <a:t> </a:t>
            </a:r>
            <a:r>
              <a:rPr lang="id-ID" sz="2200" b="1" dirty="0" smtClean="0">
                <a:solidFill>
                  <a:srgbClr val="FFFF00"/>
                </a:solidFill>
                <a:latin typeface="+mj-lt"/>
                <a:ea typeface="Times New Roman" pitchFamily="18" charset="0"/>
                <a:cs typeface="Arial" pitchFamily="34" charset="0"/>
              </a:rPr>
              <a:t>   </a:t>
            </a:r>
            <a:r>
              <a:rPr kumimoji="0" lang="it-IT" sz="2200" b="1" i="0" u="none" strike="noStrike" cap="none" normalizeH="0" baseline="0" dirty="0" smtClean="0">
                <a:ln>
                  <a:noFill/>
                </a:ln>
                <a:solidFill>
                  <a:srgbClr val="FFFF00"/>
                </a:solidFill>
                <a:effectLst/>
                <a:latin typeface="+mj-lt"/>
                <a:ea typeface="Times New Roman" pitchFamily="18" charset="0"/>
                <a:cs typeface="Arial" pitchFamily="34" charset="0"/>
              </a:rPr>
              <a:t> bawah dan selanjutnya masuk ke dalam tanah sedalam 1-5 cm. Pada</a:t>
            </a:r>
            <a:endParaRPr kumimoji="0" lang="id-ID" sz="22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lang="id-ID" sz="2200" b="1" dirty="0">
                <a:solidFill>
                  <a:srgbClr val="FFFF00"/>
                </a:solidFill>
                <a:latin typeface="+mj-lt"/>
                <a:ea typeface="Times New Roman" pitchFamily="18" charset="0"/>
                <a:cs typeface="Arial" pitchFamily="34" charset="0"/>
              </a:rPr>
              <a:t> </a:t>
            </a:r>
            <a:r>
              <a:rPr lang="id-ID" sz="2200" b="1" dirty="0" smtClean="0">
                <a:solidFill>
                  <a:srgbClr val="FFFF00"/>
                </a:solidFill>
                <a:latin typeface="+mj-lt"/>
                <a:ea typeface="Times New Roman" pitchFamily="18" charset="0"/>
                <a:cs typeface="Arial" pitchFamily="34" charset="0"/>
              </a:rPr>
              <a:t>   </a:t>
            </a:r>
            <a:r>
              <a:rPr kumimoji="0" lang="it-IT" sz="2200" b="1" i="0" u="none" strike="noStrike" cap="none" normalizeH="0" baseline="0" dirty="0" smtClean="0">
                <a:ln>
                  <a:noFill/>
                </a:ln>
                <a:solidFill>
                  <a:srgbClr val="FFFF00"/>
                </a:solidFill>
                <a:effectLst/>
                <a:latin typeface="+mj-lt"/>
                <a:ea typeface="Times New Roman" pitchFamily="18" charset="0"/>
                <a:cs typeface="Arial" pitchFamily="34" charset="0"/>
              </a:rPr>
              <a:t> waktu menembus tanah, pertumbuhan memanjang ginofora akan</a:t>
            </a:r>
            <a:endParaRPr kumimoji="0" lang="id-ID" sz="22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lang="id-ID" sz="2200" b="1" dirty="0">
                <a:solidFill>
                  <a:srgbClr val="FFFF00"/>
                </a:solidFill>
                <a:latin typeface="+mj-lt"/>
                <a:ea typeface="Times New Roman" pitchFamily="18" charset="0"/>
                <a:cs typeface="Arial" pitchFamily="34" charset="0"/>
              </a:rPr>
              <a:t> </a:t>
            </a:r>
            <a:r>
              <a:rPr lang="id-ID" sz="2200" b="1" dirty="0" smtClean="0">
                <a:solidFill>
                  <a:srgbClr val="FFFF00"/>
                </a:solidFill>
                <a:latin typeface="+mj-lt"/>
                <a:ea typeface="Times New Roman" pitchFamily="18" charset="0"/>
                <a:cs typeface="Arial" pitchFamily="34" charset="0"/>
              </a:rPr>
              <a:t>   </a:t>
            </a:r>
            <a:r>
              <a:rPr kumimoji="0" lang="it-IT" sz="2200" b="1" i="0" u="none" strike="noStrike" cap="none" normalizeH="0" baseline="0" dirty="0" smtClean="0">
                <a:ln>
                  <a:noFill/>
                </a:ln>
                <a:solidFill>
                  <a:srgbClr val="FFFF00"/>
                </a:solidFill>
                <a:effectLst/>
                <a:latin typeface="+mj-lt"/>
                <a:ea typeface="Times New Roman" pitchFamily="18" charset="0"/>
                <a:cs typeface="Arial" pitchFamily="34" charset="0"/>
              </a:rPr>
              <a:t> terhenti. Panjang ginofora ada yang mencapai 18 cm. Tempat</a:t>
            </a:r>
            <a:endParaRPr kumimoji="0" lang="id-ID" sz="22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lang="id-ID" sz="2200" b="1" dirty="0">
                <a:solidFill>
                  <a:srgbClr val="FFFF00"/>
                </a:solidFill>
                <a:latin typeface="+mj-lt"/>
                <a:ea typeface="Times New Roman" pitchFamily="18" charset="0"/>
                <a:cs typeface="Arial" pitchFamily="34" charset="0"/>
              </a:rPr>
              <a:t> </a:t>
            </a:r>
            <a:r>
              <a:rPr lang="id-ID" sz="2200" b="1" dirty="0" smtClean="0">
                <a:solidFill>
                  <a:srgbClr val="FFFF00"/>
                </a:solidFill>
                <a:latin typeface="+mj-lt"/>
                <a:ea typeface="Times New Roman" pitchFamily="18" charset="0"/>
                <a:cs typeface="Arial" pitchFamily="34" charset="0"/>
              </a:rPr>
              <a:t>   </a:t>
            </a:r>
            <a:r>
              <a:rPr kumimoji="0" lang="it-IT" sz="2200" b="1" i="0" u="none" strike="noStrike" cap="none" normalizeH="0" baseline="0" dirty="0" smtClean="0">
                <a:ln>
                  <a:noFill/>
                </a:ln>
                <a:solidFill>
                  <a:srgbClr val="FFFF00"/>
                </a:solidFill>
                <a:effectLst/>
                <a:latin typeface="+mj-lt"/>
                <a:ea typeface="Times New Roman" pitchFamily="18" charset="0"/>
                <a:cs typeface="Arial" pitchFamily="34" charset="0"/>
              </a:rPr>
              <a:t> berhentinya ginofora masuk ke dalam tanah tersebut menjadi tempat</a:t>
            </a:r>
            <a:endParaRPr kumimoji="0" lang="id-ID" sz="22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lang="id-ID" sz="2200" b="1" dirty="0">
                <a:solidFill>
                  <a:srgbClr val="FFFF00"/>
                </a:solidFill>
                <a:latin typeface="+mj-lt"/>
                <a:ea typeface="Times New Roman" pitchFamily="18" charset="0"/>
                <a:cs typeface="Arial" pitchFamily="34" charset="0"/>
              </a:rPr>
              <a:t> </a:t>
            </a:r>
            <a:r>
              <a:rPr lang="id-ID" sz="2200" b="1" dirty="0" smtClean="0">
                <a:solidFill>
                  <a:srgbClr val="FFFF00"/>
                </a:solidFill>
                <a:latin typeface="+mj-lt"/>
                <a:ea typeface="Times New Roman" pitchFamily="18" charset="0"/>
                <a:cs typeface="Arial" pitchFamily="34" charset="0"/>
              </a:rPr>
              <a:t>   </a:t>
            </a:r>
            <a:r>
              <a:rPr kumimoji="0" lang="it-IT" sz="2200" b="1" i="0" u="none" strike="noStrike" cap="none" normalizeH="0" baseline="0" dirty="0" smtClean="0">
                <a:ln>
                  <a:noFill/>
                </a:ln>
                <a:solidFill>
                  <a:srgbClr val="FFFF00"/>
                </a:solidFill>
                <a:effectLst/>
                <a:latin typeface="+mj-lt"/>
                <a:ea typeface="Times New Roman" pitchFamily="18" charset="0"/>
                <a:cs typeface="Arial" pitchFamily="34" charset="0"/>
              </a:rPr>
              <a:t> buah kacang tanah. Ginofora yang terbentuk di cabang bagian atas dan</a:t>
            </a:r>
            <a:endParaRPr kumimoji="0" lang="id-ID" sz="22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lang="id-ID" sz="2200" b="1" dirty="0">
                <a:solidFill>
                  <a:srgbClr val="FFFF00"/>
                </a:solidFill>
                <a:latin typeface="+mj-lt"/>
                <a:ea typeface="Times New Roman" pitchFamily="18" charset="0"/>
                <a:cs typeface="Arial" pitchFamily="34" charset="0"/>
              </a:rPr>
              <a:t> </a:t>
            </a:r>
            <a:r>
              <a:rPr lang="id-ID" sz="2200" b="1" dirty="0" smtClean="0">
                <a:solidFill>
                  <a:srgbClr val="FFFF00"/>
                </a:solidFill>
                <a:latin typeface="+mj-lt"/>
                <a:ea typeface="Times New Roman" pitchFamily="18" charset="0"/>
                <a:cs typeface="Arial" pitchFamily="34" charset="0"/>
              </a:rPr>
              <a:t>   </a:t>
            </a:r>
            <a:r>
              <a:rPr kumimoji="0" lang="it-IT" sz="2200" b="1" i="0" u="none" strike="noStrike" cap="none" normalizeH="0" baseline="0" dirty="0" smtClean="0">
                <a:ln>
                  <a:noFill/>
                </a:ln>
                <a:solidFill>
                  <a:srgbClr val="FFFF00"/>
                </a:solidFill>
                <a:effectLst/>
                <a:latin typeface="+mj-lt"/>
                <a:ea typeface="Times New Roman" pitchFamily="18" charset="0"/>
                <a:cs typeface="Arial" pitchFamily="34" charset="0"/>
              </a:rPr>
              <a:t> tidak masuk ke dalam tanah akan gagal membentuk polong.</a:t>
            </a:r>
            <a:endParaRPr kumimoji="0" lang="id-ID" sz="2200" b="1" i="0" u="none" strike="noStrike" cap="none" normalizeH="0" baseline="0" dirty="0" smtClean="0">
              <a:ln>
                <a:noFill/>
              </a:ln>
              <a:solidFill>
                <a:srgbClr val="FFFF0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id-ID" sz="22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it-IT" sz="2200" b="1" i="0" u="none" strike="noStrike" cap="none" normalizeH="0" baseline="0" dirty="0" smtClean="0">
                <a:ln>
                  <a:noFill/>
                </a:ln>
                <a:solidFill>
                  <a:srgbClr val="FFFF00"/>
                </a:solidFill>
                <a:effectLst/>
                <a:latin typeface="+mj-lt"/>
                <a:ea typeface="Times New Roman" pitchFamily="18" charset="0"/>
                <a:cs typeface="Arial" pitchFamily="34" charset="0"/>
              </a:rPr>
              <a:t>Setiap polong kacang tanah berisi 1-4 biji, namun kebanyakan 2-3 biji.</a:t>
            </a:r>
            <a:endParaRPr kumimoji="0" lang="id-ID" sz="22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lang="id-ID" sz="2200" b="1" dirty="0">
                <a:solidFill>
                  <a:srgbClr val="FFFF00"/>
                </a:solidFill>
                <a:latin typeface="+mj-lt"/>
                <a:ea typeface="Times New Roman" pitchFamily="18" charset="0"/>
                <a:cs typeface="Arial" pitchFamily="34" charset="0"/>
              </a:rPr>
              <a:t> </a:t>
            </a:r>
            <a:r>
              <a:rPr lang="id-ID" sz="2200" b="1" dirty="0" smtClean="0">
                <a:solidFill>
                  <a:srgbClr val="FFFF00"/>
                </a:solidFill>
                <a:latin typeface="+mj-lt"/>
                <a:ea typeface="Times New Roman" pitchFamily="18" charset="0"/>
                <a:cs typeface="Arial" pitchFamily="34" charset="0"/>
              </a:rPr>
              <a:t>   </a:t>
            </a:r>
            <a:r>
              <a:rPr kumimoji="0" lang="it-IT" sz="2200" b="1" i="0" u="none" strike="noStrike" cap="none" normalizeH="0" baseline="0" dirty="0" smtClean="0">
                <a:ln>
                  <a:noFill/>
                </a:ln>
                <a:solidFill>
                  <a:srgbClr val="FFFF00"/>
                </a:solidFill>
                <a:effectLst/>
                <a:latin typeface="+mj-lt"/>
                <a:ea typeface="Times New Roman" pitchFamily="18" charset="0"/>
                <a:cs typeface="Arial" pitchFamily="34" charset="0"/>
              </a:rPr>
              <a:t> Setiap pohon memiliki jumlah dan isi polong beragam, tergantung</a:t>
            </a:r>
            <a:endParaRPr kumimoji="0" lang="id-ID" sz="22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lang="id-ID" sz="2200" b="1" dirty="0">
                <a:solidFill>
                  <a:srgbClr val="FFFF00"/>
                </a:solidFill>
                <a:latin typeface="+mj-lt"/>
                <a:ea typeface="Times New Roman" pitchFamily="18" charset="0"/>
                <a:cs typeface="Arial" pitchFamily="34" charset="0"/>
              </a:rPr>
              <a:t> </a:t>
            </a:r>
            <a:r>
              <a:rPr lang="id-ID" sz="2200" b="1" dirty="0" smtClean="0">
                <a:solidFill>
                  <a:srgbClr val="FFFF00"/>
                </a:solidFill>
                <a:latin typeface="+mj-lt"/>
                <a:ea typeface="Times New Roman" pitchFamily="18" charset="0"/>
                <a:cs typeface="Arial" pitchFamily="34" charset="0"/>
              </a:rPr>
              <a:t>   </a:t>
            </a:r>
            <a:r>
              <a:rPr kumimoji="0" lang="it-IT" sz="2200" b="1" i="0" u="none" strike="noStrike" cap="none" normalizeH="0" baseline="0" dirty="0" smtClean="0">
                <a:ln>
                  <a:noFill/>
                </a:ln>
                <a:solidFill>
                  <a:srgbClr val="FFFF00"/>
                </a:solidFill>
                <a:effectLst/>
                <a:latin typeface="+mj-lt"/>
                <a:ea typeface="Times New Roman" pitchFamily="18" charset="0"/>
                <a:cs typeface="Arial" pitchFamily="34" charset="0"/>
              </a:rPr>
              <a:t> pada varietas dan tanaman yang dibudidayakan. Misalnya, tipe Spanis</a:t>
            </a:r>
            <a:endParaRPr kumimoji="0" lang="id-ID" sz="22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lang="id-ID" sz="2200" b="1" dirty="0">
                <a:solidFill>
                  <a:srgbClr val="FFFF00"/>
                </a:solidFill>
                <a:latin typeface="+mj-lt"/>
                <a:ea typeface="Times New Roman" pitchFamily="18" charset="0"/>
                <a:cs typeface="Arial" pitchFamily="34" charset="0"/>
              </a:rPr>
              <a:t> </a:t>
            </a:r>
            <a:r>
              <a:rPr lang="id-ID" sz="2200" b="1" dirty="0" smtClean="0">
                <a:solidFill>
                  <a:srgbClr val="FFFF00"/>
                </a:solidFill>
                <a:latin typeface="+mj-lt"/>
                <a:ea typeface="Times New Roman" pitchFamily="18" charset="0"/>
                <a:cs typeface="Arial" pitchFamily="34" charset="0"/>
              </a:rPr>
              <a:t>   </a:t>
            </a:r>
            <a:r>
              <a:rPr kumimoji="0" lang="it-IT" sz="2200" b="1" i="0" u="none" strike="noStrike" cap="none" normalizeH="0" baseline="0" dirty="0" smtClean="0">
                <a:ln>
                  <a:noFill/>
                </a:ln>
                <a:solidFill>
                  <a:srgbClr val="FFFF00"/>
                </a:solidFill>
                <a:effectLst/>
                <a:latin typeface="+mj-lt"/>
                <a:ea typeface="Times New Roman" pitchFamily="18" charset="0"/>
                <a:cs typeface="Arial" pitchFamily="34" charset="0"/>
              </a:rPr>
              <a:t> mampu membentuk 250 polong. Di Indonesia, pada umumnya</a:t>
            </a:r>
            <a:endParaRPr kumimoji="0" lang="id-ID" sz="22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lang="id-ID" sz="2200" b="1" dirty="0">
                <a:solidFill>
                  <a:srgbClr val="FFFF00"/>
                </a:solidFill>
                <a:latin typeface="+mj-lt"/>
                <a:ea typeface="Times New Roman" pitchFamily="18" charset="0"/>
                <a:cs typeface="Arial" pitchFamily="34" charset="0"/>
              </a:rPr>
              <a:t> </a:t>
            </a:r>
            <a:r>
              <a:rPr lang="id-ID" sz="2200" b="1" dirty="0" smtClean="0">
                <a:solidFill>
                  <a:srgbClr val="FFFF00"/>
                </a:solidFill>
                <a:latin typeface="+mj-lt"/>
                <a:ea typeface="Times New Roman" pitchFamily="18" charset="0"/>
                <a:cs typeface="Arial" pitchFamily="34" charset="0"/>
              </a:rPr>
              <a:t>    </a:t>
            </a:r>
            <a:r>
              <a:rPr kumimoji="0" lang="it-IT" sz="2200" b="1" i="0" u="none" strike="noStrike" cap="none" normalizeH="0" baseline="0" dirty="0" smtClean="0">
                <a:ln>
                  <a:noFill/>
                </a:ln>
                <a:solidFill>
                  <a:srgbClr val="FFFF00"/>
                </a:solidFill>
                <a:effectLst/>
                <a:latin typeface="+mj-lt"/>
                <a:ea typeface="Times New Roman" pitchFamily="18" charset="0"/>
                <a:cs typeface="Arial" pitchFamily="34" charset="0"/>
              </a:rPr>
              <a:t>ditanam varietas kacang tanah tipe Spanis dengan rata-rata jumlah</a:t>
            </a:r>
            <a:endParaRPr kumimoji="0" lang="id-ID" sz="22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lang="id-ID" sz="2200" b="1" dirty="0">
                <a:solidFill>
                  <a:srgbClr val="FFFF00"/>
                </a:solidFill>
                <a:latin typeface="+mj-lt"/>
                <a:ea typeface="Times New Roman" pitchFamily="18" charset="0"/>
                <a:cs typeface="Arial" pitchFamily="34" charset="0"/>
              </a:rPr>
              <a:t> </a:t>
            </a:r>
            <a:r>
              <a:rPr lang="id-ID" sz="2200" b="1" dirty="0" smtClean="0">
                <a:solidFill>
                  <a:srgbClr val="FFFF00"/>
                </a:solidFill>
                <a:latin typeface="+mj-lt"/>
                <a:ea typeface="Times New Roman" pitchFamily="18" charset="0"/>
                <a:cs typeface="Arial" pitchFamily="34" charset="0"/>
              </a:rPr>
              <a:t>   </a:t>
            </a:r>
            <a:r>
              <a:rPr kumimoji="0" lang="it-IT" sz="2200" b="1" i="0" u="none" strike="noStrike" cap="none" normalizeH="0" baseline="0" dirty="0" smtClean="0">
                <a:ln>
                  <a:noFill/>
                </a:ln>
                <a:solidFill>
                  <a:srgbClr val="FFFF00"/>
                </a:solidFill>
                <a:effectLst/>
                <a:latin typeface="+mj-lt"/>
                <a:ea typeface="Times New Roman" pitchFamily="18" charset="0"/>
                <a:cs typeface="Arial" pitchFamily="34" charset="0"/>
              </a:rPr>
              <a:t> polong sekitar 15 buah.</a:t>
            </a:r>
            <a:endParaRPr kumimoji="0" lang="it-IT" sz="22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14282" y="85531"/>
            <a:ext cx="871543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450850" algn="l"/>
              </a:tabLst>
            </a:pP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Polong kacang tanah dapat dibedakan berdasarkan ukuran panjang, berat, bentuk paruh, bentuk pinggang, dan lukisan atau jaring pada kulit luar polong.</a:t>
            </a:r>
            <a:endParaRPr kumimoji="0" lang="id-ID" sz="3000" b="1" i="0" u="none" strike="noStrike" cap="none" normalizeH="0" baseline="0" dirty="0" smtClean="0">
              <a:ln>
                <a:noFill/>
              </a:ln>
              <a:solidFill>
                <a:srgbClr val="FFFF00"/>
              </a:solidFill>
              <a:effectLst/>
              <a:latin typeface="+mj-lt"/>
              <a:cs typeface="Arial" pitchFamily="34" charset="0"/>
            </a:endParaRPr>
          </a:p>
          <a:p>
            <a:pPr marL="971550" marR="0" lvl="1" indent="-514350" defTabSz="914400" rtl="0" eaLnBrk="0" fontAlgn="base" latinLnBrk="0" hangingPunct="0">
              <a:lnSpc>
                <a:spcPct val="100000"/>
              </a:lnSpc>
              <a:spcBef>
                <a:spcPct val="0"/>
              </a:spcBef>
              <a:spcAft>
                <a:spcPct val="0"/>
              </a:spcAft>
              <a:buClrTx/>
              <a:buSzTx/>
              <a:buAutoNum type="alphaLcPeriod"/>
              <a:tabLst>
                <a:tab pos="450850" algn="l"/>
              </a:tabLst>
            </a:pP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Berdasarkan ukuran panjangnya, polong kacang</a:t>
            </a:r>
            <a:endPar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971550" marR="0" lvl="1" indent="-514350" defTabSz="914400" rtl="0" eaLnBrk="0" fontAlgn="base" latinLnBrk="0" hangingPunct="0">
              <a:lnSpc>
                <a:spcPct val="100000"/>
              </a:lnSpc>
              <a:spcBef>
                <a:spcPct val="0"/>
              </a:spcBef>
              <a:spcAft>
                <a:spcPct val="0"/>
              </a:spcAft>
              <a:buClrTx/>
              <a:buSzTx/>
              <a:tabLst>
                <a:tab pos="450850" algn="l"/>
              </a:tabLst>
            </a:pPr>
            <a:r>
              <a:rPr lang="id-ID" sz="3000" b="1" dirty="0">
                <a:solidFill>
                  <a:srgbClr val="FFFF00"/>
                </a:solidFill>
                <a:latin typeface="+mj-lt"/>
                <a:ea typeface="Times New Roman" pitchFamily="18" charset="0"/>
                <a:cs typeface="Arial" pitchFamily="34" charset="0"/>
              </a:rPr>
              <a:t> </a:t>
            </a:r>
            <a:r>
              <a:rPr lang="id-ID" sz="3000" b="1" dirty="0" smtClean="0">
                <a:solidFill>
                  <a:srgbClr val="FFFF00"/>
                </a:solidFill>
                <a:latin typeface="+mj-lt"/>
                <a:ea typeface="Times New Roman" pitchFamily="18" charset="0"/>
                <a:cs typeface="Arial" pitchFamily="34" charset="0"/>
              </a:rPr>
              <a:t>    </a:t>
            </a: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 tanah dapat dibedakan menjadi lima: sangat kecil (&lt;1,5 cm); kecil (&lt;2 cm); sedang (&lt;2,5 </a:t>
            </a:r>
            <a:r>
              <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rPr>
              <a:t>c</a:t>
            </a: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m); besar (&lt; 3 cm); dan sangat besar (&gt;3 cm).</a:t>
            </a:r>
            <a:endParaRPr kumimoji="0" lang="id-ID" sz="3000" b="1" i="0" u="none" strike="noStrike" cap="none" normalizeH="0" baseline="0" dirty="0" smtClean="0">
              <a:ln>
                <a:noFill/>
              </a:ln>
              <a:solidFill>
                <a:srgbClr val="FFFF00"/>
              </a:solidFill>
              <a:effectLst/>
              <a:latin typeface="+mj-lt"/>
              <a:cs typeface="Arial" pitchFamily="34" charset="0"/>
            </a:endParaRPr>
          </a:p>
          <a:p>
            <a:pPr marL="971550" marR="0" lvl="1" indent="-514350" defTabSz="914400" rtl="0" eaLnBrk="0" fontAlgn="base" latinLnBrk="0" hangingPunct="0">
              <a:lnSpc>
                <a:spcPct val="100000"/>
              </a:lnSpc>
              <a:spcBef>
                <a:spcPct val="0"/>
              </a:spcBef>
              <a:spcAft>
                <a:spcPct val="0"/>
              </a:spcAft>
              <a:buClrTx/>
              <a:buSzTx/>
              <a:buAutoNum type="alphaLcPeriod" startAt="2"/>
              <a:tabLst>
                <a:tab pos="450850" algn="l"/>
              </a:tabLst>
            </a:pP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Berdasarkan beratnya, polong kacang tanah </a:t>
            </a:r>
            <a:endPar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971550" marR="0" lvl="1" indent="-514350" defTabSz="914400" rtl="0" eaLnBrk="0" fontAlgn="base" latinLnBrk="0" hangingPunct="0">
              <a:lnSpc>
                <a:spcPct val="100000"/>
              </a:lnSpc>
              <a:spcBef>
                <a:spcPct val="0"/>
              </a:spcBef>
              <a:spcAft>
                <a:spcPct val="0"/>
              </a:spcAft>
              <a:buClrTx/>
              <a:buSzTx/>
              <a:tabLst>
                <a:tab pos="450850" algn="l"/>
              </a:tabLst>
            </a:pPr>
            <a:r>
              <a:rPr lang="id-ID" sz="3000" b="1" dirty="0">
                <a:solidFill>
                  <a:srgbClr val="FFFF00"/>
                </a:solidFill>
                <a:latin typeface="+mj-lt"/>
                <a:ea typeface="Times New Roman" pitchFamily="18" charset="0"/>
                <a:cs typeface="Arial" pitchFamily="34" charset="0"/>
              </a:rPr>
              <a:t> </a:t>
            </a:r>
            <a:r>
              <a:rPr lang="id-ID" sz="3000" b="1" dirty="0" smtClean="0">
                <a:solidFill>
                  <a:srgbClr val="FFFF00"/>
                </a:solidFill>
                <a:latin typeface="+mj-lt"/>
                <a:ea typeface="Times New Roman" pitchFamily="18" charset="0"/>
                <a:cs typeface="Arial" pitchFamily="34" charset="0"/>
              </a:rPr>
              <a:t>     </a:t>
            </a: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dapat dibedakan menjadi lima: sangat kecil (&lt;50 g); kecil (&lt;65 g); sedang (&lt;105 g); besar (&lt;155 g); dan sangat besar (&gt;155 g).</a:t>
            </a:r>
            <a:endParaRPr kumimoji="0" lang="it-IT" sz="30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14282" y="156969"/>
            <a:ext cx="871543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ct val="0"/>
              </a:spcAft>
              <a:buClrTx/>
              <a:buSzTx/>
              <a:tabLst>
                <a:tab pos="450850" algn="l"/>
              </a:tabLst>
            </a:pPr>
            <a:r>
              <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rPr>
              <a:t>c. </a:t>
            </a: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Berdasarkan bentuk paruhnya, polong kacang</a:t>
            </a:r>
            <a:endPar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457200" marR="0" lvl="1" indent="0" defTabSz="914400" rtl="0" eaLnBrk="1" fontAlgn="base" latinLnBrk="0" hangingPunct="1">
              <a:lnSpc>
                <a:spcPct val="100000"/>
              </a:lnSpc>
              <a:spcBef>
                <a:spcPct val="0"/>
              </a:spcBef>
              <a:spcAft>
                <a:spcPct val="0"/>
              </a:spcAft>
              <a:buClrTx/>
              <a:buSzTx/>
              <a:tabLst>
                <a:tab pos="450850" algn="l"/>
              </a:tabLst>
            </a:pPr>
            <a:r>
              <a:rPr lang="id-ID" sz="3000" b="1" dirty="0">
                <a:solidFill>
                  <a:srgbClr val="FFFF00"/>
                </a:solidFill>
                <a:latin typeface="+mj-lt"/>
                <a:ea typeface="Times New Roman" pitchFamily="18" charset="0"/>
                <a:cs typeface="Arial" pitchFamily="34" charset="0"/>
              </a:rPr>
              <a:t> </a:t>
            </a:r>
            <a:r>
              <a:rPr lang="id-ID" sz="3000" b="1" dirty="0" smtClean="0">
                <a:solidFill>
                  <a:srgbClr val="FFFF00"/>
                </a:solidFill>
                <a:latin typeface="+mj-lt"/>
                <a:ea typeface="Times New Roman" pitchFamily="18" charset="0"/>
                <a:cs typeface="Arial" pitchFamily="34" charset="0"/>
              </a:rPr>
              <a:t>  </a:t>
            </a: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tanah dapat dibedakan menjadi lima tipe: tidak</a:t>
            </a:r>
            <a:endPar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457200" marR="0" lvl="1" indent="0" defTabSz="914400" rtl="0" eaLnBrk="1" fontAlgn="base" latinLnBrk="0" hangingPunct="1">
              <a:lnSpc>
                <a:spcPct val="100000"/>
              </a:lnSpc>
              <a:spcBef>
                <a:spcPct val="0"/>
              </a:spcBef>
              <a:spcAft>
                <a:spcPct val="0"/>
              </a:spcAft>
              <a:buClrTx/>
              <a:buSzTx/>
              <a:tabLst>
                <a:tab pos="450850" algn="l"/>
              </a:tabLst>
            </a:pPr>
            <a:r>
              <a:rPr lang="id-ID" sz="3000" b="1" dirty="0">
                <a:solidFill>
                  <a:srgbClr val="FFFF00"/>
                </a:solidFill>
                <a:latin typeface="+mj-lt"/>
                <a:ea typeface="Times New Roman" pitchFamily="18" charset="0"/>
                <a:cs typeface="Arial" pitchFamily="34" charset="0"/>
              </a:rPr>
              <a:t> </a:t>
            </a:r>
            <a:r>
              <a:rPr lang="id-ID" sz="3000" b="1" dirty="0" smtClean="0">
                <a:solidFill>
                  <a:srgbClr val="FFFF00"/>
                </a:solidFill>
                <a:latin typeface="+mj-lt"/>
                <a:ea typeface="Times New Roman" pitchFamily="18" charset="0"/>
                <a:cs typeface="Arial" pitchFamily="34" charset="0"/>
              </a:rPr>
              <a:t>  </a:t>
            </a: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berparuh, sedikit berparuh, agak berparuh,</a:t>
            </a:r>
            <a:endPar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457200" marR="0" lvl="1" indent="0" defTabSz="914400" rtl="0" eaLnBrk="1" fontAlgn="base" latinLnBrk="0" hangingPunct="1">
              <a:lnSpc>
                <a:spcPct val="100000"/>
              </a:lnSpc>
              <a:spcBef>
                <a:spcPct val="0"/>
              </a:spcBef>
              <a:spcAft>
                <a:spcPct val="0"/>
              </a:spcAft>
              <a:buClrTx/>
              <a:buSzTx/>
              <a:tabLst>
                <a:tab pos="450850" algn="l"/>
              </a:tabLst>
            </a:pPr>
            <a:r>
              <a:rPr lang="id-ID" sz="3000" b="1" dirty="0">
                <a:solidFill>
                  <a:srgbClr val="FFFF00"/>
                </a:solidFill>
                <a:latin typeface="+mj-lt"/>
                <a:ea typeface="Times New Roman" pitchFamily="18" charset="0"/>
                <a:cs typeface="Arial" pitchFamily="34" charset="0"/>
              </a:rPr>
              <a:t> </a:t>
            </a:r>
            <a:r>
              <a:rPr lang="id-ID" sz="3000" b="1" dirty="0" smtClean="0">
                <a:solidFill>
                  <a:srgbClr val="FFFF00"/>
                </a:solidFill>
                <a:latin typeface="+mj-lt"/>
                <a:ea typeface="Times New Roman" pitchFamily="18" charset="0"/>
                <a:cs typeface="Arial" pitchFamily="34" charset="0"/>
              </a:rPr>
              <a:t>  </a:t>
            </a: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berparuh, dan sangat berparuh.</a:t>
            </a:r>
            <a:endParaRPr kumimoji="0" lang="id-ID" sz="3000" b="1" i="0" u="none" strike="noStrike" cap="none" normalizeH="0" baseline="0" dirty="0" smtClean="0">
              <a:ln>
                <a:noFill/>
              </a:ln>
              <a:solidFill>
                <a:srgbClr val="FFFF00"/>
              </a:solidFill>
              <a:effectLst/>
              <a:latin typeface="+mj-lt"/>
              <a:cs typeface="Arial" pitchFamily="34" charset="0"/>
            </a:endParaRPr>
          </a:p>
          <a:p>
            <a:pPr marL="457200" marR="0" lvl="1" indent="0" defTabSz="914400" rtl="0" eaLnBrk="0" fontAlgn="base" latinLnBrk="0" hangingPunct="0">
              <a:lnSpc>
                <a:spcPct val="100000"/>
              </a:lnSpc>
              <a:spcBef>
                <a:spcPct val="0"/>
              </a:spcBef>
              <a:spcAft>
                <a:spcPct val="0"/>
              </a:spcAft>
              <a:buClrTx/>
              <a:buSzTx/>
              <a:tabLst>
                <a:tab pos="450850" algn="l"/>
              </a:tabLst>
            </a:pPr>
            <a:r>
              <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rPr>
              <a:t>d. </a:t>
            </a: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Berdasarkan bentuk pinggangnya, polong </a:t>
            </a:r>
            <a:endPar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457200" marR="0" lvl="1" indent="0" defTabSz="914400" rtl="0" eaLnBrk="0" fontAlgn="base" latinLnBrk="0" hangingPunct="0">
              <a:lnSpc>
                <a:spcPct val="100000"/>
              </a:lnSpc>
              <a:spcBef>
                <a:spcPct val="0"/>
              </a:spcBef>
              <a:spcAft>
                <a:spcPct val="0"/>
              </a:spcAft>
              <a:buClrTx/>
              <a:buSzTx/>
              <a:tabLst>
                <a:tab pos="450850" algn="l"/>
              </a:tabLst>
            </a:pPr>
            <a:r>
              <a:rPr lang="id-ID" sz="3000" b="1" dirty="0">
                <a:solidFill>
                  <a:srgbClr val="FFFF00"/>
                </a:solidFill>
                <a:latin typeface="+mj-lt"/>
                <a:ea typeface="Times New Roman" pitchFamily="18" charset="0"/>
                <a:cs typeface="Arial" pitchFamily="34" charset="0"/>
              </a:rPr>
              <a:t> </a:t>
            </a:r>
            <a:r>
              <a:rPr lang="id-ID" sz="3000" b="1" dirty="0" smtClean="0">
                <a:solidFill>
                  <a:srgbClr val="FFFF00"/>
                </a:solidFill>
                <a:latin typeface="+mj-lt"/>
                <a:ea typeface="Times New Roman" pitchFamily="18" charset="0"/>
                <a:cs typeface="Arial" pitchFamily="34" charset="0"/>
              </a:rPr>
              <a:t>    </a:t>
            </a: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kacang tanah dapat dibedakan menjadi enam </a:t>
            </a:r>
            <a:endPar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457200" marR="0" lvl="1" indent="0" defTabSz="914400" rtl="0" eaLnBrk="0" fontAlgn="base" latinLnBrk="0" hangingPunct="0">
              <a:lnSpc>
                <a:spcPct val="100000"/>
              </a:lnSpc>
              <a:spcBef>
                <a:spcPct val="0"/>
              </a:spcBef>
              <a:spcAft>
                <a:spcPct val="0"/>
              </a:spcAft>
              <a:buClrTx/>
              <a:buSzTx/>
              <a:tabLst>
                <a:tab pos="450850" algn="l"/>
              </a:tabLst>
            </a:pPr>
            <a:r>
              <a:rPr lang="id-ID" sz="3000" b="1" dirty="0">
                <a:solidFill>
                  <a:srgbClr val="FFFF00"/>
                </a:solidFill>
                <a:latin typeface="+mj-lt"/>
                <a:ea typeface="Times New Roman" pitchFamily="18" charset="0"/>
                <a:cs typeface="Arial" pitchFamily="34" charset="0"/>
              </a:rPr>
              <a:t> </a:t>
            </a:r>
            <a:r>
              <a:rPr lang="id-ID" sz="3000" b="1" dirty="0" smtClean="0">
                <a:solidFill>
                  <a:srgbClr val="FFFF00"/>
                </a:solidFill>
                <a:latin typeface="+mj-lt"/>
                <a:ea typeface="Times New Roman" pitchFamily="18" charset="0"/>
                <a:cs typeface="Arial" pitchFamily="34" charset="0"/>
              </a:rPr>
              <a:t>    </a:t>
            </a: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tipe: tidak berpinggang, sedikit berpinggang, </a:t>
            </a:r>
            <a:endPar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457200" marR="0" lvl="1" indent="0" defTabSz="914400" rtl="0" eaLnBrk="0" fontAlgn="base" latinLnBrk="0" hangingPunct="0">
              <a:lnSpc>
                <a:spcPct val="100000"/>
              </a:lnSpc>
              <a:spcBef>
                <a:spcPct val="0"/>
              </a:spcBef>
              <a:spcAft>
                <a:spcPct val="0"/>
              </a:spcAft>
              <a:buClrTx/>
              <a:buSzTx/>
              <a:tabLst>
                <a:tab pos="450850" algn="l"/>
              </a:tabLst>
            </a:pPr>
            <a:r>
              <a:rPr lang="id-ID" sz="3000" b="1" dirty="0">
                <a:solidFill>
                  <a:srgbClr val="FFFF00"/>
                </a:solidFill>
                <a:latin typeface="+mj-lt"/>
                <a:ea typeface="Times New Roman" pitchFamily="18" charset="0"/>
                <a:cs typeface="Arial" pitchFamily="34" charset="0"/>
              </a:rPr>
              <a:t> </a:t>
            </a:r>
            <a:r>
              <a:rPr lang="id-ID" sz="3000" b="1" dirty="0" smtClean="0">
                <a:solidFill>
                  <a:srgbClr val="FFFF00"/>
                </a:solidFill>
                <a:latin typeface="+mj-lt"/>
                <a:ea typeface="Times New Roman" pitchFamily="18" charset="0"/>
                <a:cs typeface="Arial" pitchFamily="34" charset="0"/>
              </a:rPr>
              <a:t>   </a:t>
            </a: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agak berpinggang, berpinggang, berpinggang </a:t>
            </a:r>
            <a:endPar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457200" marR="0" lvl="1" indent="0" defTabSz="914400" rtl="0" eaLnBrk="0" fontAlgn="base" latinLnBrk="0" hangingPunct="0">
              <a:lnSpc>
                <a:spcPct val="100000"/>
              </a:lnSpc>
              <a:spcBef>
                <a:spcPct val="0"/>
              </a:spcBef>
              <a:spcAft>
                <a:spcPct val="0"/>
              </a:spcAft>
              <a:buClrTx/>
              <a:buSzTx/>
              <a:tabLst>
                <a:tab pos="450850" algn="l"/>
              </a:tabLst>
            </a:pPr>
            <a:r>
              <a:rPr lang="id-ID" sz="3000" b="1" dirty="0">
                <a:solidFill>
                  <a:srgbClr val="FFFF00"/>
                </a:solidFill>
                <a:latin typeface="+mj-lt"/>
                <a:ea typeface="Times New Roman" pitchFamily="18" charset="0"/>
                <a:cs typeface="Arial" pitchFamily="34" charset="0"/>
              </a:rPr>
              <a:t> </a:t>
            </a:r>
            <a:r>
              <a:rPr lang="id-ID" sz="3000" b="1" dirty="0" smtClean="0">
                <a:solidFill>
                  <a:srgbClr val="FFFF00"/>
                </a:solidFill>
                <a:latin typeface="+mj-lt"/>
                <a:ea typeface="Times New Roman" pitchFamily="18" charset="0"/>
                <a:cs typeface="Arial" pitchFamily="34" charset="0"/>
              </a:rPr>
              <a:t>   </a:t>
            </a: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dalam, dan berpinggang sangat dalam.</a:t>
            </a:r>
            <a:endParaRPr kumimoji="0" lang="id-ID" sz="3000" b="1" i="0" u="none" strike="noStrike" cap="none" normalizeH="0" baseline="0" dirty="0" smtClean="0">
              <a:ln>
                <a:noFill/>
              </a:ln>
              <a:solidFill>
                <a:srgbClr val="FFFF00"/>
              </a:solidFill>
              <a:effectLst/>
              <a:latin typeface="+mj-lt"/>
              <a:cs typeface="Arial" pitchFamily="34" charset="0"/>
            </a:endParaRPr>
          </a:p>
          <a:p>
            <a:pPr marL="457200" marR="0" lvl="1" indent="0" defTabSz="914400" rtl="0" eaLnBrk="0" fontAlgn="base" latinLnBrk="0" hangingPunct="0">
              <a:lnSpc>
                <a:spcPct val="100000"/>
              </a:lnSpc>
              <a:spcBef>
                <a:spcPct val="0"/>
              </a:spcBef>
              <a:spcAft>
                <a:spcPct val="0"/>
              </a:spcAft>
              <a:buClrTx/>
              <a:buSzTx/>
              <a:tabLst>
                <a:tab pos="450850" algn="l"/>
              </a:tabLst>
            </a:pPr>
            <a:r>
              <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rPr>
              <a:t>e. </a:t>
            </a: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Berdasarkan lukisan jaringan pada kulitnya,</a:t>
            </a:r>
            <a:endPar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457200" marR="0" lvl="1" indent="0" defTabSz="914400" rtl="0" eaLnBrk="0" fontAlgn="base" latinLnBrk="0" hangingPunct="0">
              <a:lnSpc>
                <a:spcPct val="100000"/>
              </a:lnSpc>
              <a:spcBef>
                <a:spcPct val="0"/>
              </a:spcBef>
              <a:spcAft>
                <a:spcPct val="0"/>
              </a:spcAft>
              <a:buClrTx/>
              <a:buSzTx/>
              <a:tabLst>
                <a:tab pos="450850" algn="l"/>
              </a:tabLst>
            </a:pPr>
            <a:r>
              <a:rPr lang="id-ID" sz="3000" b="1" dirty="0">
                <a:solidFill>
                  <a:srgbClr val="FFFF00"/>
                </a:solidFill>
                <a:latin typeface="+mj-lt"/>
                <a:ea typeface="Times New Roman" pitchFamily="18" charset="0"/>
                <a:cs typeface="Arial" pitchFamily="34" charset="0"/>
              </a:rPr>
              <a:t> </a:t>
            </a:r>
            <a:r>
              <a:rPr lang="id-ID" sz="3000" b="1" dirty="0" smtClean="0">
                <a:solidFill>
                  <a:srgbClr val="FFFF00"/>
                </a:solidFill>
                <a:latin typeface="+mj-lt"/>
                <a:ea typeface="Times New Roman" pitchFamily="18" charset="0"/>
                <a:cs typeface="Arial" pitchFamily="34" charset="0"/>
              </a:rPr>
              <a:t>  </a:t>
            </a: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 polong kacang tanah dapat dibedakan menjadi </a:t>
            </a:r>
            <a:endPar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457200" marR="0" lvl="1" indent="0" defTabSz="914400" rtl="0" eaLnBrk="0" fontAlgn="base" latinLnBrk="0" hangingPunct="0">
              <a:lnSpc>
                <a:spcPct val="100000"/>
              </a:lnSpc>
              <a:spcBef>
                <a:spcPct val="0"/>
              </a:spcBef>
              <a:spcAft>
                <a:spcPct val="0"/>
              </a:spcAft>
              <a:buClrTx/>
              <a:buSzTx/>
              <a:tabLst>
                <a:tab pos="450850" algn="l"/>
              </a:tabLst>
            </a:pPr>
            <a:r>
              <a:rPr lang="id-ID" sz="3000" b="1" dirty="0">
                <a:solidFill>
                  <a:srgbClr val="FFFF00"/>
                </a:solidFill>
                <a:latin typeface="+mj-lt"/>
                <a:ea typeface="Times New Roman" pitchFamily="18" charset="0"/>
                <a:cs typeface="Arial" pitchFamily="34" charset="0"/>
              </a:rPr>
              <a:t> </a:t>
            </a:r>
            <a:r>
              <a:rPr lang="id-ID" sz="3000" b="1" dirty="0" smtClean="0">
                <a:solidFill>
                  <a:srgbClr val="FFFF00"/>
                </a:solidFill>
                <a:latin typeface="+mj-lt"/>
                <a:ea typeface="Times New Roman" pitchFamily="18" charset="0"/>
                <a:cs typeface="Arial" pitchFamily="34" charset="0"/>
              </a:rPr>
              <a:t>   </a:t>
            </a: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empat tipe: halus, agak halus, sedang, dan kasar.</a:t>
            </a:r>
            <a:endParaRPr kumimoji="0" lang="it-IT" sz="30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57158" y="115179"/>
            <a:ext cx="8643998"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tab pos="228600" algn="l"/>
              </a:tabLst>
            </a:pPr>
            <a:r>
              <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rPr>
              <a:t>6. </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Biji</a:t>
            </a:r>
            <a:endParaRPr kumimoji="0" lang="id-ID" sz="2800" b="1" i="0" u="none" strike="noStrike" cap="none" normalizeH="0" baseline="0" dirty="0" smtClean="0">
              <a:ln>
                <a:noFill/>
              </a:ln>
              <a:solidFill>
                <a:srgbClr val="FFFF00"/>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Biji kacang tanah terdapat di dalam polong. Kulit luar</a:t>
            </a:r>
            <a:endPar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800" b="1" dirty="0">
                <a:solidFill>
                  <a:srgbClr val="FFFF00"/>
                </a:solidFill>
                <a:latin typeface="+mj-lt"/>
                <a:ea typeface="Times New Roman" pitchFamily="18" charset="0"/>
                <a:cs typeface="Arial" pitchFamily="34" charset="0"/>
              </a:rPr>
              <a:t> </a:t>
            </a:r>
            <a:r>
              <a:rPr lang="id-ID" sz="2800" b="1" dirty="0" smtClean="0">
                <a:solidFill>
                  <a:srgbClr val="FFFF00"/>
                </a:solidFill>
                <a:latin typeface="+mj-lt"/>
                <a:ea typeface="Times New Roman" pitchFamily="18" charset="0"/>
                <a:cs typeface="Arial" pitchFamily="34" charset="0"/>
              </a:rPr>
              <a:t>  </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 (testa) bertesktur keras, berfungsi untuk melindungi </a:t>
            </a:r>
            <a:endPar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800" b="1" dirty="0">
                <a:solidFill>
                  <a:srgbClr val="FFFF00"/>
                </a:solidFill>
                <a:latin typeface="+mj-lt"/>
                <a:ea typeface="Times New Roman" pitchFamily="18" charset="0"/>
                <a:cs typeface="Arial" pitchFamily="34" charset="0"/>
              </a:rPr>
              <a:t> </a:t>
            </a:r>
            <a:r>
              <a:rPr lang="id-ID" sz="2800" b="1" dirty="0" smtClean="0">
                <a:solidFill>
                  <a:srgbClr val="FFFF00"/>
                </a:solidFill>
                <a:latin typeface="+mj-lt"/>
                <a:ea typeface="Times New Roman" pitchFamily="18" charset="0"/>
                <a:cs typeface="Arial" pitchFamily="34" charset="0"/>
              </a:rPr>
              <a:t>   </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biji yang berada di dalamnya. Biji terdiri atas lembaga</a:t>
            </a:r>
            <a:endPar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800" b="1" dirty="0">
                <a:solidFill>
                  <a:srgbClr val="FFFF00"/>
                </a:solidFill>
                <a:latin typeface="+mj-lt"/>
                <a:ea typeface="Times New Roman" pitchFamily="18" charset="0"/>
                <a:cs typeface="Arial" pitchFamily="34" charset="0"/>
              </a:rPr>
              <a:t> </a:t>
            </a:r>
            <a:r>
              <a:rPr lang="id-ID" sz="2800" b="1" dirty="0" smtClean="0">
                <a:solidFill>
                  <a:srgbClr val="FFFF00"/>
                </a:solidFill>
                <a:latin typeface="+mj-lt"/>
                <a:ea typeface="Times New Roman" pitchFamily="18" charset="0"/>
                <a:cs typeface="Arial" pitchFamily="34" charset="0"/>
              </a:rPr>
              <a:t>  </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 dan keping biji, diliputi oleh kulit ari tipis (tegmen). Biji</a:t>
            </a:r>
            <a:endPar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800" b="1" dirty="0">
                <a:solidFill>
                  <a:srgbClr val="FFFF00"/>
                </a:solidFill>
                <a:latin typeface="+mj-lt"/>
                <a:ea typeface="Times New Roman" pitchFamily="18" charset="0"/>
                <a:cs typeface="Arial" pitchFamily="34" charset="0"/>
              </a:rPr>
              <a:t> </a:t>
            </a:r>
            <a:r>
              <a:rPr lang="id-ID" sz="2800" b="1" dirty="0" smtClean="0">
                <a:solidFill>
                  <a:srgbClr val="FFFF00"/>
                </a:solidFill>
                <a:latin typeface="+mj-lt"/>
                <a:ea typeface="Times New Roman" pitchFamily="18" charset="0"/>
                <a:cs typeface="Arial" pitchFamily="34" charset="0"/>
              </a:rPr>
              <a:t>  </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 berbentuk bulat agak lonjong atau bulat dengan ujung</a:t>
            </a:r>
            <a:endPar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800" b="1" dirty="0">
                <a:solidFill>
                  <a:srgbClr val="FFFF00"/>
                </a:solidFill>
                <a:latin typeface="+mj-lt"/>
                <a:ea typeface="Times New Roman" pitchFamily="18" charset="0"/>
                <a:cs typeface="Arial" pitchFamily="34" charset="0"/>
              </a:rPr>
              <a:t> </a:t>
            </a:r>
            <a:r>
              <a:rPr lang="id-ID" sz="2800" b="1" dirty="0" smtClean="0">
                <a:solidFill>
                  <a:srgbClr val="FFFF00"/>
                </a:solidFill>
                <a:latin typeface="+mj-lt"/>
                <a:ea typeface="Times New Roman" pitchFamily="18" charset="0"/>
                <a:cs typeface="Arial" pitchFamily="34" charset="0"/>
              </a:rPr>
              <a:t>  </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 agak datar karena berhimpitan dengan butir biji yang</a:t>
            </a:r>
            <a:endPar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800" b="1" dirty="0">
                <a:solidFill>
                  <a:srgbClr val="FFFF00"/>
                </a:solidFill>
                <a:latin typeface="+mj-lt"/>
                <a:ea typeface="Times New Roman" pitchFamily="18" charset="0"/>
                <a:cs typeface="Arial" pitchFamily="34" charset="0"/>
              </a:rPr>
              <a:t> </a:t>
            </a:r>
            <a:r>
              <a:rPr lang="id-ID" sz="2800" b="1" dirty="0" smtClean="0">
                <a:solidFill>
                  <a:srgbClr val="FFFF00"/>
                </a:solidFill>
                <a:latin typeface="+mj-lt"/>
                <a:ea typeface="Times New Roman" pitchFamily="18" charset="0"/>
                <a:cs typeface="Arial" pitchFamily="34" charset="0"/>
              </a:rPr>
              <a:t>  </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 lain selagi di dalam polong. Warna kulit biji bervariasi:</a:t>
            </a:r>
            <a:endPar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800" b="1" dirty="0">
                <a:solidFill>
                  <a:srgbClr val="FFFF00"/>
                </a:solidFill>
                <a:latin typeface="+mj-lt"/>
                <a:ea typeface="Times New Roman" pitchFamily="18" charset="0"/>
                <a:cs typeface="Arial" pitchFamily="34" charset="0"/>
              </a:rPr>
              <a:t> </a:t>
            </a:r>
            <a:r>
              <a:rPr lang="id-ID" sz="2800" b="1" dirty="0" smtClean="0">
                <a:solidFill>
                  <a:srgbClr val="FFFF00"/>
                </a:solidFill>
                <a:latin typeface="+mj-lt"/>
                <a:ea typeface="Times New Roman" pitchFamily="18" charset="0"/>
                <a:cs typeface="Arial" pitchFamily="34" charset="0"/>
              </a:rPr>
              <a:t>  </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 merah jambu, merah, cokelat, merah tua, dan ungu. </a:t>
            </a:r>
            <a:endPar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800" b="1" dirty="0">
                <a:solidFill>
                  <a:srgbClr val="FFFF00"/>
                </a:solidFill>
                <a:latin typeface="+mj-lt"/>
                <a:ea typeface="Times New Roman" pitchFamily="18" charset="0"/>
                <a:cs typeface="Arial" pitchFamily="34" charset="0"/>
              </a:rPr>
              <a:t> </a:t>
            </a:r>
            <a:r>
              <a:rPr lang="id-ID" sz="2800" b="1" dirty="0" smtClean="0">
                <a:solidFill>
                  <a:srgbClr val="FFFF00"/>
                </a:solidFill>
                <a:latin typeface="+mj-lt"/>
                <a:ea typeface="Times New Roman" pitchFamily="18" charset="0"/>
                <a:cs typeface="Arial" pitchFamily="34" charset="0"/>
              </a:rPr>
              <a:t>   </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Biji kecil berukuran sekitar 20 g/100 biji, biji sedang </a:t>
            </a:r>
            <a:endPar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800" b="1" dirty="0">
                <a:solidFill>
                  <a:srgbClr val="FFFF00"/>
                </a:solidFill>
                <a:latin typeface="+mj-lt"/>
                <a:ea typeface="Times New Roman" pitchFamily="18" charset="0"/>
                <a:cs typeface="Arial" pitchFamily="34" charset="0"/>
              </a:rPr>
              <a:t> </a:t>
            </a:r>
            <a:r>
              <a:rPr lang="id-ID" sz="2800" b="1" dirty="0" smtClean="0">
                <a:solidFill>
                  <a:srgbClr val="FFFF00"/>
                </a:solidFill>
                <a:latin typeface="+mj-lt"/>
                <a:ea typeface="Times New Roman" pitchFamily="18" charset="0"/>
                <a:cs typeface="Arial" pitchFamily="34" charset="0"/>
              </a:rPr>
              <a:t>   </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sekitar 50 g/100 biji, dan biji besar lebih dari 50g/100 </a:t>
            </a:r>
            <a:endPar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800" b="1" dirty="0">
                <a:solidFill>
                  <a:srgbClr val="FFFF00"/>
                </a:solidFill>
                <a:latin typeface="+mj-lt"/>
                <a:ea typeface="Times New Roman" pitchFamily="18" charset="0"/>
                <a:cs typeface="Arial" pitchFamily="34" charset="0"/>
              </a:rPr>
              <a:t> </a:t>
            </a:r>
            <a:r>
              <a:rPr lang="id-ID" sz="2800" b="1" dirty="0" smtClean="0">
                <a:solidFill>
                  <a:srgbClr val="FFFF00"/>
                </a:solidFill>
                <a:latin typeface="+mj-lt"/>
                <a:ea typeface="Times New Roman" pitchFamily="18" charset="0"/>
                <a:cs typeface="Arial" pitchFamily="34" charset="0"/>
              </a:rPr>
              <a:t>   </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biji. Varietas lokal pada umumnya memiliki biji kecil, </a:t>
            </a:r>
            <a:endPar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800" b="1" dirty="0">
                <a:solidFill>
                  <a:srgbClr val="FFFF00"/>
                </a:solidFill>
                <a:latin typeface="+mj-lt"/>
                <a:ea typeface="Times New Roman" pitchFamily="18" charset="0"/>
                <a:cs typeface="Arial" pitchFamily="34" charset="0"/>
              </a:rPr>
              <a:t> </a:t>
            </a:r>
            <a:r>
              <a:rPr lang="id-ID" sz="2800" b="1" dirty="0" smtClean="0">
                <a:solidFill>
                  <a:srgbClr val="FFFF00"/>
                </a:solidFill>
                <a:latin typeface="+mj-lt"/>
                <a:ea typeface="Times New Roman" pitchFamily="18" charset="0"/>
                <a:cs typeface="Arial" pitchFamily="34" charset="0"/>
              </a:rPr>
              <a:t>   </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yaitu 30-40 g/100 biji. Rendemen biji dari polong </a:t>
            </a:r>
            <a:endPar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Lst>
            </a:pPr>
            <a:r>
              <a:rPr lang="id-ID" sz="2800" b="1" dirty="0">
                <a:solidFill>
                  <a:srgbClr val="FFFF00"/>
                </a:solidFill>
                <a:latin typeface="+mj-lt"/>
                <a:ea typeface="Times New Roman" pitchFamily="18" charset="0"/>
                <a:cs typeface="Arial" pitchFamily="34" charset="0"/>
              </a:rPr>
              <a:t> </a:t>
            </a:r>
            <a:r>
              <a:rPr lang="id-ID" sz="2800" b="1" dirty="0" smtClean="0">
                <a:solidFill>
                  <a:srgbClr val="FFFF00"/>
                </a:solidFill>
                <a:latin typeface="+mj-lt"/>
                <a:ea typeface="Times New Roman" pitchFamily="18" charset="0"/>
                <a:cs typeface="Arial" pitchFamily="34" charset="0"/>
              </a:rPr>
              <a:t>   </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berkisar antara 50%-70%.</a:t>
            </a:r>
            <a:endParaRPr kumimoji="0" lang="it-IT" sz="28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85720" y="210901"/>
            <a:ext cx="871543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Biji kacang tanah tipe Spanis tidak mengalami periode dormansi, sementara biji tipe Virginia memerlukan dormansi sekitar satu bulan sebelum ditanam. Oleh karena itu, beberapa hari setelah panen, biji dalam polong kacang tanah tipe Spanis yang tertinggal di dalam tanah dapat berkecambah jika terdukung oleh milineu yang menguntungkan.</a:t>
            </a:r>
            <a:endParaRPr kumimoji="0" lang="it-IT" sz="28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96908"/>
          </a:xfrm>
        </p:spPr>
        <p:txBody>
          <a:bodyPr/>
          <a:lstStyle/>
          <a:p>
            <a:r>
              <a:rPr lang="id-ID" b="1" dirty="0" smtClean="0">
                <a:solidFill>
                  <a:srgbClr val="00FFFF"/>
                </a:solidFill>
              </a:rPr>
              <a:t>VARIETAS KACANG TANAH</a:t>
            </a:r>
            <a:endParaRPr lang="id-ID" b="1" dirty="0">
              <a:solidFill>
                <a:srgbClr val="00FFFF"/>
              </a:solidFill>
            </a:endParaRPr>
          </a:p>
        </p:txBody>
      </p:sp>
      <p:sp>
        <p:nvSpPr>
          <p:cNvPr id="3" name="Content Placeholder 2"/>
          <p:cNvSpPr>
            <a:spLocks noGrp="1"/>
          </p:cNvSpPr>
          <p:nvPr>
            <p:ph idx="1"/>
          </p:nvPr>
        </p:nvSpPr>
        <p:spPr>
          <a:xfrm>
            <a:off x="214282" y="928670"/>
            <a:ext cx="8786874" cy="5929330"/>
          </a:xfrm>
        </p:spPr>
        <p:txBody>
          <a:bodyPr>
            <a:noAutofit/>
          </a:bodyPr>
          <a:lstStyle/>
          <a:p>
            <a:pPr>
              <a:buNone/>
            </a:pPr>
            <a:r>
              <a:rPr lang="id-ID" sz="2700" b="1" dirty="0" smtClean="0">
                <a:solidFill>
                  <a:schemeClr val="bg1">
                    <a:lumMod val="95000"/>
                  </a:schemeClr>
                </a:solidFill>
              </a:rPr>
              <a:t>    </a:t>
            </a:r>
            <a:r>
              <a:rPr lang="it-IT" sz="2700" b="1" dirty="0" smtClean="0">
                <a:solidFill>
                  <a:schemeClr val="bg1">
                    <a:lumMod val="95000"/>
                  </a:schemeClr>
                </a:solidFill>
              </a:rPr>
              <a:t>Varietas </a:t>
            </a:r>
            <a:r>
              <a:rPr lang="it-IT" sz="2700" b="1" dirty="0">
                <a:solidFill>
                  <a:schemeClr val="bg1">
                    <a:lumMod val="95000"/>
                  </a:schemeClr>
                </a:solidFill>
              </a:rPr>
              <a:t>unggul kacang tanah memiliki kelebihan sifat tertentu dibandingkan dengan varietas lokal. Beberapa sifat unggul tersebut antara lain daya hasil tinggi; murni; memiliki ukuran, warna, dan bentuk yang seragam; serta memiliki ketahanan terhadap penyakit tertentu. Pemuliaan varietas unggul kacang tanah yang ada di Indonesia sebenarnya telah dirintis oleh pemerintah Belanda sejak tahun 1930 dan hingga kini terus dilanjutkan oleh Pemerintah Republik Indonesia. Pembentukan varietas unggul kacang tanah antara lain ditempuh dengan cara introduksi dan seleksi, persilangan dan seleksi, serta pembuatan mutan dengan penyinaran sinar radioaktif gamma di balai-balai penelitian dan instansi di dalam negeri.</a:t>
            </a:r>
            <a:endParaRPr lang="id-ID" sz="2700" b="1" dirty="0">
              <a:solidFill>
                <a:schemeClr val="bg1">
                  <a:lumMod val="95000"/>
                </a:schemeClr>
              </a:solidFill>
            </a:endParaRPr>
          </a:p>
          <a:p>
            <a:endParaRPr lang="id-ID" sz="2700" b="1"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id-ID" b="1" dirty="0" smtClean="0">
                <a:solidFill>
                  <a:srgbClr val="FF0000"/>
                </a:solidFill>
                <a:latin typeface="Arial Rounded MT Bold" pitchFamily="34" charset="0"/>
              </a:rPr>
              <a:t>PENDAHULUAN</a:t>
            </a:r>
            <a:endParaRPr lang="id-ID" b="1" dirty="0">
              <a:solidFill>
                <a:srgbClr val="FF0000"/>
              </a:solidFill>
              <a:latin typeface="Arial Rounded MT Bold" pitchFamily="34" charset="0"/>
            </a:endParaRPr>
          </a:p>
        </p:txBody>
      </p:sp>
      <p:sp>
        <p:nvSpPr>
          <p:cNvPr id="3" name="Content Placeholder 2"/>
          <p:cNvSpPr>
            <a:spLocks noGrp="1"/>
          </p:cNvSpPr>
          <p:nvPr>
            <p:ph idx="1"/>
          </p:nvPr>
        </p:nvSpPr>
        <p:spPr>
          <a:xfrm>
            <a:off x="457200" y="1285860"/>
            <a:ext cx="8229600" cy="5214974"/>
          </a:xfrm>
        </p:spPr>
        <p:txBody>
          <a:bodyPr>
            <a:normAutofit fontScale="92500" lnSpcReduction="20000"/>
          </a:bodyPr>
          <a:lstStyle/>
          <a:p>
            <a:pPr>
              <a:buNone/>
            </a:pPr>
            <a:r>
              <a:rPr lang="id-ID" b="1" dirty="0" smtClean="0">
                <a:solidFill>
                  <a:srgbClr val="FFFF00"/>
                </a:solidFill>
              </a:rPr>
              <a:t>	Kacang </a:t>
            </a:r>
            <a:r>
              <a:rPr lang="id-ID" b="1" dirty="0">
                <a:solidFill>
                  <a:srgbClr val="FFFF00"/>
                </a:solidFill>
              </a:rPr>
              <a:t>tanah merupakan tanaman palawija yang menduduki urutan ketiga setelah jagung dan kedelai. Sejak lama telah diupayakan peningkatan produksi kacang tanah dengan berbagai cara, yaitu melalui perluasan areal tanam, intensifikasi budi daya tanaman kacang tanah, dan upaya yang sangat strategis, yaitu mencari dan menciptakan varietas unggul berpotensi produksi tinggi. Dengan demikian, dari waktu ke waktu, selain luas tanam dan luas panen bertambah, produktivitas per satuan lahan juga meningkat, serta pemanfaatan varietas unggul baru yang sesuai agroklimat semakin beragam.</a:t>
            </a:r>
          </a:p>
          <a:p>
            <a:endParaRPr lang="id-ID" b="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57158" y="214290"/>
            <a:ext cx="864399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228600" algn="l"/>
              </a:tabLst>
            </a:pPr>
            <a:r>
              <a:rPr kumimoji="0" lang="it-IT"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rPr>
              <a:t>Berdasarkan sifat morfologinya, kacang tanah dapat dibedakan menjadi subspesies hypogaea tipe Virginia serta fastigiata tipe Spanish dan tipe Valencia (Sumarno,1986 dan Adisarwanto, 2000). </a:t>
            </a:r>
            <a:r>
              <a:rPr kumimoji="0" lang="sv-SE"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rPr>
              <a:t>Masing-masing golongan tersebut secara garis besar diuraikan sebagai berikut :</a:t>
            </a:r>
            <a:endParaRPr kumimoji="0" lang="id-ID" sz="2700" b="1" i="0" u="none" strike="noStrike" cap="none" normalizeH="0" baseline="0" dirty="0" smtClean="0">
              <a:ln>
                <a:noFill/>
              </a:ln>
              <a:solidFill>
                <a:schemeClr val="bg1">
                  <a:lumMod val="95000"/>
                </a:schemeClr>
              </a:solidFill>
              <a:effectLst/>
              <a:latin typeface="+mj-lt"/>
              <a:cs typeface="Arial" pitchFamily="34" charset="0"/>
            </a:endParaRPr>
          </a:p>
          <a:p>
            <a:pPr marL="514350" marR="0" lvl="0" indent="-514350" defTabSz="914400" rtl="0" eaLnBrk="0" fontAlgn="base" latinLnBrk="0" hangingPunct="0">
              <a:lnSpc>
                <a:spcPct val="100000"/>
              </a:lnSpc>
              <a:spcBef>
                <a:spcPct val="0"/>
              </a:spcBef>
              <a:spcAft>
                <a:spcPct val="0"/>
              </a:spcAft>
              <a:buClrTx/>
              <a:buSzTx/>
              <a:tabLst>
                <a:tab pos="228600" algn="l"/>
              </a:tabLst>
            </a:pPr>
            <a:r>
              <a:rPr kumimoji="0" lang="id-ID"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rPr>
              <a:t>1. </a:t>
            </a:r>
            <a:r>
              <a:rPr kumimoji="0" lang="sv-SE"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rPr>
              <a:t>Tipe Virginia. Batang tumbuh menjalar, cabang utama </a:t>
            </a:r>
            <a:endParaRPr kumimoji="0" lang="id-ID"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endParaRPr>
          </a:p>
          <a:p>
            <a:pPr marL="514350" marR="0" lvl="0" indent="-514350" defTabSz="914400" rtl="0" eaLnBrk="0" fontAlgn="base" latinLnBrk="0" hangingPunct="0">
              <a:lnSpc>
                <a:spcPct val="100000"/>
              </a:lnSpc>
              <a:spcBef>
                <a:spcPct val="0"/>
              </a:spcBef>
              <a:spcAft>
                <a:spcPct val="0"/>
              </a:spcAft>
              <a:buClrTx/>
              <a:buSzTx/>
              <a:tabLst>
                <a:tab pos="228600" algn="l"/>
              </a:tabLst>
            </a:pPr>
            <a:r>
              <a:rPr kumimoji="0" lang="id-ID"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rPr>
              <a:t>     </a:t>
            </a:r>
            <a:r>
              <a:rPr kumimoji="0" lang="sv-SE"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rPr>
              <a:t>keluar dari ruas berseling, dan warna daun hijau tua.</a:t>
            </a:r>
            <a:endParaRPr kumimoji="0" lang="id-ID"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endParaRPr>
          </a:p>
          <a:p>
            <a:pPr marL="514350" marR="0" lvl="0" indent="-514350" defTabSz="914400" rtl="0" eaLnBrk="0" fontAlgn="base" latinLnBrk="0" hangingPunct="0">
              <a:lnSpc>
                <a:spcPct val="100000"/>
              </a:lnSpc>
              <a:spcBef>
                <a:spcPct val="0"/>
              </a:spcBef>
              <a:spcAft>
                <a:spcPct val="0"/>
              </a:spcAft>
              <a:buClrTx/>
              <a:buSzTx/>
              <a:tabLst>
                <a:tab pos="228600" algn="l"/>
              </a:tabLst>
            </a:pPr>
            <a:r>
              <a:rPr lang="id-ID" sz="2700" b="1" dirty="0">
                <a:solidFill>
                  <a:schemeClr val="bg1">
                    <a:lumMod val="95000"/>
                  </a:schemeClr>
                </a:solidFill>
                <a:latin typeface="+mj-lt"/>
                <a:ea typeface="Times New Roman" pitchFamily="18" charset="0"/>
                <a:cs typeface="Arial" pitchFamily="34" charset="0"/>
              </a:rPr>
              <a:t> </a:t>
            </a:r>
            <a:r>
              <a:rPr lang="id-ID" sz="2700" b="1" dirty="0" smtClean="0">
                <a:solidFill>
                  <a:schemeClr val="bg1">
                    <a:lumMod val="95000"/>
                  </a:schemeClr>
                </a:solidFill>
                <a:latin typeface="+mj-lt"/>
                <a:ea typeface="Times New Roman" pitchFamily="18" charset="0"/>
                <a:cs typeface="Arial" pitchFamily="34" charset="0"/>
              </a:rPr>
              <a:t>   </a:t>
            </a:r>
            <a:r>
              <a:rPr kumimoji="0" lang="sv-SE"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rPr>
              <a:t> Bunga dan polong terletak pada ruas cabang. </a:t>
            </a:r>
            <a:endParaRPr kumimoji="0" lang="id-ID"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endParaRPr>
          </a:p>
          <a:p>
            <a:pPr marL="514350" marR="0" lvl="0" indent="-514350" defTabSz="914400" rtl="0" eaLnBrk="0" fontAlgn="base" latinLnBrk="0" hangingPunct="0">
              <a:lnSpc>
                <a:spcPct val="100000"/>
              </a:lnSpc>
              <a:spcBef>
                <a:spcPct val="0"/>
              </a:spcBef>
              <a:spcAft>
                <a:spcPct val="0"/>
              </a:spcAft>
              <a:buClrTx/>
              <a:buSzTx/>
              <a:tabLst>
                <a:tab pos="228600" algn="l"/>
              </a:tabLst>
            </a:pPr>
            <a:r>
              <a:rPr lang="id-ID" sz="2700" b="1" dirty="0">
                <a:solidFill>
                  <a:schemeClr val="bg1">
                    <a:lumMod val="95000"/>
                  </a:schemeClr>
                </a:solidFill>
                <a:latin typeface="+mj-lt"/>
                <a:ea typeface="Times New Roman" pitchFamily="18" charset="0"/>
                <a:cs typeface="Arial" pitchFamily="34" charset="0"/>
              </a:rPr>
              <a:t> </a:t>
            </a:r>
            <a:r>
              <a:rPr lang="id-ID" sz="2700" b="1" dirty="0" smtClean="0">
                <a:solidFill>
                  <a:schemeClr val="bg1">
                    <a:lumMod val="95000"/>
                  </a:schemeClr>
                </a:solidFill>
                <a:latin typeface="+mj-lt"/>
                <a:ea typeface="Times New Roman" pitchFamily="18" charset="0"/>
                <a:cs typeface="Arial" pitchFamily="34" charset="0"/>
              </a:rPr>
              <a:t>    </a:t>
            </a:r>
            <a:r>
              <a:rPr kumimoji="0" lang="it-IT"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rPr>
              <a:t>Tanaman dapat dipanen pada umur antara 150-170 </a:t>
            </a:r>
            <a:endParaRPr kumimoji="0" lang="id-ID"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endParaRPr>
          </a:p>
          <a:p>
            <a:pPr marL="514350" marR="0" lvl="0" indent="-514350" defTabSz="914400" rtl="0" eaLnBrk="0" fontAlgn="base" latinLnBrk="0" hangingPunct="0">
              <a:lnSpc>
                <a:spcPct val="100000"/>
              </a:lnSpc>
              <a:spcBef>
                <a:spcPct val="0"/>
              </a:spcBef>
              <a:spcAft>
                <a:spcPct val="0"/>
              </a:spcAft>
              <a:buClrTx/>
              <a:buSzTx/>
              <a:tabLst>
                <a:tab pos="228600" algn="l"/>
              </a:tabLst>
            </a:pPr>
            <a:r>
              <a:rPr lang="id-ID" sz="2700" b="1" dirty="0">
                <a:solidFill>
                  <a:schemeClr val="bg1">
                    <a:lumMod val="95000"/>
                  </a:schemeClr>
                </a:solidFill>
                <a:latin typeface="+mj-lt"/>
                <a:ea typeface="Times New Roman" pitchFamily="18" charset="0"/>
                <a:cs typeface="Arial" pitchFamily="34" charset="0"/>
              </a:rPr>
              <a:t> </a:t>
            </a:r>
            <a:r>
              <a:rPr lang="id-ID" sz="2700" b="1" dirty="0" smtClean="0">
                <a:solidFill>
                  <a:schemeClr val="bg1">
                    <a:lumMod val="95000"/>
                  </a:schemeClr>
                </a:solidFill>
                <a:latin typeface="+mj-lt"/>
                <a:ea typeface="Times New Roman" pitchFamily="18" charset="0"/>
                <a:cs typeface="Arial" pitchFamily="34" charset="0"/>
              </a:rPr>
              <a:t>    </a:t>
            </a:r>
            <a:r>
              <a:rPr kumimoji="0" lang="it-IT"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rPr>
              <a:t>hari, dengan potensi hasil mencapai 4,5 ton/ha. </a:t>
            </a:r>
            <a:r>
              <a:rPr kumimoji="0" lang="sv-SE"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rPr>
              <a:t>Tiap</a:t>
            </a:r>
            <a:endParaRPr kumimoji="0" lang="id-ID"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endParaRPr>
          </a:p>
          <a:p>
            <a:pPr marL="514350" marR="0" lvl="0" indent="-514350" defTabSz="914400" rtl="0" eaLnBrk="0" fontAlgn="base" latinLnBrk="0" hangingPunct="0">
              <a:lnSpc>
                <a:spcPct val="100000"/>
              </a:lnSpc>
              <a:spcBef>
                <a:spcPct val="0"/>
              </a:spcBef>
              <a:spcAft>
                <a:spcPct val="0"/>
              </a:spcAft>
              <a:buClrTx/>
              <a:buSzTx/>
              <a:tabLst>
                <a:tab pos="228600" algn="l"/>
              </a:tabLst>
            </a:pPr>
            <a:r>
              <a:rPr lang="id-ID" sz="2700" b="1" dirty="0">
                <a:solidFill>
                  <a:schemeClr val="bg1">
                    <a:lumMod val="95000"/>
                  </a:schemeClr>
                </a:solidFill>
                <a:latin typeface="+mj-lt"/>
                <a:ea typeface="Times New Roman" pitchFamily="18" charset="0"/>
                <a:cs typeface="Arial" pitchFamily="34" charset="0"/>
              </a:rPr>
              <a:t> </a:t>
            </a:r>
            <a:r>
              <a:rPr lang="id-ID" sz="2700" b="1" dirty="0" smtClean="0">
                <a:solidFill>
                  <a:schemeClr val="bg1">
                    <a:lumMod val="95000"/>
                  </a:schemeClr>
                </a:solidFill>
                <a:latin typeface="+mj-lt"/>
                <a:ea typeface="Times New Roman" pitchFamily="18" charset="0"/>
                <a:cs typeface="Arial" pitchFamily="34" charset="0"/>
              </a:rPr>
              <a:t>   </a:t>
            </a:r>
            <a:r>
              <a:rPr kumimoji="0" lang="sv-SE"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rPr>
              <a:t> polong berisi dua biji yang masing-masing berukuran</a:t>
            </a:r>
            <a:endParaRPr kumimoji="0" lang="id-ID"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endParaRPr>
          </a:p>
          <a:p>
            <a:pPr marL="514350" marR="0" lvl="0" indent="-514350" defTabSz="914400" rtl="0" eaLnBrk="0" fontAlgn="base" latinLnBrk="0" hangingPunct="0">
              <a:lnSpc>
                <a:spcPct val="100000"/>
              </a:lnSpc>
              <a:spcBef>
                <a:spcPct val="0"/>
              </a:spcBef>
              <a:spcAft>
                <a:spcPct val="0"/>
              </a:spcAft>
              <a:buClrTx/>
              <a:buSzTx/>
              <a:tabLst>
                <a:tab pos="228600" algn="l"/>
              </a:tabLst>
            </a:pPr>
            <a:r>
              <a:rPr lang="id-ID" sz="2700" b="1" dirty="0">
                <a:solidFill>
                  <a:schemeClr val="bg1">
                    <a:lumMod val="95000"/>
                  </a:schemeClr>
                </a:solidFill>
                <a:latin typeface="+mj-lt"/>
                <a:ea typeface="Times New Roman" pitchFamily="18" charset="0"/>
                <a:cs typeface="Arial" pitchFamily="34" charset="0"/>
              </a:rPr>
              <a:t> </a:t>
            </a:r>
            <a:r>
              <a:rPr lang="id-ID" sz="2700" b="1" dirty="0" smtClean="0">
                <a:solidFill>
                  <a:schemeClr val="bg1">
                    <a:lumMod val="95000"/>
                  </a:schemeClr>
                </a:solidFill>
                <a:latin typeface="+mj-lt"/>
                <a:ea typeface="Times New Roman" pitchFamily="18" charset="0"/>
                <a:cs typeface="Arial" pitchFamily="34" charset="0"/>
              </a:rPr>
              <a:t>    </a:t>
            </a:r>
            <a:r>
              <a:rPr kumimoji="0" lang="sv-SE"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rPr>
              <a:t>antara 10-16 mm. Biji berwarna merah muda hingga </a:t>
            </a:r>
            <a:endParaRPr kumimoji="0" lang="id-ID"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endParaRPr>
          </a:p>
          <a:p>
            <a:pPr marL="514350" marR="0" lvl="0" indent="-514350" defTabSz="914400" rtl="0" eaLnBrk="0" fontAlgn="base" latinLnBrk="0" hangingPunct="0">
              <a:lnSpc>
                <a:spcPct val="100000"/>
              </a:lnSpc>
              <a:spcBef>
                <a:spcPct val="0"/>
              </a:spcBef>
              <a:spcAft>
                <a:spcPct val="0"/>
              </a:spcAft>
              <a:buClrTx/>
              <a:buSzTx/>
              <a:tabLst>
                <a:tab pos="228600" algn="l"/>
              </a:tabLst>
            </a:pPr>
            <a:r>
              <a:rPr lang="id-ID" sz="2700" b="1" dirty="0">
                <a:solidFill>
                  <a:schemeClr val="bg1">
                    <a:lumMod val="95000"/>
                  </a:schemeClr>
                </a:solidFill>
                <a:latin typeface="+mj-lt"/>
                <a:ea typeface="Times New Roman" pitchFamily="18" charset="0"/>
                <a:cs typeface="Arial" pitchFamily="34" charset="0"/>
              </a:rPr>
              <a:t> </a:t>
            </a:r>
            <a:r>
              <a:rPr lang="id-ID" sz="2700" b="1" dirty="0" smtClean="0">
                <a:solidFill>
                  <a:schemeClr val="bg1">
                    <a:lumMod val="95000"/>
                  </a:schemeClr>
                </a:solidFill>
                <a:latin typeface="+mj-lt"/>
                <a:ea typeface="Times New Roman" pitchFamily="18" charset="0"/>
                <a:cs typeface="Arial" pitchFamily="34" charset="0"/>
              </a:rPr>
              <a:t>    </a:t>
            </a:r>
            <a:r>
              <a:rPr kumimoji="0" lang="sv-SE"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rPr>
              <a:t>coklat; masa dormasi berlangsung sekitar dua bulan.</a:t>
            </a:r>
            <a:endParaRPr kumimoji="0" lang="id-ID"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endParaRPr>
          </a:p>
          <a:p>
            <a:pPr marL="514350" marR="0" lvl="0" indent="-514350" defTabSz="914400" rtl="0" eaLnBrk="0" fontAlgn="base" latinLnBrk="0" hangingPunct="0">
              <a:lnSpc>
                <a:spcPct val="100000"/>
              </a:lnSpc>
              <a:spcBef>
                <a:spcPct val="0"/>
              </a:spcBef>
              <a:spcAft>
                <a:spcPct val="0"/>
              </a:spcAft>
              <a:buClrTx/>
              <a:buSzTx/>
              <a:tabLst>
                <a:tab pos="228600" algn="l"/>
              </a:tabLst>
            </a:pPr>
            <a:r>
              <a:rPr lang="id-ID" sz="2700" b="1" dirty="0">
                <a:solidFill>
                  <a:schemeClr val="bg1">
                    <a:lumMod val="95000"/>
                  </a:schemeClr>
                </a:solidFill>
                <a:latin typeface="+mj-lt"/>
                <a:ea typeface="Times New Roman" pitchFamily="18" charset="0"/>
                <a:cs typeface="Arial" pitchFamily="34" charset="0"/>
              </a:rPr>
              <a:t> </a:t>
            </a:r>
            <a:r>
              <a:rPr lang="id-ID" sz="2700" b="1" dirty="0" smtClean="0">
                <a:solidFill>
                  <a:schemeClr val="bg1">
                    <a:lumMod val="95000"/>
                  </a:schemeClr>
                </a:solidFill>
                <a:latin typeface="+mj-lt"/>
                <a:ea typeface="Times New Roman" pitchFamily="18" charset="0"/>
                <a:cs typeface="Arial" pitchFamily="34" charset="0"/>
              </a:rPr>
              <a:t>   </a:t>
            </a:r>
            <a:r>
              <a:rPr kumimoji="0" lang="sv-SE"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rPr>
              <a:t> </a:t>
            </a:r>
            <a:r>
              <a:rPr kumimoji="0" lang="it-IT"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rPr>
              <a:t>Tipe Virginia ini dapat beradaptasi di daerah subtropis.</a:t>
            </a:r>
            <a:endParaRPr kumimoji="0" lang="it-IT" sz="2700" b="1" i="0" u="none" strike="noStrike" cap="none" normalizeH="0" baseline="0" dirty="0" smtClean="0">
              <a:ln>
                <a:noFill/>
              </a:ln>
              <a:solidFill>
                <a:schemeClr val="bg1">
                  <a:lumMod val="95000"/>
                </a:schemeClr>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85720" y="169111"/>
            <a:ext cx="864399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tab pos="228600" algn="l"/>
              </a:tabLst>
            </a:pPr>
            <a:r>
              <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rPr>
              <a:t>2. </a:t>
            </a:r>
            <a:r>
              <a:rPr kumimoji="0" lang="it-IT" sz="3200" b="1" i="0" u="none" strike="noStrike" cap="none" normalizeH="0" baseline="0" dirty="0" smtClean="0">
                <a:ln>
                  <a:noFill/>
                </a:ln>
                <a:solidFill>
                  <a:schemeClr val="bg1">
                    <a:lumMod val="95000"/>
                  </a:schemeClr>
                </a:solidFill>
                <a:effectLst/>
                <a:ea typeface="Times New Roman" pitchFamily="18" charset="0"/>
                <a:cs typeface="Arial" pitchFamily="34" charset="0"/>
              </a:rPr>
              <a:t>Tipe Spanish. Batang tumbuh tegak, cabang</a:t>
            </a:r>
            <a:endPar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a:solidFill>
                  <a:schemeClr val="bg1">
                    <a:lumMod val="95000"/>
                  </a:schemeClr>
                </a:solidFill>
                <a:ea typeface="Times New Roman" pitchFamily="18" charset="0"/>
                <a:cs typeface="Arial" pitchFamily="34" charset="0"/>
              </a:rPr>
              <a:t> </a:t>
            </a:r>
            <a:r>
              <a:rPr lang="id-ID" sz="3200" b="1" dirty="0" smtClean="0">
                <a:solidFill>
                  <a:schemeClr val="bg1">
                    <a:lumMod val="95000"/>
                  </a:schemeClr>
                </a:solidFill>
                <a:ea typeface="Times New Roman" pitchFamily="18" charset="0"/>
                <a:cs typeface="Arial" pitchFamily="34" charset="0"/>
              </a:rPr>
              <a:t>   </a:t>
            </a:r>
            <a:r>
              <a:rPr kumimoji="0" lang="it-IT" sz="3200" b="1" i="0" u="none" strike="noStrike" cap="none" normalizeH="0" baseline="0" dirty="0" smtClean="0">
                <a:ln>
                  <a:noFill/>
                </a:ln>
                <a:solidFill>
                  <a:schemeClr val="bg1">
                    <a:lumMod val="95000"/>
                  </a:schemeClr>
                </a:solidFill>
                <a:effectLst/>
                <a:ea typeface="Times New Roman" pitchFamily="18" charset="0"/>
                <a:cs typeface="Arial" pitchFamily="34" charset="0"/>
              </a:rPr>
              <a:t> utama keluar dari ruas berurutan, dan warna</a:t>
            </a:r>
            <a:endPar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a:solidFill>
                  <a:schemeClr val="bg1">
                    <a:lumMod val="95000"/>
                  </a:schemeClr>
                </a:solidFill>
                <a:ea typeface="Times New Roman" pitchFamily="18" charset="0"/>
                <a:cs typeface="Arial" pitchFamily="34" charset="0"/>
              </a:rPr>
              <a:t> </a:t>
            </a:r>
            <a:r>
              <a:rPr lang="id-ID" sz="3200" b="1" dirty="0" smtClean="0">
                <a:solidFill>
                  <a:schemeClr val="bg1">
                    <a:lumMod val="95000"/>
                  </a:schemeClr>
                </a:solidFill>
                <a:ea typeface="Times New Roman" pitchFamily="18" charset="0"/>
                <a:cs typeface="Arial" pitchFamily="34" charset="0"/>
              </a:rPr>
              <a:t>   </a:t>
            </a:r>
            <a:r>
              <a:rPr kumimoji="0" lang="it-IT" sz="3200" b="1" i="0" u="none" strike="noStrike" cap="none" normalizeH="0" baseline="0" dirty="0" smtClean="0">
                <a:ln>
                  <a:noFill/>
                </a:ln>
                <a:solidFill>
                  <a:schemeClr val="bg1">
                    <a:lumMod val="95000"/>
                  </a:schemeClr>
                </a:solidFill>
                <a:effectLst/>
                <a:ea typeface="Times New Roman" pitchFamily="18" charset="0"/>
                <a:cs typeface="Arial" pitchFamily="34" charset="0"/>
              </a:rPr>
              <a:t> daun hijau muda. </a:t>
            </a:r>
            <a:r>
              <a:rPr kumimoji="0" lang="sv-SE" sz="3200" b="1" i="0" u="none" strike="noStrike" cap="none" normalizeH="0" baseline="0" dirty="0" smtClean="0">
                <a:ln>
                  <a:noFill/>
                </a:ln>
                <a:solidFill>
                  <a:schemeClr val="bg1">
                    <a:lumMod val="95000"/>
                  </a:schemeClr>
                </a:solidFill>
                <a:effectLst/>
                <a:ea typeface="Times New Roman" pitchFamily="18" charset="0"/>
                <a:cs typeface="Arial" pitchFamily="34" charset="0"/>
              </a:rPr>
              <a:t>Bunga dan polong terletak </a:t>
            </a:r>
            <a:endPar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a:solidFill>
                  <a:schemeClr val="bg1">
                    <a:lumMod val="95000"/>
                  </a:schemeClr>
                </a:solidFill>
                <a:ea typeface="Times New Roman" pitchFamily="18" charset="0"/>
                <a:cs typeface="Arial" pitchFamily="34" charset="0"/>
              </a:rPr>
              <a:t> </a:t>
            </a:r>
            <a:r>
              <a:rPr lang="id-ID" sz="3200" b="1" dirty="0" smtClean="0">
                <a:solidFill>
                  <a:schemeClr val="bg1">
                    <a:lumMod val="95000"/>
                  </a:schemeClr>
                </a:solidFill>
                <a:ea typeface="Times New Roman" pitchFamily="18" charset="0"/>
                <a:cs typeface="Arial" pitchFamily="34" charset="0"/>
              </a:rPr>
              <a:t>    </a:t>
            </a:r>
            <a:r>
              <a:rPr kumimoji="0" lang="sv-SE" sz="3200" b="1" i="0" u="none" strike="noStrike" cap="none" normalizeH="0" baseline="0" dirty="0" smtClean="0">
                <a:ln>
                  <a:noFill/>
                </a:ln>
                <a:solidFill>
                  <a:schemeClr val="bg1">
                    <a:lumMod val="95000"/>
                  </a:schemeClr>
                </a:solidFill>
                <a:effectLst/>
                <a:ea typeface="Times New Roman" pitchFamily="18" charset="0"/>
                <a:cs typeface="Arial" pitchFamily="34" charset="0"/>
              </a:rPr>
              <a:t>pada batang utama dan pangkal batang.</a:t>
            </a:r>
            <a:endPar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a:solidFill>
                  <a:schemeClr val="bg1">
                    <a:lumMod val="95000"/>
                  </a:schemeClr>
                </a:solidFill>
                <a:ea typeface="Times New Roman" pitchFamily="18" charset="0"/>
                <a:cs typeface="Arial" pitchFamily="34" charset="0"/>
              </a:rPr>
              <a:t> </a:t>
            </a:r>
            <a:r>
              <a:rPr lang="id-ID" sz="3200" b="1" dirty="0" smtClean="0">
                <a:solidFill>
                  <a:schemeClr val="bg1">
                    <a:lumMod val="95000"/>
                  </a:schemeClr>
                </a:solidFill>
                <a:ea typeface="Times New Roman" pitchFamily="18" charset="0"/>
                <a:cs typeface="Arial" pitchFamily="34" charset="0"/>
              </a:rPr>
              <a:t>   </a:t>
            </a:r>
            <a:r>
              <a:rPr kumimoji="0" lang="sv-SE" sz="3200" b="1" i="0" u="none" strike="noStrike" cap="none" normalizeH="0" baseline="0" dirty="0" smtClean="0">
                <a:ln>
                  <a:noFill/>
                </a:ln>
                <a:solidFill>
                  <a:schemeClr val="bg1">
                    <a:lumMod val="95000"/>
                  </a:schemeClr>
                </a:solidFill>
                <a:effectLst/>
                <a:ea typeface="Times New Roman" pitchFamily="18" charset="0"/>
                <a:cs typeface="Arial" pitchFamily="34" charset="0"/>
              </a:rPr>
              <a:t> Tanaman dapat dipanen pada umur 80-95 hari,</a:t>
            </a:r>
            <a:endPar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a:solidFill>
                  <a:schemeClr val="bg1">
                    <a:lumMod val="95000"/>
                  </a:schemeClr>
                </a:solidFill>
                <a:ea typeface="Times New Roman" pitchFamily="18" charset="0"/>
                <a:cs typeface="Arial" pitchFamily="34" charset="0"/>
              </a:rPr>
              <a:t> </a:t>
            </a:r>
            <a:r>
              <a:rPr lang="id-ID" sz="3200" b="1" dirty="0" smtClean="0">
                <a:solidFill>
                  <a:schemeClr val="bg1">
                    <a:lumMod val="95000"/>
                  </a:schemeClr>
                </a:solidFill>
                <a:ea typeface="Times New Roman" pitchFamily="18" charset="0"/>
                <a:cs typeface="Arial" pitchFamily="34" charset="0"/>
              </a:rPr>
              <a:t>   </a:t>
            </a:r>
            <a:r>
              <a:rPr kumimoji="0" lang="sv-SE" sz="3200" b="1" i="0" u="none" strike="noStrike" cap="none" normalizeH="0" baseline="0" dirty="0" smtClean="0">
                <a:ln>
                  <a:noFill/>
                </a:ln>
                <a:solidFill>
                  <a:schemeClr val="bg1">
                    <a:lumMod val="95000"/>
                  </a:schemeClr>
                </a:solidFill>
                <a:effectLst/>
                <a:ea typeface="Times New Roman" pitchFamily="18" charset="0"/>
                <a:cs typeface="Arial" pitchFamily="34" charset="0"/>
              </a:rPr>
              <a:t> dengan potensi hasil mencapai 3 ton/ha. Tiap</a:t>
            </a:r>
            <a:endPar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a:solidFill>
                  <a:schemeClr val="bg1">
                    <a:lumMod val="95000"/>
                  </a:schemeClr>
                </a:solidFill>
                <a:ea typeface="Times New Roman" pitchFamily="18" charset="0"/>
                <a:cs typeface="Arial" pitchFamily="34" charset="0"/>
              </a:rPr>
              <a:t> </a:t>
            </a:r>
            <a:r>
              <a:rPr lang="id-ID" sz="3200" b="1" dirty="0" smtClean="0">
                <a:solidFill>
                  <a:schemeClr val="bg1">
                    <a:lumMod val="95000"/>
                  </a:schemeClr>
                </a:solidFill>
                <a:ea typeface="Times New Roman" pitchFamily="18" charset="0"/>
                <a:cs typeface="Arial" pitchFamily="34" charset="0"/>
              </a:rPr>
              <a:t>    </a:t>
            </a:r>
            <a:r>
              <a:rPr kumimoji="0" lang="sv-SE" sz="3200" b="1" i="0" u="none" strike="noStrike" cap="none" normalizeH="0" baseline="0" dirty="0" smtClean="0">
                <a:ln>
                  <a:noFill/>
                </a:ln>
                <a:solidFill>
                  <a:schemeClr val="bg1">
                    <a:lumMod val="95000"/>
                  </a:schemeClr>
                </a:solidFill>
                <a:effectLst/>
                <a:ea typeface="Times New Roman" pitchFamily="18" charset="0"/>
                <a:cs typeface="Arial" pitchFamily="34" charset="0"/>
              </a:rPr>
              <a:t>polong berisi dua biji yang masing-masing </a:t>
            </a:r>
            <a:endPar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a:solidFill>
                  <a:schemeClr val="bg1">
                    <a:lumMod val="95000"/>
                  </a:schemeClr>
                </a:solidFill>
                <a:ea typeface="Times New Roman" pitchFamily="18" charset="0"/>
                <a:cs typeface="Arial" pitchFamily="34" charset="0"/>
              </a:rPr>
              <a:t> </a:t>
            </a:r>
            <a:r>
              <a:rPr lang="id-ID" sz="3200" b="1" dirty="0" smtClean="0">
                <a:solidFill>
                  <a:schemeClr val="bg1">
                    <a:lumMod val="95000"/>
                  </a:schemeClr>
                </a:solidFill>
                <a:ea typeface="Times New Roman" pitchFamily="18" charset="0"/>
                <a:cs typeface="Arial" pitchFamily="34" charset="0"/>
              </a:rPr>
              <a:t>    </a:t>
            </a:r>
            <a:r>
              <a:rPr kumimoji="0" lang="sv-SE" sz="3200" b="1" i="0" u="none" strike="noStrike" cap="none" normalizeH="0" baseline="0" dirty="0" smtClean="0">
                <a:ln>
                  <a:noFill/>
                </a:ln>
                <a:solidFill>
                  <a:schemeClr val="bg1">
                    <a:lumMod val="95000"/>
                  </a:schemeClr>
                </a:solidFill>
                <a:effectLst/>
                <a:ea typeface="Times New Roman" pitchFamily="18" charset="0"/>
                <a:cs typeface="Arial" pitchFamily="34" charset="0"/>
              </a:rPr>
              <a:t>berukuran 3-8 mm. Biji berwarna merah, ungu,</a:t>
            </a:r>
            <a:endPar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a:solidFill>
                  <a:schemeClr val="bg1">
                    <a:lumMod val="95000"/>
                  </a:schemeClr>
                </a:solidFill>
                <a:ea typeface="Times New Roman" pitchFamily="18" charset="0"/>
                <a:cs typeface="Arial" pitchFamily="34" charset="0"/>
              </a:rPr>
              <a:t> </a:t>
            </a:r>
            <a:r>
              <a:rPr lang="id-ID" sz="3200" b="1" dirty="0" smtClean="0">
                <a:solidFill>
                  <a:schemeClr val="bg1">
                    <a:lumMod val="95000"/>
                  </a:schemeClr>
                </a:solidFill>
                <a:ea typeface="Times New Roman" pitchFamily="18" charset="0"/>
                <a:cs typeface="Arial" pitchFamily="34" charset="0"/>
              </a:rPr>
              <a:t>   </a:t>
            </a:r>
            <a:r>
              <a:rPr kumimoji="0" lang="sv-SE" sz="3200" b="1" i="0" u="none" strike="noStrike" cap="none" normalizeH="0" baseline="0" dirty="0" smtClean="0">
                <a:ln>
                  <a:noFill/>
                </a:ln>
                <a:solidFill>
                  <a:schemeClr val="bg1">
                    <a:lumMod val="95000"/>
                  </a:schemeClr>
                </a:solidFill>
                <a:effectLst/>
                <a:ea typeface="Times New Roman" pitchFamily="18" charset="0"/>
                <a:cs typeface="Arial" pitchFamily="34" charset="0"/>
              </a:rPr>
              <a:t> atau putih dan tidak memiliki masa dormansi. </a:t>
            </a:r>
            <a:endPar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a:solidFill>
                  <a:schemeClr val="bg1">
                    <a:lumMod val="95000"/>
                  </a:schemeClr>
                </a:solidFill>
                <a:ea typeface="Times New Roman" pitchFamily="18" charset="0"/>
                <a:cs typeface="Arial" pitchFamily="34" charset="0"/>
              </a:rPr>
              <a:t> </a:t>
            </a:r>
            <a:r>
              <a:rPr lang="id-ID" sz="3200" b="1" dirty="0" smtClean="0">
                <a:solidFill>
                  <a:schemeClr val="bg1">
                    <a:lumMod val="95000"/>
                  </a:schemeClr>
                </a:solidFill>
                <a:ea typeface="Times New Roman" pitchFamily="18" charset="0"/>
                <a:cs typeface="Arial" pitchFamily="34" charset="0"/>
              </a:rPr>
              <a:t>    </a:t>
            </a:r>
            <a:r>
              <a:rPr kumimoji="0" lang="it-IT" sz="3200" b="1" i="0" u="none" strike="noStrike" cap="none" normalizeH="0" baseline="0" dirty="0" smtClean="0">
                <a:ln>
                  <a:noFill/>
                </a:ln>
                <a:solidFill>
                  <a:schemeClr val="bg1">
                    <a:lumMod val="95000"/>
                  </a:schemeClr>
                </a:solidFill>
                <a:effectLst/>
                <a:ea typeface="Times New Roman" pitchFamily="18" charset="0"/>
                <a:cs typeface="Arial" pitchFamily="34" charset="0"/>
              </a:rPr>
              <a:t>Kacang tanah tipe Spanish dapat beradaptasi di</a:t>
            </a:r>
            <a:endPar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a:solidFill>
                  <a:schemeClr val="bg1">
                    <a:lumMod val="95000"/>
                  </a:schemeClr>
                </a:solidFill>
                <a:ea typeface="Times New Roman" pitchFamily="18" charset="0"/>
                <a:cs typeface="Arial" pitchFamily="34" charset="0"/>
              </a:rPr>
              <a:t> </a:t>
            </a:r>
            <a:r>
              <a:rPr lang="id-ID" sz="3200" b="1" dirty="0" smtClean="0">
                <a:solidFill>
                  <a:schemeClr val="bg1">
                    <a:lumMod val="95000"/>
                  </a:schemeClr>
                </a:solidFill>
                <a:ea typeface="Times New Roman" pitchFamily="18" charset="0"/>
                <a:cs typeface="Arial" pitchFamily="34" charset="0"/>
              </a:rPr>
              <a:t>   </a:t>
            </a:r>
            <a:r>
              <a:rPr kumimoji="0" lang="it-IT" sz="3200" b="1" i="0" u="none" strike="noStrike" cap="none" normalizeH="0" baseline="0" dirty="0" smtClean="0">
                <a:ln>
                  <a:noFill/>
                </a:ln>
                <a:solidFill>
                  <a:schemeClr val="bg1">
                    <a:lumMod val="95000"/>
                  </a:schemeClr>
                </a:solidFill>
                <a:effectLst/>
                <a:ea typeface="Times New Roman" pitchFamily="18" charset="0"/>
                <a:cs typeface="Arial" pitchFamily="34" charset="0"/>
              </a:rPr>
              <a:t> daerah tropis.</a:t>
            </a:r>
            <a:endParaRPr kumimoji="0" lang="it-IT" sz="3200" b="1" i="0" u="none" strike="noStrike" cap="none" normalizeH="0" baseline="0" dirty="0" smtClean="0">
              <a:ln>
                <a:noFill/>
              </a:ln>
              <a:solidFill>
                <a:schemeClr val="bg1">
                  <a:lumMod val="95000"/>
                </a:schemeClr>
              </a:solidFill>
              <a:effectLst/>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85720" y="214290"/>
            <a:ext cx="864399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tab pos="228600" algn="l"/>
              </a:tabLst>
            </a:pPr>
            <a:r>
              <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rPr>
              <a:t>3. </a:t>
            </a:r>
            <a:r>
              <a:rPr kumimoji="0" lang="it-IT" sz="3200" b="1" i="0" u="none" strike="noStrike" cap="none" normalizeH="0" baseline="0" dirty="0" smtClean="0">
                <a:ln>
                  <a:noFill/>
                </a:ln>
                <a:solidFill>
                  <a:schemeClr val="bg1">
                    <a:lumMod val="95000"/>
                  </a:schemeClr>
                </a:solidFill>
                <a:effectLst/>
                <a:ea typeface="Times New Roman" pitchFamily="18" charset="0"/>
                <a:cs typeface="Arial" pitchFamily="34" charset="0"/>
              </a:rPr>
              <a:t>Tipe Valencia. Batang tanaman tumbuh tegak,</a:t>
            </a:r>
            <a:endPar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a:solidFill>
                  <a:schemeClr val="bg1">
                    <a:lumMod val="95000"/>
                  </a:schemeClr>
                </a:solidFill>
                <a:ea typeface="Times New Roman" pitchFamily="18" charset="0"/>
                <a:cs typeface="Arial" pitchFamily="34" charset="0"/>
              </a:rPr>
              <a:t> </a:t>
            </a:r>
            <a:r>
              <a:rPr lang="id-ID" sz="3200" b="1" dirty="0" smtClean="0">
                <a:solidFill>
                  <a:schemeClr val="bg1">
                    <a:lumMod val="95000"/>
                  </a:schemeClr>
                </a:solidFill>
                <a:ea typeface="Times New Roman" pitchFamily="18" charset="0"/>
                <a:cs typeface="Arial" pitchFamily="34" charset="0"/>
              </a:rPr>
              <a:t>   </a:t>
            </a:r>
            <a:r>
              <a:rPr kumimoji="0" lang="it-IT" sz="3200" b="1" i="0" u="none" strike="noStrike" cap="none" normalizeH="0" baseline="0" dirty="0" smtClean="0">
                <a:ln>
                  <a:noFill/>
                </a:ln>
                <a:solidFill>
                  <a:schemeClr val="bg1">
                    <a:lumMod val="95000"/>
                  </a:schemeClr>
                </a:solidFill>
                <a:effectLst/>
                <a:ea typeface="Times New Roman" pitchFamily="18" charset="0"/>
                <a:cs typeface="Arial" pitchFamily="34" charset="0"/>
              </a:rPr>
              <a:t> cabang utama keluar dari ruas berurutan, dan</a:t>
            </a:r>
            <a:endPar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a:solidFill>
                  <a:schemeClr val="bg1">
                    <a:lumMod val="95000"/>
                  </a:schemeClr>
                </a:solidFill>
                <a:ea typeface="Times New Roman" pitchFamily="18" charset="0"/>
                <a:cs typeface="Arial" pitchFamily="34" charset="0"/>
              </a:rPr>
              <a:t> </a:t>
            </a:r>
            <a:r>
              <a:rPr lang="id-ID" sz="3200" b="1" dirty="0" smtClean="0">
                <a:solidFill>
                  <a:schemeClr val="bg1">
                    <a:lumMod val="95000"/>
                  </a:schemeClr>
                </a:solidFill>
                <a:ea typeface="Times New Roman" pitchFamily="18" charset="0"/>
                <a:cs typeface="Arial" pitchFamily="34" charset="0"/>
              </a:rPr>
              <a:t>   </a:t>
            </a:r>
            <a:r>
              <a:rPr kumimoji="0" lang="it-IT" sz="3200" b="1" i="0" u="none" strike="noStrike" cap="none" normalizeH="0" baseline="0" dirty="0" smtClean="0">
                <a:ln>
                  <a:noFill/>
                </a:ln>
                <a:solidFill>
                  <a:schemeClr val="bg1">
                    <a:lumMod val="95000"/>
                  </a:schemeClr>
                </a:solidFill>
                <a:effectLst/>
                <a:ea typeface="Times New Roman" pitchFamily="18" charset="0"/>
                <a:cs typeface="Arial" pitchFamily="34" charset="0"/>
              </a:rPr>
              <a:t> daun berwarna hijau muda. Bunga dan polong</a:t>
            </a:r>
            <a:endPar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a:solidFill>
                  <a:schemeClr val="bg1">
                    <a:lumMod val="95000"/>
                  </a:schemeClr>
                </a:solidFill>
                <a:ea typeface="Times New Roman" pitchFamily="18" charset="0"/>
                <a:cs typeface="Arial" pitchFamily="34" charset="0"/>
              </a:rPr>
              <a:t> </a:t>
            </a:r>
            <a:r>
              <a:rPr lang="id-ID" sz="3200" b="1" dirty="0" smtClean="0">
                <a:solidFill>
                  <a:schemeClr val="bg1">
                    <a:lumMod val="95000"/>
                  </a:schemeClr>
                </a:solidFill>
                <a:ea typeface="Times New Roman" pitchFamily="18" charset="0"/>
                <a:cs typeface="Arial" pitchFamily="34" charset="0"/>
              </a:rPr>
              <a:t>   </a:t>
            </a:r>
            <a:r>
              <a:rPr kumimoji="0" lang="it-IT" sz="3200" b="1" i="0" u="none" strike="noStrike" cap="none" normalizeH="0" baseline="0" dirty="0" smtClean="0">
                <a:ln>
                  <a:noFill/>
                </a:ln>
                <a:solidFill>
                  <a:schemeClr val="bg1">
                    <a:lumMod val="95000"/>
                  </a:schemeClr>
                </a:solidFill>
                <a:effectLst/>
                <a:ea typeface="Times New Roman" pitchFamily="18" charset="0"/>
                <a:cs typeface="Arial" pitchFamily="34" charset="0"/>
              </a:rPr>
              <a:t> terletak pada batang utama dan cabang pada </a:t>
            </a:r>
            <a:endPar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a:solidFill>
                  <a:schemeClr val="bg1">
                    <a:lumMod val="95000"/>
                  </a:schemeClr>
                </a:solidFill>
                <a:ea typeface="Times New Roman" pitchFamily="18" charset="0"/>
                <a:cs typeface="Arial" pitchFamily="34" charset="0"/>
              </a:rPr>
              <a:t> </a:t>
            </a:r>
            <a:r>
              <a:rPr lang="id-ID" sz="3200" b="1" dirty="0" smtClean="0">
                <a:solidFill>
                  <a:schemeClr val="bg1">
                    <a:lumMod val="95000"/>
                  </a:schemeClr>
                </a:solidFill>
                <a:ea typeface="Times New Roman" pitchFamily="18" charset="0"/>
                <a:cs typeface="Arial" pitchFamily="34" charset="0"/>
              </a:rPr>
              <a:t>    </a:t>
            </a:r>
            <a:r>
              <a:rPr kumimoji="0" lang="it-IT" sz="3200" b="1" i="0" u="none" strike="noStrike" cap="none" normalizeH="0" baseline="0" dirty="0" smtClean="0">
                <a:ln>
                  <a:noFill/>
                </a:ln>
                <a:solidFill>
                  <a:schemeClr val="bg1">
                    <a:lumMod val="95000"/>
                  </a:schemeClr>
                </a:solidFill>
                <a:effectLst/>
                <a:ea typeface="Times New Roman" pitchFamily="18" charset="0"/>
                <a:cs typeface="Arial" pitchFamily="34" charset="0"/>
              </a:rPr>
              <a:t>pangkal batang. Tanaman dapat dipanen pada</a:t>
            </a:r>
            <a:endPar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a:solidFill>
                  <a:schemeClr val="bg1">
                    <a:lumMod val="95000"/>
                  </a:schemeClr>
                </a:solidFill>
                <a:ea typeface="Times New Roman" pitchFamily="18" charset="0"/>
                <a:cs typeface="Arial" pitchFamily="34" charset="0"/>
              </a:rPr>
              <a:t> </a:t>
            </a:r>
            <a:r>
              <a:rPr lang="id-ID" sz="3200" b="1" dirty="0" smtClean="0">
                <a:solidFill>
                  <a:schemeClr val="bg1">
                    <a:lumMod val="95000"/>
                  </a:schemeClr>
                </a:solidFill>
                <a:ea typeface="Times New Roman" pitchFamily="18" charset="0"/>
                <a:cs typeface="Arial" pitchFamily="34" charset="0"/>
              </a:rPr>
              <a:t>   </a:t>
            </a:r>
            <a:r>
              <a:rPr kumimoji="0" lang="it-IT" sz="3200" b="1" i="0" u="none" strike="noStrike" cap="none" normalizeH="0" baseline="0" dirty="0" smtClean="0">
                <a:ln>
                  <a:noFill/>
                </a:ln>
                <a:solidFill>
                  <a:schemeClr val="bg1">
                    <a:lumMod val="95000"/>
                  </a:schemeClr>
                </a:solidFill>
                <a:effectLst/>
                <a:ea typeface="Times New Roman" pitchFamily="18" charset="0"/>
                <a:cs typeface="Arial" pitchFamily="34" charset="0"/>
              </a:rPr>
              <a:t> umur 85-110 hari, dengan potensi hasil </a:t>
            </a:r>
            <a:endPar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a:solidFill>
                  <a:schemeClr val="bg1">
                    <a:lumMod val="95000"/>
                  </a:schemeClr>
                </a:solidFill>
                <a:ea typeface="Times New Roman" pitchFamily="18" charset="0"/>
                <a:cs typeface="Arial" pitchFamily="34" charset="0"/>
              </a:rPr>
              <a:t> </a:t>
            </a:r>
            <a:r>
              <a:rPr lang="id-ID" sz="3200" b="1" dirty="0" smtClean="0">
                <a:solidFill>
                  <a:schemeClr val="bg1">
                    <a:lumMod val="95000"/>
                  </a:schemeClr>
                </a:solidFill>
                <a:ea typeface="Times New Roman" pitchFamily="18" charset="0"/>
                <a:cs typeface="Arial" pitchFamily="34" charset="0"/>
              </a:rPr>
              <a:t>    </a:t>
            </a:r>
            <a:r>
              <a:rPr kumimoji="0" lang="it-IT" sz="3200" b="1" i="0" u="none" strike="noStrike" cap="none" normalizeH="0" baseline="0" dirty="0" smtClean="0">
                <a:ln>
                  <a:noFill/>
                </a:ln>
                <a:solidFill>
                  <a:schemeClr val="bg1">
                    <a:lumMod val="95000"/>
                  </a:schemeClr>
                </a:solidFill>
                <a:effectLst/>
                <a:ea typeface="Times New Roman" pitchFamily="18" charset="0"/>
                <a:cs typeface="Arial" pitchFamily="34" charset="0"/>
              </a:rPr>
              <a:t>mencapai 4 ton/ha. Jumlah biji per polong </a:t>
            </a:r>
            <a:endPar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a:solidFill>
                  <a:schemeClr val="bg1">
                    <a:lumMod val="95000"/>
                  </a:schemeClr>
                </a:solidFill>
                <a:ea typeface="Times New Roman" pitchFamily="18" charset="0"/>
                <a:cs typeface="Arial" pitchFamily="34" charset="0"/>
              </a:rPr>
              <a:t> </a:t>
            </a:r>
            <a:r>
              <a:rPr lang="id-ID" sz="3200" b="1" dirty="0" smtClean="0">
                <a:solidFill>
                  <a:schemeClr val="bg1">
                    <a:lumMod val="95000"/>
                  </a:schemeClr>
                </a:solidFill>
                <a:ea typeface="Times New Roman" pitchFamily="18" charset="0"/>
                <a:cs typeface="Arial" pitchFamily="34" charset="0"/>
              </a:rPr>
              <a:t>    </a:t>
            </a:r>
            <a:r>
              <a:rPr kumimoji="0" lang="it-IT" sz="3200" b="1" i="0" u="none" strike="noStrike" cap="none" normalizeH="0" baseline="0" dirty="0" smtClean="0">
                <a:ln>
                  <a:noFill/>
                </a:ln>
                <a:solidFill>
                  <a:schemeClr val="bg1">
                    <a:lumMod val="95000"/>
                  </a:schemeClr>
                </a:solidFill>
                <a:effectLst/>
                <a:ea typeface="Times New Roman" pitchFamily="18" charset="0"/>
                <a:cs typeface="Arial" pitchFamily="34" charset="0"/>
              </a:rPr>
              <a:t>antara 3-4 biji, berwarna merah, putih, atau </a:t>
            </a:r>
            <a:endPar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a:solidFill>
                  <a:schemeClr val="bg1">
                    <a:lumMod val="95000"/>
                  </a:schemeClr>
                </a:solidFill>
                <a:ea typeface="Times New Roman" pitchFamily="18" charset="0"/>
                <a:cs typeface="Arial" pitchFamily="34" charset="0"/>
              </a:rPr>
              <a:t> </a:t>
            </a:r>
            <a:r>
              <a:rPr lang="id-ID" sz="3200" b="1" dirty="0" smtClean="0">
                <a:solidFill>
                  <a:schemeClr val="bg1">
                    <a:lumMod val="95000"/>
                  </a:schemeClr>
                </a:solidFill>
                <a:ea typeface="Times New Roman" pitchFamily="18" charset="0"/>
                <a:cs typeface="Arial" pitchFamily="34" charset="0"/>
              </a:rPr>
              <a:t>    </a:t>
            </a:r>
            <a:r>
              <a:rPr kumimoji="0" lang="it-IT" sz="3200" b="1" i="0" u="none" strike="noStrike" cap="none" normalizeH="0" baseline="0" dirty="0" smtClean="0">
                <a:ln>
                  <a:noFill/>
                </a:ln>
                <a:solidFill>
                  <a:schemeClr val="bg1">
                    <a:lumMod val="95000"/>
                  </a:schemeClr>
                </a:solidFill>
                <a:effectLst/>
                <a:ea typeface="Times New Roman" pitchFamily="18" charset="0"/>
                <a:cs typeface="Arial" pitchFamily="34" charset="0"/>
              </a:rPr>
              <a:t>ungu, dan tidak mengalami dormansi. Kacang</a:t>
            </a:r>
            <a:endPar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a:solidFill>
                  <a:schemeClr val="bg1">
                    <a:lumMod val="95000"/>
                  </a:schemeClr>
                </a:solidFill>
                <a:ea typeface="Times New Roman" pitchFamily="18" charset="0"/>
                <a:cs typeface="Arial" pitchFamily="34" charset="0"/>
              </a:rPr>
              <a:t> </a:t>
            </a:r>
            <a:r>
              <a:rPr lang="id-ID" sz="3200" b="1" dirty="0" smtClean="0">
                <a:solidFill>
                  <a:schemeClr val="bg1">
                    <a:lumMod val="95000"/>
                  </a:schemeClr>
                </a:solidFill>
                <a:ea typeface="Times New Roman" pitchFamily="18" charset="0"/>
                <a:cs typeface="Arial" pitchFamily="34" charset="0"/>
              </a:rPr>
              <a:t>   </a:t>
            </a:r>
            <a:r>
              <a:rPr kumimoji="0" lang="it-IT" sz="3200" b="1" i="0" u="none" strike="noStrike" cap="none" normalizeH="0" baseline="0" dirty="0" smtClean="0">
                <a:ln>
                  <a:noFill/>
                </a:ln>
                <a:solidFill>
                  <a:schemeClr val="bg1">
                    <a:lumMod val="95000"/>
                  </a:schemeClr>
                </a:solidFill>
                <a:effectLst/>
                <a:ea typeface="Times New Roman" pitchFamily="18" charset="0"/>
                <a:cs typeface="Arial" pitchFamily="34" charset="0"/>
              </a:rPr>
              <a:t> tanah tipe Valencia dapat beradaptasi di </a:t>
            </a:r>
            <a:endParaRPr kumimoji="0" lang="id-ID" sz="3200" b="1"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a:solidFill>
                  <a:schemeClr val="bg1">
                    <a:lumMod val="95000"/>
                  </a:schemeClr>
                </a:solidFill>
                <a:ea typeface="Times New Roman" pitchFamily="18" charset="0"/>
                <a:cs typeface="Arial" pitchFamily="34" charset="0"/>
              </a:rPr>
              <a:t> </a:t>
            </a:r>
            <a:r>
              <a:rPr lang="id-ID" sz="3200" b="1" dirty="0" smtClean="0">
                <a:solidFill>
                  <a:schemeClr val="bg1">
                    <a:lumMod val="95000"/>
                  </a:schemeClr>
                </a:solidFill>
                <a:ea typeface="Times New Roman" pitchFamily="18" charset="0"/>
                <a:cs typeface="Arial" pitchFamily="34" charset="0"/>
              </a:rPr>
              <a:t>    </a:t>
            </a:r>
            <a:r>
              <a:rPr kumimoji="0" lang="it-IT" sz="3200" b="1" i="0" u="none" strike="noStrike" cap="none" normalizeH="0" baseline="0" dirty="0" smtClean="0">
                <a:ln>
                  <a:noFill/>
                </a:ln>
                <a:solidFill>
                  <a:schemeClr val="bg1">
                    <a:lumMod val="95000"/>
                  </a:schemeClr>
                </a:solidFill>
                <a:effectLst/>
                <a:ea typeface="Times New Roman" pitchFamily="18" charset="0"/>
                <a:cs typeface="Arial" pitchFamily="34" charset="0"/>
              </a:rPr>
              <a:t>daerah tropis.</a:t>
            </a:r>
            <a:endParaRPr kumimoji="0" lang="it-IT" sz="3200" b="1" i="0" u="none" strike="noStrike" cap="none" normalizeH="0" baseline="0" dirty="0" smtClean="0">
              <a:ln>
                <a:noFill/>
              </a:ln>
              <a:solidFill>
                <a:schemeClr val="bg1">
                  <a:lumMod val="95000"/>
                </a:schemeClr>
              </a:solidFill>
              <a:effectLst/>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85720" y="186617"/>
            <a:ext cx="857256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rPr>
              <a:t>Sejak tahun 1950 hingga tahun 1998, Pemerintah Indonesia telah melepas 22 varietas unggul, yaitu varietas Gajah, Macan, Banteng, Kidang, Tupai, Pelanduk, Tapir, Rusa, Anoa, Kelinci, Lokal Jepara, Landak, Mahesa, Badak, Komodo, Biawak, Trenggiling, Simpai, Zebra, Singa, Panter, dan Jerapaah. </a:t>
            </a:r>
            <a:r>
              <a:rPr kumimoji="0" lang="sv-SE" sz="2700" b="1" i="0" u="none" strike="noStrike" cap="none" normalizeH="0" baseline="0" dirty="0" smtClean="0">
                <a:ln>
                  <a:noFill/>
                </a:ln>
                <a:solidFill>
                  <a:schemeClr val="bg1">
                    <a:lumMod val="95000"/>
                  </a:schemeClr>
                </a:solidFill>
                <a:effectLst/>
                <a:latin typeface="+mj-lt"/>
                <a:ea typeface="Times New Roman" pitchFamily="18" charset="0"/>
                <a:cs typeface="Arial" pitchFamily="34" charset="0"/>
              </a:rPr>
              <a:t>Ketahanan kacang tanah varietas unggul terhadap beberapa penyakit dapat dilihat pada Lampiran 2. Sementara, deskripsi masing-masing varietas diuraikan dalam Lampiran 3. Berdasarkan deskripsi tersebut, penangkar benih dapat memilih dan mempertimbangkan varietas kacang tanah yang akan dikembangkan, termasuk pertimbangan mengenai permintaan benih kacang tanah yang diperlukan oleh para petani, serta sebagai pedoman seleksi dan roguing tanaman calon benih kacang tanah di lapangan.</a:t>
            </a:r>
            <a:endParaRPr kumimoji="0" lang="sv-SE" sz="2700" b="1" i="0" u="none" strike="noStrike" cap="none" normalizeH="0" baseline="0" dirty="0" smtClean="0">
              <a:ln>
                <a:noFill/>
              </a:ln>
              <a:solidFill>
                <a:schemeClr val="bg1">
                  <a:lumMod val="95000"/>
                </a:schemeClr>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m1"/>
          <p:cNvPicPr/>
          <p:nvPr/>
        </p:nvPicPr>
        <p:blipFill>
          <a:blip r:embed="rId2"/>
          <a:srcRect/>
          <a:stretch>
            <a:fillRect/>
          </a:stretch>
        </p:blipFill>
        <p:spPr bwMode="auto">
          <a:xfrm>
            <a:off x="1428728" y="142852"/>
            <a:ext cx="6500858" cy="6572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m2"/>
          <p:cNvPicPr/>
          <p:nvPr/>
        </p:nvPicPr>
        <p:blipFill>
          <a:blip r:embed="rId2"/>
          <a:srcRect/>
          <a:stretch>
            <a:fillRect/>
          </a:stretch>
        </p:blipFill>
        <p:spPr bwMode="auto">
          <a:xfrm>
            <a:off x="1943100" y="133350"/>
            <a:ext cx="5257800" cy="659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ybex.deptan.go.id/files/u6_0.jpg"/>
          <p:cNvPicPr>
            <a:picLocks noChangeAspect="1" noChangeArrowheads="1"/>
          </p:cNvPicPr>
          <p:nvPr/>
        </p:nvPicPr>
        <p:blipFill>
          <a:blip r:embed="rId2"/>
          <a:srcRect/>
          <a:stretch>
            <a:fillRect/>
          </a:stretch>
        </p:blipFill>
        <p:spPr bwMode="auto">
          <a:xfrm>
            <a:off x="357158" y="500042"/>
            <a:ext cx="2095500" cy="2095501"/>
          </a:xfrm>
          <a:prstGeom prst="rect">
            <a:avLst/>
          </a:prstGeom>
          <a:noFill/>
          <a:ln>
            <a:solidFill>
              <a:srgbClr val="FFFFFF"/>
            </a:solidFill>
          </a:ln>
        </p:spPr>
      </p:pic>
      <p:sp>
        <p:nvSpPr>
          <p:cNvPr id="3" name="Rectangle 2"/>
          <p:cNvSpPr/>
          <p:nvPr/>
        </p:nvSpPr>
        <p:spPr>
          <a:xfrm>
            <a:off x="3000364" y="214290"/>
            <a:ext cx="5715040" cy="3016210"/>
          </a:xfrm>
          <a:prstGeom prst="rect">
            <a:avLst/>
          </a:prstGeom>
        </p:spPr>
        <p:txBody>
          <a:bodyPr wrap="square">
            <a:spAutoFit/>
          </a:bodyPr>
          <a:lstStyle/>
          <a:p>
            <a:r>
              <a:rPr lang="id-ID" sz="1900" b="1" dirty="0" smtClean="0">
                <a:solidFill>
                  <a:srgbClr val="FFFF00"/>
                </a:solidFill>
              </a:rPr>
              <a:t>Kacang tanah varietas Bison merupakan persilangan tunggal antara varietas Kelinci dengan mutan varietas Gajah, tinggi tanaman mencapai 72 cm, jumlah polong 9-47 polong per tanaman, umur panen 90 hari, bobot 99 gram per 100 polong.</a:t>
            </a:r>
          </a:p>
          <a:p>
            <a:r>
              <a:rPr lang="id-ID" sz="1900" b="1" dirty="0" smtClean="0">
                <a:solidFill>
                  <a:srgbClr val="FFFF00"/>
                </a:solidFill>
              </a:rPr>
              <a:t>Keunggulannya potensi hasil tinggi 3,6 t/ha, kandungan protein 24%, lemak 44,8%, toleran naungan intensitas hingga 25%, toleran Fe rendah dan adaptif pada tanah alkalis, agak tahan karat, bercak daun dan A.flavus.</a:t>
            </a:r>
            <a:endParaRPr lang="id-ID" sz="1900" b="1" dirty="0">
              <a:solidFill>
                <a:srgbClr val="FFFF00"/>
              </a:solidFill>
            </a:endParaRPr>
          </a:p>
        </p:txBody>
      </p:sp>
      <p:pic>
        <p:nvPicPr>
          <p:cNvPr id="4" name="Picture 2" descr="http://cybex.deptan.go.id/files/u5_0.jpg"/>
          <p:cNvPicPr>
            <a:picLocks noChangeAspect="1" noChangeArrowheads="1"/>
          </p:cNvPicPr>
          <p:nvPr/>
        </p:nvPicPr>
        <p:blipFill>
          <a:blip r:embed="rId3"/>
          <a:srcRect/>
          <a:stretch>
            <a:fillRect/>
          </a:stretch>
        </p:blipFill>
        <p:spPr bwMode="auto">
          <a:xfrm>
            <a:off x="285720" y="4000504"/>
            <a:ext cx="2143140" cy="2214578"/>
          </a:xfrm>
          <a:prstGeom prst="rect">
            <a:avLst/>
          </a:prstGeom>
          <a:noFill/>
          <a:ln>
            <a:solidFill>
              <a:srgbClr val="FFFFFF"/>
            </a:solidFill>
          </a:ln>
        </p:spPr>
      </p:pic>
      <p:sp>
        <p:nvSpPr>
          <p:cNvPr id="5" name="Rectangle 4"/>
          <p:cNvSpPr/>
          <p:nvPr/>
        </p:nvSpPr>
        <p:spPr>
          <a:xfrm>
            <a:off x="3000364" y="3709950"/>
            <a:ext cx="6000792" cy="2862322"/>
          </a:xfrm>
          <a:prstGeom prst="rect">
            <a:avLst/>
          </a:prstGeom>
        </p:spPr>
        <p:txBody>
          <a:bodyPr wrap="square">
            <a:spAutoFit/>
          </a:bodyPr>
          <a:lstStyle/>
          <a:p>
            <a:r>
              <a:rPr lang="id-ID" sz="2000" b="1" dirty="0" smtClean="0">
                <a:solidFill>
                  <a:srgbClr val="FFFF00"/>
                </a:solidFill>
              </a:rPr>
              <a:t>Kacang tanah Hypoma 2 umur masak sekitar 90 hari, tipe Spanish (dua biji/polong), ukuran polong dan biji sedang, kulit ari biji berwarna rose, dapat ditanam pada tipe iklim D atau tahan cekaman kekeringan pada fase generatif.</a:t>
            </a:r>
          </a:p>
          <a:p>
            <a:r>
              <a:rPr lang="id-ID" sz="2000" b="1" dirty="0" smtClean="0">
                <a:solidFill>
                  <a:srgbClr val="FFFF00"/>
                </a:solidFill>
              </a:rPr>
              <a:t>Keunggulannya potensi hasil mencapai 3,50 t/ha polong kering, toleran kekeringan, agak tahan penyakit bercak dan karat daun, jumlah polong banyak, dan ukuran biji besar.</a:t>
            </a:r>
            <a:endParaRPr lang="id-ID" sz="2000" b="1"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ybex.deptan.go.id/files/u4.jpg"/>
          <p:cNvPicPr>
            <a:picLocks noChangeAspect="1" noChangeArrowheads="1"/>
          </p:cNvPicPr>
          <p:nvPr/>
        </p:nvPicPr>
        <p:blipFill>
          <a:blip r:embed="rId2"/>
          <a:srcRect/>
          <a:stretch>
            <a:fillRect/>
          </a:stretch>
        </p:blipFill>
        <p:spPr bwMode="auto">
          <a:xfrm>
            <a:off x="357158" y="785794"/>
            <a:ext cx="2214578" cy="2143140"/>
          </a:xfrm>
          <a:prstGeom prst="rect">
            <a:avLst/>
          </a:prstGeom>
          <a:noFill/>
          <a:ln>
            <a:solidFill>
              <a:srgbClr val="FFFFFF"/>
            </a:solidFill>
          </a:ln>
        </p:spPr>
      </p:pic>
      <p:sp>
        <p:nvSpPr>
          <p:cNvPr id="3" name="Rectangle 2"/>
          <p:cNvSpPr/>
          <p:nvPr/>
        </p:nvSpPr>
        <p:spPr>
          <a:xfrm>
            <a:off x="3000364" y="357166"/>
            <a:ext cx="5786478" cy="2677656"/>
          </a:xfrm>
          <a:prstGeom prst="rect">
            <a:avLst/>
          </a:prstGeom>
        </p:spPr>
        <p:txBody>
          <a:bodyPr wrap="square">
            <a:spAutoFit/>
          </a:bodyPr>
          <a:lstStyle/>
          <a:p>
            <a:r>
              <a:rPr lang="id-ID" sz="2100" b="1" dirty="0" smtClean="0">
                <a:solidFill>
                  <a:srgbClr val="FFFF00"/>
                </a:solidFill>
              </a:rPr>
              <a:t>Kacang tanah Hypoma 1 dapat dipanen umur 90 hari, tipe Spanish (dua biji/polong), ukuran polong dan biji sedang, kulit ari biji berwarna rose, dapat ditanam pada tipe iklim D.</a:t>
            </a:r>
          </a:p>
          <a:p>
            <a:r>
              <a:rPr lang="id-ID" sz="2100" b="1" dirty="0" smtClean="0">
                <a:solidFill>
                  <a:srgbClr val="FFFF00"/>
                </a:solidFill>
              </a:rPr>
              <a:t>Keunggulannya potensi hasil mencapai 3,70 t/ha polong kering, tahan penyakit bercak dan karat daun, agak tahan terhadap penyakit kayu bakteri, jumlah polong banyak, dan ukuran biji besar.</a:t>
            </a:r>
            <a:endParaRPr lang="id-ID" sz="2100" b="1" dirty="0">
              <a:solidFill>
                <a:srgbClr val="FFFF00"/>
              </a:solidFill>
            </a:endParaRPr>
          </a:p>
        </p:txBody>
      </p:sp>
      <p:pic>
        <p:nvPicPr>
          <p:cNvPr id="4" name="Picture 2" descr="http://cybex.deptan.go.id/files/u3.jpg"/>
          <p:cNvPicPr>
            <a:picLocks noChangeAspect="1" noChangeArrowheads="1"/>
          </p:cNvPicPr>
          <p:nvPr/>
        </p:nvPicPr>
        <p:blipFill>
          <a:blip r:embed="rId3"/>
          <a:srcRect/>
          <a:stretch>
            <a:fillRect/>
          </a:stretch>
        </p:blipFill>
        <p:spPr bwMode="auto">
          <a:xfrm>
            <a:off x="357158" y="3929066"/>
            <a:ext cx="2214578" cy="2071702"/>
          </a:xfrm>
          <a:prstGeom prst="rect">
            <a:avLst/>
          </a:prstGeom>
          <a:noFill/>
          <a:ln>
            <a:solidFill>
              <a:srgbClr val="FFFFFF"/>
            </a:solidFill>
          </a:ln>
        </p:spPr>
      </p:pic>
      <p:sp>
        <p:nvSpPr>
          <p:cNvPr id="5" name="Rectangle 4"/>
          <p:cNvSpPr/>
          <p:nvPr/>
        </p:nvSpPr>
        <p:spPr>
          <a:xfrm>
            <a:off x="2928926" y="3567074"/>
            <a:ext cx="5786478" cy="2862322"/>
          </a:xfrm>
          <a:prstGeom prst="rect">
            <a:avLst/>
          </a:prstGeom>
        </p:spPr>
        <p:txBody>
          <a:bodyPr wrap="square">
            <a:spAutoFit/>
          </a:bodyPr>
          <a:lstStyle/>
          <a:p>
            <a:r>
              <a:rPr lang="id-ID" sz="2000" b="1" dirty="0" smtClean="0">
                <a:solidFill>
                  <a:srgbClr val="FFFF00"/>
                </a:solidFill>
              </a:rPr>
              <a:t>Kacang Tanah Varietas Talam 1 merupakan silangan antara varietas Jerapah dengan varietas A.flavus ICGV 91283, dapat dipanen umur 90 hari, tinggi 42 cm, dengan jumlah polong 27 polong per tanaman.</a:t>
            </a:r>
          </a:p>
          <a:p>
            <a:r>
              <a:rPr lang="id-ID" sz="2000" b="1" dirty="0" smtClean="0">
                <a:solidFill>
                  <a:srgbClr val="FFFF00"/>
                </a:solidFill>
              </a:rPr>
              <a:t>Keunggulannya potensi hasil tinggi mencapai 3,2 t/ha, kadar protein 26,3%, lemak 45,4%, lemak esensial 44,0% dari lemak total, agak tahan (pH 4,5 - 5,6), tahan penyakit layu bakteri, agak tahan karat daun dan tahan A.flavus.</a:t>
            </a:r>
            <a:endParaRPr lang="id-ID" sz="2000" b="1"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m3"/>
          <p:cNvPicPr/>
          <p:nvPr/>
        </p:nvPicPr>
        <p:blipFill>
          <a:blip r:embed="rId2"/>
          <a:srcRect/>
          <a:stretch>
            <a:fillRect/>
          </a:stretch>
        </p:blipFill>
        <p:spPr bwMode="auto">
          <a:xfrm>
            <a:off x="1905000" y="142852"/>
            <a:ext cx="5334000" cy="65722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m3a"/>
          <p:cNvPicPr/>
          <p:nvPr/>
        </p:nvPicPr>
        <p:blipFill>
          <a:blip r:embed="rId2"/>
          <a:srcRect/>
          <a:stretch>
            <a:fillRect/>
          </a:stretch>
        </p:blipFill>
        <p:spPr bwMode="auto">
          <a:xfrm>
            <a:off x="1879600" y="71414"/>
            <a:ext cx="5384800" cy="6681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228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491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4916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49161" name="Rectangle 9"/>
          <p:cNvSpPr>
            <a:spLocks noChangeArrowheads="1"/>
          </p:cNvSpPr>
          <p:nvPr/>
        </p:nvSpPr>
        <p:spPr bwMode="auto">
          <a:xfrm>
            <a:off x="142844" y="214290"/>
            <a:ext cx="8929718"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sz="3200" b="1" i="0" u="none" strike="noStrike" cap="none" normalizeH="0" baseline="0" dirty="0" smtClean="0">
                <a:ln>
                  <a:noFill/>
                </a:ln>
                <a:solidFill>
                  <a:srgbClr val="FFFF00"/>
                </a:solidFill>
                <a:effectLst/>
                <a:latin typeface="+mj-lt"/>
                <a:ea typeface="Times New Roman" pitchFamily="18" charset="0"/>
                <a:cs typeface="Arial" pitchFamily="34" charset="0"/>
              </a:rPr>
              <a:t>Kacang tanah telah lama dimanfaatkan sebagai bahan pangan. Sementara, produk sampingannya dapat dimanfaatkan sebagai bahan pakan ternak. Pemanfaatan kacang tanah yang terbesar adalah untuk bahan makanan dan industri. Bentuk olahan kacang tanah antara lain kacang rebus, kacang goreng, kacang atom, rempeyek, enting-enting, ampyang, bumbu pecel, bumbu gado-gado, atau bumbu sayur, minyak goreng, dan lain-lain. Kini kacang tanah juga diolah menjadi kacang tanah berlemak rendah (KTBR) dan berkalori rendah, produk cair nabati atau susu nabati, dan roti kering (cookies).</a:t>
            </a:r>
            <a:endParaRPr kumimoji="0" lang="sv-SE" sz="32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m3b"/>
          <p:cNvPicPr/>
          <p:nvPr/>
        </p:nvPicPr>
        <p:blipFill>
          <a:blip r:embed="rId2"/>
          <a:srcRect/>
          <a:stretch>
            <a:fillRect/>
          </a:stretch>
        </p:blipFill>
        <p:spPr bwMode="auto">
          <a:xfrm>
            <a:off x="1911350" y="71414"/>
            <a:ext cx="5321300" cy="6758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m3c"/>
          <p:cNvPicPr/>
          <p:nvPr/>
        </p:nvPicPr>
        <p:blipFill>
          <a:blip r:embed="rId2"/>
          <a:srcRect/>
          <a:stretch>
            <a:fillRect/>
          </a:stretch>
        </p:blipFill>
        <p:spPr bwMode="auto">
          <a:xfrm>
            <a:off x="1892300" y="142852"/>
            <a:ext cx="5359400" cy="66675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m3e"/>
          <p:cNvPicPr/>
          <p:nvPr/>
        </p:nvPicPr>
        <p:blipFill>
          <a:blip r:embed="rId2"/>
          <a:srcRect/>
          <a:stretch>
            <a:fillRect/>
          </a:stretch>
        </p:blipFill>
        <p:spPr bwMode="auto">
          <a:xfrm>
            <a:off x="1924050" y="142852"/>
            <a:ext cx="5295900" cy="65722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m3f"/>
          <p:cNvPicPr/>
          <p:nvPr/>
        </p:nvPicPr>
        <p:blipFill>
          <a:blip r:embed="rId2"/>
          <a:srcRect/>
          <a:stretch>
            <a:fillRect/>
          </a:stretch>
        </p:blipFill>
        <p:spPr bwMode="auto">
          <a:xfrm>
            <a:off x="1936750" y="142852"/>
            <a:ext cx="5270500" cy="66103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m3g"/>
          <p:cNvPicPr/>
          <p:nvPr/>
        </p:nvPicPr>
        <p:blipFill>
          <a:blip r:embed="rId2"/>
          <a:srcRect/>
          <a:stretch>
            <a:fillRect/>
          </a:stretch>
        </p:blipFill>
        <p:spPr bwMode="auto">
          <a:xfrm>
            <a:off x="1936750" y="142852"/>
            <a:ext cx="5270500" cy="6634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m3h"/>
          <p:cNvPicPr/>
          <p:nvPr/>
        </p:nvPicPr>
        <p:blipFill>
          <a:blip r:embed="rId2"/>
          <a:srcRect/>
          <a:stretch>
            <a:fillRect/>
          </a:stretch>
        </p:blipFill>
        <p:spPr bwMode="auto">
          <a:xfrm>
            <a:off x="1936750" y="95250"/>
            <a:ext cx="5270500" cy="666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m3i"/>
          <p:cNvPicPr/>
          <p:nvPr/>
        </p:nvPicPr>
        <p:blipFill>
          <a:blip r:embed="rId2"/>
          <a:srcRect/>
          <a:stretch>
            <a:fillRect/>
          </a:stretch>
        </p:blipFill>
        <p:spPr bwMode="auto">
          <a:xfrm>
            <a:off x="1917700" y="285750"/>
            <a:ext cx="5308600"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46"/>
          </a:xfrm>
        </p:spPr>
        <p:txBody>
          <a:bodyPr/>
          <a:lstStyle/>
          <a:p>
            <a:r>
              <a:rPr lang="id-ID" b="1" dirty="0" smtClean="0">
                <a:solidFill>
                  <a:schemeClr val="bg1">
                    <a:lumMod val="95000"/>
                  </a:schemeClr>
                </a:solidFill>
              </a:rPr>
              <a:t>BENIH KACANG TANAH</a:t>
            </a:r>
            <a:endParaRPr lang="id-ID" b="1" dirty="0">
              <a:solidFill>
                <a:schemeClr val="bg1">
                  <a:lumMod val="95000"/>
                </a:schemeClr>
              </a:solidFill>
            </a:endParaRPr>
          </a:p>
        </p:txBody>
      </p:sp>
      <p:sp>
        <p:nvSpPr>
          <p:cNvPr id="4" name="Content Placeholder 3"/>
          <p:cNvSpPr>
            <a:spLocks noGrp="1"/>
          </p:cNvSpPr>
          <p:nvPr>
            <p:ph idx="1"/>
          </p:nvPr>
        </p:nvSpPr>
        <p:spPr>
          <a:xfrm>
            <a:off x="457200" y="1142984"/>
            <a:ext cx="8229600" cy="5500726"/>
          </a:xfrm>
        </p:spPr>
        <p:txBody>
          <a:bodyPr>
            <a:normAutofit fontScale="85000" lnSpcReduction="20000"/>
          </a:bodyPr>
          <a:lstStyle/>
          <a:p>
            <a:r>
              <a:rPr lang="it-IT" b="1" dirty="0">
                <a:solidFill>
                  <a:srgbClr val="00FFFF"/>
                </a:solidFill>
              </a:rPr>
              <a:t>Berdasarkan Undang-Undang Republik Indonesia nomor 12 tahun 1992 tentang Sistem Budi Daya Tanaman, batasan tentang benih </a:t>
            </a:r>
            <a:r>
              <a:rPr lang="it-IT" b="1" dirty="0" smtClean="0">
                <a:solidFill>
                  <a:srgbClr val="00FFFF"/>
                </a:solidFill>
              </a:rPr>
              <a:t>tanaman</a:t>
            </a:r>
            <a:r>
              <a:rPr lang="id-ID" b="1" dirty="0" smtClean="0">
                <a:solidFill>
                  <a:srgbClr val="00FFFF"/>
                </a:solidFill>
              </a:rPr>
              <a:t> </a:t>
            </a:r>
            <a:r>
              <a:rPr lang="it-IT" b="1" dirty="0" smtClean="0">
                <a:solidFill>
                  <a:srgbClr val="00FFFF"/>
                </a:solidFill>
              </a:rPr>
              <a:t>(</a:t>
            </a:r>
            <a:r>
              <a:rPr lang="it-IT" b="1" dirty="0">
                <a:solidFill>
                  <a:srgbClr val="00FFFF"/>
                </a:solidFill>
              </a:rPr>
              <a:t>selanjutnya disebut benih) adalah tanaman atau bagiannya yang digunakan untuk memperbanyak dan atau mengembangbiakkan tanaman. Benih varietas ungul yang telah dilepas oleh pemerintah sebagai benih bina, apabila akan diperbanyak dan diedarkan harus melalui proses sertifikasi serta harus memenuhi standar mutu yang ditetapkan oleh pemerintah.</a:t>
            </a:r>
            <a:endParaRPr lang="id-ID" b="1" dirty="0">
              <a:solidFill>
                <a:srgbClr val="00FFFF"/>
              </a:solidFill>
            </a:endParaRPr>
          </a:p>
          <a:p>
            <a:r>
              <a:rPr lang="it-IT" b="1" dirty="0">
                <a:solidFill>
                  <a:srgbClr val="00FFFF"/>
                </a:solidFill>
              </a:rPr>
              <a:t>Bernih kacang tanah pada hakekatnya adalah biji botanis. Di Indonesia, benih kacang tanah dibedakan berdasarkan mutu genetiknya menjadi empat kelas, yaitu benih penjenis (BS), benih dasar (BD), benih pokok (BP), dan benih sebar (BR).</a:t>
            </a:r>
            <a:endParaRPr lang="id-ID" b="1" dirty="0">
              <a:solidFill>
                <a:srgbClr val="00FFFF"/>
              </a:solidFill>
            </a:endParaRPr>
          </a:p>
          <a:p>
            <a:endParaRPr lang="id-ID" b="1" dirty="0">
              <a:solidFill>
                <a:srgbClr val="00FFFF"/>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285720" y="247605"/>
            <a:ext cx="8643998"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defTabSz="914400" rtl="0" eaLnBrk="1" fontAlgn="base" latinLnBrk="0" hangingPunct="1">
              <a:lnSpc>
                <a:spcPct val="100000"/>
              </a:lnSpc>
              <a:spcBef>
                <a:spcPct val="0"/>
              </a:spcBef>
              <a:spcAft>
                <a:spcPct val="0"/>
              </a:spcAft>
              <a:buClrTx/>
              <a:buSzTx/>
              <a:buAutoNum type="arabicPeriod"/>
              <a:tabLst>
                <a:tab pos="228600" algn="l"/>
              </a:tabLst>
            </a:pPr>
            <a:r>
              <a:rPr kumimoji="0" lang="it-IT" sz="3400" b="1" i="0" u="none" strike="noStrike" cap="none" normalizeH="0" baseline="0" dirty="0" smtClean="0">
                <a:ln>
                  <a:noFill/>
                </a:ln>
                <a:solidFill>
                  <a:srgbClr val="00FFFF"/>
                </a:solidFill>
                <a:effectLst/>
                <a:latin typeface="+mj-lt"/>
                <a:ea typeface="Times New Roman" pitchFamily="18" charset="0"/>
                <a:cs typeface="Arial" pitchFamily="34" charset="0"/>
              </a:rPr>
              <a:t>Benih penjenis adalah benih yang diproduksi</a:t>
            </a:r>
            <a:r>
              <a:rPr kumimoji="0" lang="id-ID" sz="3400" b="1" i="0" u="none" strike="noStrike" cap="none" normalizeH="0" baseline="0" dirty="0" smtClean="0">
                <a:ln>
                  <a:noFill/>
                </a:ln>
                <a:solidFill>
                  <a:srgbClr val="00FFFF"/>
                </a:solidFill>
                <a:effectLst/>
                <a:latin typeface="+mj-lt"/>
                <a:ea typeface="Times New Roman" pitchFamily="18" charset="0"/>
                <a:cs typeface="Arial" pitchFamily="34" charset="0"/>
              </a:rPr>
              <a:t> </a:t>
            </a:r>
            <a:r>
              <a:rPr kumimoji="0" lang="it-IT" sz="3400" b="1" i="0" u="none" strike="noStrike" cap="none" normalizeH="0" baseline="0" dirty="0" smtClean="0">
                <a:ln>
                  <a:noFill/>
                </a:ln>
                <a:solidFill>
                  <a:srgbClr val="00FFFF"/>
                </a:solidFill>
                <a:effectLst/>
                <a:latin typeface="+mj-lt"/>
                <a:ea typeface="Times New Roman" pitchFamily="18" charset="0"/>
                <a:cs typeface="Arial" pitchFamily="34" charset="0"/>
              </a:rPr>
              <a:t>an diawasi serta dievaluasi oleh pemulia tanaman kacang tanah, ditandai dengan label putih.</a:t>
            </a:r>
            <a:endParaRPr kumimoji="0" lang="id-ID" sz="3400" b="1" i="0" u="none" strike="noStrike" cap="none" normalizeH="0" baseline="0" dirty="0" smtClean="0">
              <a:ln>
                <a:noFill/>
              </a:ln>
              <a:solidFill>
                <a:srgbClr val="00FFFF"/>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kumimoji="0" lang="id-ID" sz="3400" b="1" i="0" u="none" strike="noStrike" cap="none" normalizeH="0" baseline="0" dirty="0" smtClean="0">
                <a:ln>
                  <a:noFill/>
                </a:ln>
                <a:solidFill>
                  <a:srgbClr val="00FFFF"/>
                </a:solidFill>
                <a:effectLst/>
                <a:latin typeface="+mj-lt"/>
                <a:ea typeface="Times New Roman" pitchFamily="18" charset="0"/>
                <a:cs typeface="Arial" pitchFamily="34" charset="0"/>
              </a:rPr>
              <a:t>2. </a:t>
            </a:r>
            <a:r>
              <a:rPr kumimoji="0" lang="it-IT" sz="3400" b="1" i="0" u="none" strike="noStrike" cap="none" normalizeH="0" baseline="0" dirty="0" smtClean="0">
                <a:ln>
                  <a:noFill/>
                </a:ln>
                <a:solidFill>
                  <a:srgbClr val="00FFFF"/>
                </a:solidFill>
                <a:effectLst/>
                <a:latin typeface="+mj-lt"/>
                <a:ea typeface="Times New Roman" pitchFamily="18" charset="0"/>
                <a:cs typeface="Arial" pitchFamily="34" charset="0"/>
              </a:rPr>
              <a:t>Benih dasar adalah benih keturunan </a:t>
            </a:r>
            <a:endParaRPr kumimoji="0" lang="id-ID" sz="3400" b="1" i="0" u="none" strike="noStrike" cap="none" normalizeH="0" baseline="0" dirty="0" smtClean="0">
              <a:ln>
                <a:noFill/>
              </a:ln>
              <a:solidFill>
                <a:srgbClr val="00FFFF"/>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3400" b="1" dirty="0" smtClean="0">
                <a:solidFill>
                  <a:srgbClr val="00FFFF"/>
                </a:solidFill>
                <a:latin typeface="+mj-lt"/>
                <a:ea typeface="Times New Roman" pitchFamily="18" charset="0"/>
                <a:cs typeface="Arial" pitchFamily="34" charset="0"/>
              </a:rPr>
              <a:t>     </a:t>
            </a:r>
            <a:r>
              <a:rPr kumimoji="0" lang="it-IT" sz="3400" b="1" i="0" u="none" strike="noStrike" cap="none" normalizeH="0" baseline="0" dirty="0" smtClean="0">
                <a:ln>
                  <a:noFill/>
                </a:ln>
                <a:solidFill>
                  <a:srgbClr val="00FFFF"/>
                </a:solidFill>
                <a:effectLst/>
                <a:latin typeface="+mj-lt"/>
                <a:ea typeface="Times New Roman" pitchFamily="18" charset="0"/>
                <a:cs typeface="Arial" pitchFamily="34" charset="0"/>
              </a:rPr>
              <a:t>pertama dari benih penjenis. Benih tersebut</a:t>
            </a:r>
            <a:endParaRPr kumimoji="0" lang="id-ID" sz="3400" b="1" i="0" u="none" strike="noStrike" cap="none" normalizeH="0" baseline="0" dirty="0" smtClean="0">
              <a:ln>
                <a:noFill/>
              </a:ln>
              <a:solidFill>
                <a:srgbClr val="00FFFF"/>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3400" b="1" dirty="0" smtClean="0">
                <a:solidFill>
                  <a:srgbClr val="00FFFF"/>
                </a:solidFill>
                <a:latin typeface="+mj-lt"/>
                <a:ea typeface="Times New Roman" pitchFamily="18" charset="0"/>
                <a:cs typeface="Arial" pitchFamily="34" charset="0"/>
              </a:rPr>
              <a:t>    </a:t>
            </a:r>
            <a:r>
              <a:rPr kumimoji="0" lang="it-IT" sz="3400" b="1" i="0" u="none" strike="noStrike" cap="none" normalizeH="0" baseline="0" dirty="0" smtClean="0">
                <a:ln>
                  <a:noFill/>
                </a:ln>
                <a:solidFill>
                  <a:srgbClr val="00FFFF"/>
                </a:solidFill>
                <a:effectLst/>
                <a:latin typeface="+mj-lt"/>
                <a:ea typeface="Times New Roman" pitchFamily="18" charset="0"/>
                <a:cs typeface="Arial" pitchFamily="34" charset="0"/>
              </a:rPr>
              <a:t> diproduksi oleh lembaga atau penangkar, di </a:t>
            </a:r>
            <a:endParaRPr kumimoji="0" lang="id-ID" sz="3400" b="1" i="0" u="none" strike="noStrike" cap="none" normalizeH="0" baseline="0" dirty="0" smtClean="0">
              <a:ln>
                <a:noFill/>
              </a:ln>
              <a:solidFill>
                <a:srgbClr val="00FFFF"/>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3400" b="1" dirty="0" smtClean="0">
                <a:solidFill>
                  <a:srgbClr val="00FFFF"/>
                </a:solidFill>
                <a:latin typeface="+mj-lt"/>
                <a:ea typeface="Times New Roman" pitchFamily="18" charset="0"/>
                <a:cs typeface="Arial" pitchFamily="34" charset="0"/>
              </a:rPr>
              <a:t>     </a:t>
            </a:r>
            <a:r>
              <a:rPr kumimoji="0" lang="it-IT" sz="3400" b="1" i="0" u="none" strike="noStrike" cap="none" normalizeH="0" baseline="0" dirty="0" smtClean="0">
                <a:ln>
                  <a:noFill/>
                </a:ln>
                <a:solidFill>
                  <a:srgbClr val="00FFFF"/>
                </a:solidFill>
                <a:effectLst/>
                <a:latin typeface="+mj-lt"/>
                <a:ea typeface="Times New Roman" pitchFamily="18" charset="0"/>
                <a:cs typeface="Arial" pitchFamily="34" charset="0"/>
              </a:rPr>
              <a:t>bawah bimbingan serta pengawasan ketat </a:t>
            </a:r>
            <a:endParaRPr kumimoji="0" lang="id-ID" sz="3400" b="1" i="0" u="none" strike="noStrike" cap="none" normalizeH="0" baseline="0" dirty="0" smtClean="0">
              <a:ln>
                <a:noFill/>
              </a:ln>
              <a:solidFill>
                <a:srgbClr val="00FFFF"/>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3400" b="1" dirty="0" smtClean="0">
                <a:solidFill>
                  <a:srgbClr val="00FFFF"/>
                </a:solidFill>
                <a:latin typeface="+mj-lt"/>
                <a:ea typeface="Times New Roman" pitchFamily="18" charset="0"/>
                <a:cs typeface="Arial" pitchFamily="34" charset="0"/>
              </a:rPr>
              <a:t>    </a:t>
            </a:r>
            <a:r>
              <a:rPr kumimoji="0" lang="it-IT" sz="3400" b="1" i="0" u="none" strike="noStrike" cap="none" normalizeH="0" baseline="0" dirty="0" smtClean="0">
                <a:ln>
                  <a:noFill/>
                </a:ln>
                <a:solidFill>
                  <a:srgbClr val="00FFFF"/>
                </a:solidFill>
                <a:effectLst/>
                <a:latin typeface="+mj-lt"/>
                <a:ea typeface="Times New Roman" pitchFamily="18" charset="0"/>
                <a:cs typeface="Arial" pitchFamily="34" charset="0"/>
              </a:rPr>
              <a:t>dari pemulia tanaman kacang tanah. Benih</a:t>
            </a:r>
            <a:endParaRPr kumimoji="0" lang="id-ID" sz="3400" b="1" i="0" u="none" strike="noStrike" cap="none" normalizeH="0" baseline="0" dirty="0" smtClean="0">
              <a:ln>
                <a:noFill/>
              </a:ln>
              <a:solidFill>
                <a:srgbClr val="00FFFF"/>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3400" b="1" dirty="0" smtClean="0">
                <a:solidFill>
                  <a:srgbClr val="00FFFF"/>
                </a:solidFill>
                <a:latin typeface="+mj-lt"/>
                <a:ea typeface="Times New Roman" pitchFamily="18" charset="0"/>
                <a:cs typeface="Arial" pitchFamily="34" charset="0"/>
              </a:rPr>
              <a:t>   </a:t>
            </a:r>
            <a:r>
              <a:rPr kumimoji="0" lang="it-IT" sz="3400" b="1" i="0" u="none" strike="noStrike" cap="none" normalizeH="0" baseline="0" dirty="0" smtClean="0">
                <a:ln>
                  <a:noFill/>
                </a:ln>
                <a:solidFill>
                  <a:srgbClr val="00FFFF"/>
                </a:solidFill>
                <a:effectLst/>
                <a:latin typeface="+mj-lt"/>
                <a:ea typeface="Times New Roman" pitchFamily="18" charset="0"/>
                <a:cs typeface="Arial" pitchFamily="34" charset="0"/>
              </a:rPr>
              <a:t> dasar ditandai dengan label putih.</a:t>
            </a:r>
            <a:endParaRPr kumimoji="0" lang="it-IT" sz="3400" b="1" i="0" u="none" strike="noStrike" cap="none" normalizeH="0" baseline="0" dirty="0" smtClean="0">
              <a:ln>
                <a:noFill/>
              </a:ln>
              <a:solidFill>
                <a:srgbClr val="00FFFF"/>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428596" y="198759"/>
            <a:ext cx="857256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tab pos="228600" algn="l"/>
              </a:tabLst>
            </a:pPr>
            <a:r>
              <a:rPr kumimoji="0" lang="id-ID" sz="3200" b="1" i="0" u="none" strike="noStrike" cap="none" normalizeH="0" baseline="0" dirty="0" smtClean="0">
                <a:ln>
                  <a:noFill/>
                </a:ln>
                <a:solidFill>
                  <a:srgbClr val="00FFFF"/>
                </a:solidFill>
                <a:effectLst/>
                <a:latin typeface="+mj-lt"/>
                <a:ea typeface="Times New Roman" pitchFamily="18" charset="0"/>
                <a:cs typeface="Arial" pitchFamily="34" charset="0"/>
              </a:rPr>
              <a:t>3. </a:t>
            </a:r>
            <a:r>
              <a:rPr kumimoji="0" lang="it-IT" sz="3200" b="1" i="0" u="none" strike="noStrike" cap="none" normalizeH="0" baseline="0" dirty="0" smtClean="0">
                <a:ln>
                  <a:noFill/>
                </a:ln>
                <a:solidFill>
                  <a:srgbClr val="00FFFF"/>
                </a:solidFill>
                <a:effectLst/>
                <a:latin typeface="+mj-lt"/>
                <a:ea typeface="Times New Roman" pitchFamily="18" charset="0"/>
                <a:cs typeface="Arial" pitchFamily="34" charset="0"/>
              </a:rPr>
              <a:t>Benih pokok adalah keturunan pertama dari</a:t>
            </a:r>
            <a:endParaRPr kumimoji="0" lang="id-ID" sz="3200" b="1" i="0" u="none" strike="noStrike" cap="none" normalizeH="0" baseline="0" dirty="0" smtClean="0">
              <a:ln>
                <a:noFill/>
              </a:ln>
              <a:solidFill>
                <a:srgbClr val="00FFFF"/>
              </a:solidFill>
              <a:effectLst/>
              <a:latin typeface="+mj-l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smtClean="0">
                <a:solidFill>
                  <a:srgbClr val="00FFFF"/>
                </a:solidFill>
                <a:latin typeface="+mj-lt"/>
                <a:ea typeface="Times New Roman" pitchFamily="18" charset="0"/>
                <a:cs typeface="Arial" pitchFamily="34" charset="0"/>
              </a:rPr>
              <a:t>   </a:t>
            </a:r>
            <a:r>
              <a:rPr kumimoji="0" lang="it-IT" sz="3200" b="1" i="0" u="none" strike="noStrike" cap="none" normalizeH="0" baseline="0" dirty="0" smtClean="0">
                <a:ln>
                  <a:noFill/>
                </a:ln>
                <a:solidFill>
                  <a:srgbClr val="00FFFF"/>
                </a:solidFill>
                <a:effectLst/>
                <a:latin typeface="+mj-lt"/>
                <a:ea typeface="Times New Roman" pitchFamily="18" charset="0"/>
                <a:cs typeface="Arial" pitchFamily="34" charset="0"/>
              </a:rPr>
              <a:t> benih dasar atau keturunaan kedua dari benih </a:t>
            </a:r>
            <a:endParaRPr kumimoji="0" lang="id-ID" sz="3200" b="1" i="0" u="none" strike="noStrike" cap="none" normalizeH="0" baseline="0" dirty="0" smtClean="0">
              <a:ln>
                <a:noFill/>
              </a:ln>
              <a:solidFill>
                <a:srgbClr val="00FFFF"/>
              </a:solidFill>
              <a:effectLst/>
              <a:latin typeface="+mj-l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smtClean="0">
                <a:solidFill>
                  <a:srgbClr val="00FFFF"/>
                </a:solidFill>
                <a:latin typeface="+mj-lt"/>
                <a:ea typeface="Times New Roman" pitchFamily="18" charset="0"/>
                <a:cs typeface="Arial" pitchFamily="34" charset="0"/>
              </a:rPr>
              <a:t>    </a:t>
            </a:r>
            <a:r>
              <a:rPr kumimoji="0" lang="it-IT" sz="3200" b="1" i="0" u="none" strike="noStrike" cap="none" normalizeH="0" baseline="0" dirty="0" smtClean="0">
                <a:ln>
                  <a:noFill/>
                </a:ln>
                <a:solidFill>
                  <a:srgbClr val="00FFFF"/>
                </a:solidFill>
                <a:effectLst/>
                <a:latin typeface="+mj-lt"/>
                <a:ea typeface="Times New Roman" pitchFamily="18" charset="0"/>
                <a:cs typeface="Arial" pitchFamily="34" charset="0"/>
              </a:rPr>
              <a:t>penjenis. Benih tersebut diproduksi oleh </a:t>
            </a:r>
            <a:endParaRPr kumimoji="0" lang="id-ID" sz="3200" b="1" i="0" u="none" strike="noStrike" cap="none" normalizeH="0" baseline="0" dirty="0" smtClean="0">
              <a:ln>
                <a:noFill/>
              </a:ln>
              <a:solidFill>
                <a:srgbClr val="00FFFF"/>
              </a:solidFill>
              <a:effectLst/>
              <a:latin typeface="+mj-l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smtClean="0">
                <a:solidFill>
                  <a:srgbClr val="00FFFF"/>
                </a:solidFill>
                <a:latin typeface="+mj-lt"/>
                <a:ea typeface="Times New Roman" pitchFamily="18" charset="0"/>
                <a:cs typeface="Arial" pitchFamily="34" charset="0"/>
              </a:rPr>
              <a:t>    </a:t>
            </a:r>
            <a:r>
              <a:rPr kumimoji="0" lang="it-IT" sz="3200" b="1" i="0" u="none" strike="noStrike" cap="none" normalizeH="0" baseline="0" dirty="0" smtClean="0">
                <a:ln>
                  <a:noFill/>
                </a:ln>
                <a:solidFill>
                  <a:srgbClr val="00FFFF"/>
                </a:solidFill>
                <a:effectLst/>
                <a:latin typeface="+mj-lt"/>
                <a:ea typeface="Times New Roman" pitchFamily="18" charset="0"/>
                <a:cs typeface="Arial" pitchFamily="34" charset="0"/>
              </a:rPr>
              <a:t>lembaga atau penangkar di bawah pengawasan</a:t>
            </a:r>
            <a:endParaRPr kumimoji="0" lang="id-ID" sz="3200" b="1" i="0" u="none" strike="noStrike" cap="none" normalizeH="0" baseline="0" dirty="0" smtClean="0">
              <a:ln>
                <a:noFill/>
              </a:ln>
              <a:solidFill>
                <a:srgbClr val="00FFFF"/>
              </a:solidFill>
              <a:effectLst/>
              <a:latin typeface="+mj-l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smtClean="0">
                <a:solidFill>
                  <a:srgbClr val="00FFFF"/>
                </a:solidFill>
                <a:latin typeface="+mj-lt"/>
                <a:ea typeface="Times New Roman" pitchFamily="18" charset="0"/>
                <a:cs typeface="Arial" pitchFamily="34" charset="0"/>
              </a:rPr>
              <a:t>   </a:t>
            </a:r>
            <a:r>
              <a:rPr kumimoji="0" lang="it-IT" sz="3200" b="1" i="0" u="none" strike="noStrike" cap="none" normalizeH="0" baseline="0" dirty="0" smtClean="0">
                <a:ln>
                  <a:noFill/>
                </a:ln>
                <a:solidFill>
                  <a:srgbClr val="00FFFF"/>
                </a:solidFill>
                <a:effectLst/>
                <a:latin typeface="+mj-lt"/>
                <a:ea typeface="Times New Roman" pitchFamily="18" charset="0"/>
                <a:cs typeface="Arial" pitchFamily="34" charset="0"/>
              </a:rPr>
              <a:t> Balai Pengawasan dan Sertifikasi Benih. Benih</a:t>
            </a:r>
            <a:endParaRPr kumimoji="0" lang="id-ID" sz="3200" b="1" i="0" u="none" strike="noStrike" cap="none" normalizeH="0" baseline="0" dirty="0" smtClean="0">
              <a:ln>
                <a:noFill/>
              </a:ln>
              <a:solidFill>
                <a:srgbClr val="00FFFF"/>
              </a:solidFill>
              <a:effectLst/>
              <a:latin typeface="+mj-l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3200" b="1" dirty="0" smtClean="0">
                <a:solidFill>
                  <a:srgbClr val="00FFFF"/>
                </a:solidFill>
                <a:latin typeface="+mj-lt"/>
                <a:ea typeface="Times New Roman" pitchFamily="18" charset="0"/>
                <a:cs typeface="Arial" pitchFamily="34" charset="0"/>
              </a:rPr>
              <a:t>   </a:t>
            </a:r>
            <a:r>
              <a:rPr kumimoji="0" lang="it-IT" sz="3200" b="1" i="0" u="none" strike="noStrike" cap="none" normalizeH="0" baseline="0" dirty="0" smtClean="0">
                <a:ln>
                  <a:noFill/>
                </a:ln>
                <a:solidFill>
                  <a:srgbClr val="00FFFF"/>
                </a:solidFill>
                <a:effectLst/>
                <a:latin typeface="+mj-lt"/>
                <a:ea typeface="Times New Roman" pitchFamily="18" charset="0"/>
                <a:cs typeface="Arial" pitchFamily="34" charset="0"/>
              </a:rPr>
              <a:t> tersebut ditandai dengan label ungu.</a:t>
            </a:r>
            <a:endParaRPr kumimoji="0" lang="id-ID" sz="3200" b="1" i="0" u="none" strike="noStrike" cap="none" normalizeH="0" baseline="0" dirty="0" smtClean="0">
              <a:ln>
                <a:noFill/>
              </a:ln>
              <a:solidFill>
                <a:srgbClr val="00FFFF"/>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kumimoji="0" lang="id-ID" sz="3200" b="1" i="0" u="none" strike="noStrike" cap="none" normalizeH="0" baseline="0" dirty="0" smtClean="0">
                <a:ln>
                  <a:noFill/>
                </a:ln>
                <a:solidFill>
                  <a:srgbClr val="00FFFF"/>
                </a:solidFill>
                <a:effectLst/>
                <a:latin typeface="+mj-lt"/>
                <a:ea typeface="Times New Roman" pitchFamily="18" charset="0"/>
                <a:cs typeface="Arial" pitchFamily="34" charset="0"/>
              </a:rPr>
              <a:t>4. </a:t>
            </a:r>
            <a:r>
              <a:rPr kumimoji="0" lang="it-IT" sz="3200" b="1" i="0" u="none" strike="noStrike" cap="none" normalizeH="0" baseline="0" dirty="0" smtClean="0">
                <a:ln>
                  <a:noFill/>
                </a:ln>
                <a:solidFill>
                  <a:srgbClr val="00FFFF"/>
                </a:solidFill>
                <a:effectLst/>
                <a:latin typeface="+mj-lt"/>
                <a:ea typeface="Times New Roman" pitchFamily="18" charset="0"/>
                <a:cs typeface="Arial" pitchFamily="34" charset="0"/>
              </a:rPr>
              <a:t>Benih sebar adalah benih keturunan pertama</a:t>
            </a:r>
            <a:endParaRPr kumimoji="0" lang="id-ID" sz="3200" b="1" i="0" u="none" strike="noStrike" cap="none" normalizeH="0" baseline="0" dirty="0" smtClean="0">
              <a:ln>
                <a:noFill/>
              </a:ln>
              <a:solidFill>
                <a:srgbClr val="00FFFF"/>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3200" b="1" dirty="0" smtClean="0">
                <a:solidFill>
                  <a:srgbClr val="00FFFF"/>
                </a:solidFill>
                <a:latin typeface="+mj-lt"/>
                <a:ea typeface="Times New Roman" pitchFamily="18" charset="0"/>
                <a:cs typeface="Arial" pitchFamily="34" charset="0"/>
              </a:rPr>
              <a:t>   </a:t>
            </a:r>
            <a:r>
              <a:rPr kumimoji="0" lang="it-IT" sz="3200" b="1" i="0" u="none" strike="noStrike" cap="none" normalizeH="0" baseline="0" dirty="0" smtClean="0">
                <a:ln>
                  <a:noFill/>
                </a:ln>
                <a:solidFill>
                  <a:srgbClr val="00FFFF"/>
                </a:solidFill>
                <a:effectLst/>
                <a:latin typeface="+mj-lt"/>
                <a:ea typeface="Times New Roman" pitchFamily="18" charset="0"/>
                <a:cs typeface="Arial" pitchFamily="34" charset="0"/>
              </a:rPr>
              <a:t> dari benihpokok. Benih sebar diproduksi oleh </a:t>
            </a:r>
            <a:endParaRPr kumimoji="0" lang="id-ID" sz="3200" b="1" i="0" u="none" strike="noStrike" cap="none" normalizeH="0" baseline="0" dirty="0" smtClean="0">
              <a:ln>
                <a:noFill/>
              </a:ln>
              <a:solidFill>
                <a:srgbClr val="00FFFF"/>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3200" b="1" dirty="0" smtClean="0">
                <a:solidFill>
                  <a:srgbClr val="00FFFF"/>
                </a:solidFill>
                <a:latin typeface="+mj-lt"/>
                <a:ea typeface="Times New Roman" pitchFamily="18" charset="0"/>
                <a:cs typeface="Arial" pitchFamily="34" charset="0"/>
              </a:rPr>
              <a:t>    </a:t>
            </a:r>
            <a:r>
              <a:rPr kumimoji="0" lang="it-IT" sz="3200" b="1" i="0" u="none" strike="noStrike" cap="none" normalizeH="0" baseline="0" dirty="0" smtClean="0">
                <a:ln>
                  <a:noFill/>
                </a:ln>
                <a:solidFill>
                  <a:srgbClr val="00FFFF"/>
                </a:solidFill>
                <a:effectLst/>
                <a:latin typeface="+mj-lt"/>
                <a:ea typeface="Times New Roman" pitchFamily="18" charset="0"/>
                <a:cs typeface="Arial" pitchFamily="34" charset="0"/>
              </a:rPr>
              <a:t>penangkar di bawah pengawasan Balai </a:t>
            </a:r>
            <a:endParaRPr kumimoji="0" lang="id-ID" sz="3200" b="1" i="0" u="none" strike="noStrike" cap="none" normalizeH="0" baseline="0" dirty="0" smtClean="0">
              <a:ln>
                <a:noFill/>
              </a:ln>
              <a:solidFill>
                <a:srgbClr val="00FFFF"/>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3200" b="1" dirty="0" smtClean="0">
                <a:solidFill>
                  <a:srgbClr val="00FFFF"/>
                </a:solidFill>
                <a:latin typeface="+mj-lt"/>
                <a:ea typeface="Times New Roman" pitchFamily="18" charset="0"/>
                <a:cs typeface="Arial" pitchFamily="34" charset="0"/>
              </a:rPr>
              <a:t>    </a:t>
            </a:r>
            <a:r>
              <a:rPr kumimoji="0" lang="it-IT" sz="3200" b="1" i="0" u="none" strike="noStrike" cap="none" normalizeH="0" baseline="0" dirty="0" smtClean="0">
                <a:ln>
                  <a:noFill/>
                </a:ln>
                <a:solidFill>
                  <a:srgbClr val="00FFFF"/>
                </a:solidFill>
                <a:effectLst/>
                <a:latin typeface="+mj-lt"/>
                <a:ea typeface="Times New Roman" pitchFamily="18" charset="0"/>
                <a:cs typeface="Arial" pitchFamily="34" charset="0"/>
              </a:rPr>
              <a:t>Pengawasan dan Sertifikasi Benih, ditandai </a:t>
            </a:r>
            <a:endParaRPr kumimoji="0" lang="id-ID" sz="3200" b="1" i="0" u="none" strike="noStrike" cap="none" normalizeH="0" baseline="0" dirty="0" smtClean="0">
              <a:ln>
                <a:noFill/>
              </a:ln>
              <a:solidFill>
                <a:srgbClr val="00FFFF"/>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3200" b="1" dirty="0" smtClean="0">
                <a:solidFill>
                  <a:srgbClr val="00FFFF"/>
                </a:solidFill>
                <a:latin typeface="+mj-lt"/>
                <a:ea typeface="Times New Roman" pitchFamily="18" charset="0"/>
                <a:cs typeface="Arial" pitchFamily="34" charset="0"/>
              </a:rPr>
              <a:t>    </a:t>
            </a:r>
            <a:r>
              <a:rPr kumimoji="0" lang="it-IT" sz="3200" b="1" i="0" u="none" strike="noStrike" cap="none" normalizeH="0" baseline="0" dirty="0" smtClean="0">
                <a:ln>
                  <a:noFill/>
                </a:ln>
                <a:solidFill>
                  <a:srgbClr val="00FFFF"/>
                </a:solidFill>
                <a:effectLst/>
                <a:latin typeface="+mj-lt"/>
                <a:ea typeface="Times New Roman" pitchFamily="18" charset="0"/>
                <a:cs typeface="Arial" pitchFamily="34" charset="0"/>
              </a:rPr>
              <a:t>dengan label biru.</a:t>
            </a:r>
            <a:endParaRPr kumimoji="0" lang="it-IT" sz="3200" b="1" i="0" u="none" strike="noStrike" cap="none" normalizeH="0" baseline="0" dirty="0" smtClean="0">
              <a:ln>
                <a:noFill/>
              </a:ln>
              <a:solidFill>
                <a:srgbClr val="00FFFF"/>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42844" y="115179"/>
            <a:ext cx="885828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Selain untuk mencukupi kebutuhan di dalam negeri, kacang tanah juga diekspor dalam bentuk polong bahan olahan. Untuk keperluan pemasaran secara luas dan ekspor, kacang tanah siap dimanfaatkan dalam bentuk olahan, antara lain kacang tanah goreng (roasted peanuts) dan kacang atom (coated peanuts) dengan berbagai nama dagang (trade mark). Kacang tanah dalam bentuk olahan kacang asin menjadi salah satu komoditas unggulan Jawa Tengah. Bahan olahan berupa kacang asin tersebut juga diproduksi di berbagai daerah di Indonesia. Beberapa bentuk olahan kacang tanah dengan kemasan khusus dari PT Garuda Putra Putri Jaya (Roasted Peanuts Division) anak perusahaan Holding Company Garuda Food telah diekspor ke beberapa negara, antara lain Singapura, Brunei, Australia, Arab, Belanda, dan Afrika.</a:t>
            </a:r>
            <a:endParaRPr kumimoji="0" lang="sv-SE" sz="28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285720" y="144828"/>
            <a:ext cx="8643998"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600" b="1" i="0" u="none" strike="noStrike" cap="none" normalizeH="0" baseline="0" dirty="0" smtClean="0">
                <a:ln>
                  <a:noFill/>
                </a:ln>
                <a:solidFill>
                  <a:srgbClr val="00FFFF"/>
                </a:solidFill>
                <a:effectLst/>
                <a:latin typeface="+mj-lt"/>
                <a:ea typeface="Times New Roman" pitchFamily="18" charset="0"/>
                <a:cs typeface="Arial" pitchFamily="34" charset="0"/>
              </a:rPr>
              <a:t>Penangkaran benih kacang tanah dipersyaratkan menggunakan benih sumber yang sehat. Benih sehat adalah benih yang memenuhi persyaratan fisiologis, genetis, serta tidak mengandung inokulum patogen yang dapat berupa virus, bakteri, cendawan, dan nematoda yang berasal dari kontaminan atau berada dalam struktur benih, yaitu di lapisan luar, endosperm, embrio atau bagian lain dari benih. Untuk itu, penangkaran benih menjadi menjadi sangat penting peranannya agar tidak menjadi media penyebarluasan hama dan penyakit.</a:t>
            </a:r>
            <a:endParaRPr kumimoji="0" lang="id-ID" sz="2600" b="1" i="0" u="none" strike="noStrike" cap="none" normalizeH="0" baseline="0" dirty="0" smtClean="0">
              <a:ln>
                <a:noFill/>
              </a:ln>
              <a:solidFill>
                <a:srgbClr val="00FFFF"/>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600" b="1" i="0" u="none" strike="noStrike" cap="none" normalizeH="0" baseline="0" dirty="0" smtClean="0">
                <a:ln>
                  <a:noFill/>
                </a:ln>
                <a:solidFill>
                  <a:srgbClr val="00FFFF"/>
                </a:solidFill>
                <a:effectLst/>
                <a:latin typeface="+mj-lt"/>
                <a:ea typeface="Times New Roman" pitchFamily="18" charset="0"/>
                <a:cs typeface="Arial" pitchFamily="34" charset="0"/>
              </a:rPr>
              <a:t>Benih kacang tanah secara fisik dipersyaratkan sebagai berikut: memiliki embrio, keping biji atau kotiledon, dan kulit ari; murni, tidak tercampur benih varietas yang lain; seragam, bernas, tidak keriput, dan kulit ari tidak rusak; embrio dan kotiledon tidak rusak; kadar air kurang dari 10%; dan daya tumbuh benih lebih dari 80%.</a:t>
            </a:r>
            <a:endParaRPr kumimoji="0" lang="it-IT" sz="2600" b="1" i="0" u="none" strike="noStrike" cap="none" normalizeH="0" baseline="0" dirty="0" smtClean="0">
              <a:ln>
                <a:noFill/>
              </a:ln>
              <a:solidFill>
                <a:srgbClr val="00FFFF"/>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id-ID" sz="4000" b="1" dirty="0" smtClean="0">
                <a:solidFill>
                  <a:schemeClr val="bg1"/>
                </a:solidFill>
              </a:rPr>
              <a:t>SYARAT TUMBUH</a:t>
            </a:r>
            <a:endParaRPr lang="id-ID" sz="4000" b="1" dirty="0">
              <a:solidFill>
                <a:schemeClr val="bg1"/>
              </a:solidFill>
            </a:endParaRPr>
          </a:p>
        </p:txBody>
      </p:sp>
      <p:sp>
        <p:nvSpPr>
          <p:cNvPr id="3" name="Content Placeholder 2"/>
          <p:cNvSpPr>
            <a:spLocks noGrp="1"/>
          </p:cNvSpPr>
          <p:nvPr>
            <p:ph idx="1"/>
          </p:nvPr>
        </p:nvSpPr>
        <p:spPr>
          <a:xfrm>
            <a:off x="457200" y="1285860"/>
            <a:ext cx="8229600" cy="5214974"/>
          </a:xfrm>
        </p:spPr>
        <p:txBody>
          <a:bodyPr>
            <a:normAutofit fontScale="92500"/>
          </a:bodyPr>
          <a:lstStyle/>
          <a:p>
            <a:pPr>
              <a:buNone/>
            </a:pPr>
            <a:r>
              <a:rPr lang="it-IT" b="1" dirty="0">
                <a:solidFill>
                  <a:srgbClr val="FFFF00"/>
                </a:solidFill>
              </a:rPr>
              <a:t>Persyaratan tumbuh tanaman kacang tanah </a:t>
            </a:r>
            <a:r>
              <a:rPr lang="it-IT" b="1" dirty="0" smtClean="0">
                <a:solidFill>
                  <a:srgbClr val="FFFF00"/>
                </a:solidFill>
              </a:rPr>
              <a:t>yang</a:t>
            </a:r>
            <a:r>
              <a:rPr lang="id-ID" b="1" dirty="0" smtClean="0">
                <a:solidFill>
                  <a:srgbClr val="FFFF00"/>
                </a:solidFill>
              </a:rPr>
              <a:t> </a:t>
            </a:r>
          </a:p>
          <a:p>
            <a:pPr>
              <a:buNone/>
            </a:pPr>
            <a:r>
              <a:rPr lang="it-IT" b="1" dirty="0" smtClean="0">
                <a:solidFill>
                  <a:srgbClr val="FFFF00"/>
                </a:solidFill>
              </a:rPr>
              <a:t>meliputi </a:t>
            </a:r>
            <a:r>
              <a:rPr lang="it-IT" b="1" dirty="0">
                <a:solidFill>
                  <a:srgbClr val="FFFF00"/>
                </a:solidFill>
              </a:rPr>
              <a:t>faktor iklim dan tanah diuraikan sebagai </a:t>
            </a:r>
            <a:endParaRPr lang="id-ID" b="1" dirty="0" smtClean="0">
              <a:solidFill>
                <a:srgbClr val="FFFF00"/>
              </a:solidFill>
            </a:endParaRPr>
          </a:p>
          <a:p>
            <a:pPr>
              <a:buNone/>
            </a:pPr>
            <a:r>
              <a:rPr lang="it-IT" b="1" dirty="0" smtClean="0">
                <a:solidFill>
                  <a:srgbClr val="FFFF00"/>
                </a:solidFill>
              </a:rPr>
              <a:t>berikut.</a:t>
            </a:r>
            <a:endParaRPr lang="id-ID" b="1" dirty="0">
              <a:solidFill>
                <a:srgbClr val="FFFF00"/>
              </a:solidFill>
            </a:endParaRPr>
          </a:p>
          <a:p>
            <a:pPr lvl="0">
              <a:buNone/>
            </a:pPr>
            <a:r>
              <a:rPr lang="id-ID" b="1" dirty="0" smtClean="0">
                <a:solidFill>
                  <a:srgbClr val="FFFF00"/>
                </a:solidFill>
              </a:rPr>
              <a:t>A. </a:t>
            </a:r>
            <a:r>
              <a:rPr lang="it-IT" b="1" dirty="0" smtClean="0">
                <a:solidFill>
                  <a:srgbClr val="FFFF00"/>
                </a:solidFill>
              </a:rPr>
              <a:t>Iklim</a:t>
            </a:r>
            <a:endParaRPr lang="id-ID" b="1" i="1" dirty="0">
              <a:solidFill>
                <a:srgbClr val="FFFF00"/>
              </a:solidFill>
            </a:endParaRPr>
          </a:p>
          <a:p>
            <a:pPr>
              <a:buNone/>
            </a:pPr>
            <a:r>
              <a:rPr lang="id-ID" b="1" dirty="0" smtClean="0">
                <a:solidFill>
                  <a:srgbClr val="FFFF00"/>
                </a:solidFill>
              </a:rPr>
              <a:t>	</a:t>
            </a:r>
            <a:r>
              <a:rPr lang="it-IT" b="1" dirty="0" smtClean="0">
                <a:solidFill>
                  <a:srgbClr val="FFFF00"/>
                </a:solidFill>
              </a:rPr>
              <a:t>Atas </a:t>
            </a:r>
            <a:r>
              <a:rPr lang="it-IT" b="1" dirty="0">
                <a:solidFill>
                  <a:srgbClr val="FFFF00"/>
                </a:solidFill>
              </a:rPr>
              <a:t>dasar kesesuaian iklim, kacang tanah lebih cocok ditanam pada musim kemarau, dengan kecukupan air irigasi. Faktor iklim yang sangat berpengaruh terhadap pertumbuhan dan hasil kacang tanah adalah suhu, cahaya, dan curah hujan.</a:t>
            </a:r>
            <a:endParaRPr lang="id-ID" b="1" dirty="0">
              <a:solidFill>
                <a:srgbClr val="FFFF00"/>
              </a:solidFill>
            </a:endParaRPr>
          </a:p>
          <a:p>
            <a:endParaRPr lang="id-ID" b="1"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14282" y="144828"/>
            <a:ext cx="8786874"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3" indent="0" defTabSz="914400" rtl="0" eaLnBrk="1" fontAlgn="base" latinLnBrk="0" hangingPunct="1">
              <a:lnSpc>
                <a:spcPct val="100000"/>
              </a:lnSpc>
              <a:spcBef>
                <a:spcPct val="0"/>
              </a:spcBef>
              <a:spcAft>
                <a:spcPct val="0"/>
              </a:spcAft>
              <a:buClrTx/>
              <a:buSzTx/>
              <a:tabLst/>
            </a:pPr>
            <a:r>
              <a:rPr kumimoji="0" lang="id-ID" sz="2600" b="1" i="0" u="none" strike="noStrike" cap="none" normalizeH="0" baseline="0" dirty="0" smtClean="0">
                <a:ln>
                  <a:noFill/>
                </a:ln>
                <a:solidFill>
                  <a:srgbClr val="FFFF00"/>
                </a:solidFill>
                <a:effectLst/>
                <a:ea typeface="Times New Roman" pitchFamily="18" charset="0"/>
                <a:cs typeface="Arial" pitchFamily="34" charset="0"/>
              </a:rPr>
              <a:t>1.  </a:t>
            </a:r>
            <a:r>
              <a:rPr kumimoji="0" lang="it-IT" sz="2600" b="1" i="0" u="none" strike="noStrike" cap="none" normalizeH="0" baseline="0" dirty="0" smtClean="0">
                <a:ln>
                  <a:noFill/>
                </a:ln>
                <a:solidFill>
                  <a:srgbClr val="FFFF00"/>
                </a:solidFill>
                <a:effectLst/>
                <a:ea typeface="Times New Roman" pitchFamily="18" charset="0"/>
                <a:cs typeface="Arial" pitchFamily="34" charset="0"/>
              </a:rPr>
              <a:t>Suhu</a:t>
            </a:r>
            <a:endParaRPr kumimoji="0" lang="id-ID" sz="2600" b="1" i="0" u="none" strike="noStrike" cap="none" normalizeH="0" baseline="0" dirty="0" smtClean="0">
              <a:ln>
                <a:noFill/>
              </a:ln>
              <a:solidFill>
                <a:srgbClr val="FFFF00"/>
              </a:solidFill>
              <a:effectLst/>
              <a:cs typeface="Arial" pitchFamily="34" charset="0"/>
            </a:endParaRPr>
          </a:p>
          <a:p>
            <a:pPr marL="396000" marR="0" lvl="0" indent="0" defTabSz="914400" rtl="0" eaLnBrk="0" fontAlgn="base" latinLnBrk="0" hangingPunct="0">
              <a:lnSpc>
                <a:spcPct val="100000"/>
              </a:lnSpc>
              <a:spcBef>
                <a:spcPct val="0"/>
              </a:spcBef>
              <a:spcAft>
                <a:spcPct val="0"/>
              </a:spcAft>
              <a:buClrTx/>
              <a:buSzTx/>
              <a:buFontTx/>
              <a:buNone/>
              <a:tabLst/>
            </a:pPr>
            <a:r>
              <a:rPr kumimoji="0" lang="it-IT" sz="2600" b="1" i="0" u="none" strike="noStrike" cap="none" normalizeH="0" baseline="0" dirty="0" smtClean="0">
                <a:ln>
                  <a:noFill/>
                </a:ln>
                <a:solidFill>
                  <a:srgbClr val="FFFF00"/>
                </a:solidFill>
                <a:effectLst/>
                <a:ea typeface="Times New Roman" pitchFamily="18" charset="0"/>
                <a:cs typeface="Arial" pitchFamily="34" charset="0"/>
              </a:rPr>
              <a:t>Secara umum, suhu yang baik untuk pertumbuhan tanaman kacang tanah berkisar antara 25-35°</a:t>
            </a:r>
            <a:r>
              <a:rPr kumimoji="0" lang="it-IT" sz="2600" b="1" i="0" u="none" strike="noStrike" cap="none" normalizeH="0" baseline="30000" dirty="0" smtClean="0">
                <a:ln>
                  <a:noFill/>
                </a:ln>
                <a:solidFill>
                  <a:srgbClr val="FFFF00"/>
                </a:solidFill>
                <a:effectLs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ea typeface="Times New Roman" pitchFamily="18" charset="0"/>
                <a:cs typeface="Arial" pitchFamily="34" charset="0"/>
              </a:rPr>
              <a:t>C. Di daerah yang bersuhu kurang dari 20°</a:t>
            </a:r>
            <a:r>
              <a:rPr kumimoji="0" lang="it-IT" sz="2600" b="1" i="0" u="none" strike="noStrike" cap="none" normalizeH="0" baseline="30000" dirty="0" smtClean="0">
                <a:ln>
                  <a:noFill/>
                </a:ln>
                <a:solidFill>
                  <a:srgbClr val="FFFF00"/>
                </a:solidFill>
                <a:effectLs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ea typeface="Times New Roman" pitchFamily="18" charset="0"/>
                <a:cs typeface="Arial" pitchFamily="34" charset="0"/>
              </a:rPr>
              <a:t>C, tanaman kacang tanah tumbuh lambat, berumur lebih lama, dan produksi tanaman relatif sedikit. Suhu tanah merupakan faktor penentu dalam perkecambahan biji dan pertumbuhan awal tanaman. Jika suhu tanah kurang dari 18°</a:t>
            </a:r>
            <a:r>
              <a:rPr kumimoji="0" lang="it-IT" sz="2600" b="1" i="0" u="none" strike="noStrike" cap="none" normalizeH="0" baseline="30000" dirty="0" smtClean="0">
                <a:ln>
                  <a:noFill/>
                </a:ln>
                <a:solidFill>
                  <a:srgbClr val="FFFF00"/>
                </a:solidFill>
                <a:effectLs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ea typeface="Times New Roman" pitchFamily="18" charset="0"/>
                <a:cs typeface="Arial" pitchFamily="34" charset="0"/>
              </a:rPr>
              <a:t>C, kecepatan perkecambahan akan lambat, sedangkan jika suhu tanah di atas 40°</a:t>
            </a:r>
            <a:r>
              <a:rPr kumimoji="0" lang="it-IT" sz="2600" b="1" i="0" u="none" strike="noStrike" cap="none" normalizeH="0" baseline="30000" dirty="0" smtClean="0">
                <a:ln>
                  <a:noFill/>
                </a:ln>
                <a:solidFill>
                  <a:srgbClr val="FFFF00"/>
                </a:solidFill>
                <a:effectLs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ea typeface="Times New Roman" pitchFamily="18" charset="0"/>
                <a:cs typeface="Arial" pitchFamily="34" charset="0"/>
              </a:rPr>
              <a:t>C justru akan mematikan benih yang baru ditanam. Suhu tanah yang ideal untuk perkembangan ginofora adalah 30--34°</a:t>
            </a:r>
            <a:r>
              <a:rPr kumimoji="0" lang="it-IT" sz="2600" b="1" i="0" u="none" strike="noStrike" cap="none" normalizeH="0" baseline="30000" dirty="0" smtClean="0">
                <a:ln>
                  <a:noFill/>
                </a:ln>
                <a:solidFill>
                  <a:srgbClr val="FFFF00"/>
                </a:solidFill>
                <a:effectLs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ea typeface="Times New Roman" pitchFamily="18" charset="0"/>
                <a:cs typeface="Arial" pitchFamily="34" charset="0"/>
              </a:rPr>
              <a:t>C. Sementara, suhu optimal untuk perkecambahan benih berkisar antara 20-30°</a:t>
            </a:r>
            <a:r>
              <a:rPr kumimoji="0" lang="it-IT" sz="2600" b="1" i="0" u="none" strike="noStrike" cap="none" normalizeH="0" baseline="30000" dirty="0" smtClean="0">
                <a:ln>
                  <a:noFill/>
                </a:ln>
                <a:solidFill>
                  <a:srgbClr val="FFFF00"/>
                </a:solidFill>
                <a:effectLs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ea typeface="Times New Roman" pitchFamily="18" charset="0"/>
                <a:cs typeface="Arial" pitchFamily="34" charset="0"/>
              </a:rPr>
              <a:t>C. Selain suhu tanah, suhu udara pun berpengaruh, terutama pada periode pembungaan. Pada fase generatif, suhu udara yang optimal adalah 24-27°</a:t>
            </a:r>
            <a:r>
              <a:rPr kumimoji="0" lang="it-IT" sz="2600" b="1" i="0" u="none" strike="noStrike" cap="none" normalizeH="0" baseline="30000" dirty="0" smtClean="0">
                <a:ln>
                  <a:noFill/>
                </a:ln>
                <a:solidFill>
                  <a:srgbClr val="FFFF00"/>
                </a:solidFill>
                <a:effectLst/>
                <a:ea typeface="Times New Roman" pitchFamily="18" charset="0"/>
                <a:cs typeface="Arial" pitchFamily="34" charset="0"/>
              </a:rPr>
              <a:t> </a:t>
            </a:r>
            <a:r>
              <a:rPr kumimoji="0" lang="it-IT" sz="2600" b="1" i="0" u="none" strike="noStrike" cap="none" normalizeH="0" baseline="0" dirty="0" smtClean="0">
                <a:ln>
                  <a:noFill/>
                </a:ln>
                <a:solidFill>
                  <a:srgbClr val="FFFF00"/>
                </a:solidFill>
                <a:effectLst/>
                <a:ea typeface="Times New Roman" pitchFamily="18" charset="0"/>
                <a:cs typeface="Arial" pitchFamily="34" charset="0"/>
              </a:rPr>
              <a:t>C.</a:t>
            </a:r>
            <a:endParaRPr kumimoji="0" lang="it-IT" sz="2600" b="1" i="0" u="none" strike="noStrike" cap="none" normalizeH="0" baseline="0" dirty="0" smtClean="0">
              <a:ln>
                <a:noFill/>
              </a:ln>
              <a:solidFill>
                <a:srgbClr val="FFFF00"/>
              </a:solidFill>
              <a:effectLst/>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428596" y="103038"/>
            <a:ext cx="8358246" cy="68941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3" indent="0" defTabSz="914400" rtl="0" eaLnBrk="1" fontAlgn="base" latinLnBrk="0" hangingPunct="1">
              <a:lnSpc>
                <a:spcPct val="100000"/>
              </a:lnSpc>
              <a:spcBef>
                <a:spcPct val="0"/>
              </a:spcBef>
              <a:spcAft>
                <a:spcPct val="0"/>
              </a:spcAft>
              <a:buClrTx/>
              <a:buSzTx/>
              <a:tabLst/>
            </a:pPr>
            <a:r>
              <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rPr>
              <a:t>2.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Cahaya </a:t>
            </a:r>
            <a:endParaRPr kumimoji="0" lang="id-ID" sz="2600" b="1" i="0" u="none" strike="noStrike" cap="none" normalizeH="0" baseline="0" dirty="0" smtClean="0">
              <a:ln>
                <a:noFill/>
              </a:ln>
              <a:solidFill>
                <a:srgbClr val="FFFF00"/>
              </a:solidFill>
              <a:effectLst/>
              <a:latin typeface="+mj-lt"/>
              <a:cs typeface="Arial" pitchFamily="34" charset="0"/>
            </a:endParaRPr>
          </a:p>
          <a:p>
            <a:pPr marL="396000" marR="0" lvl="0" indent="0" defTabSz="914400" rtl="0" eaLnBrk="0" fontAlgn="base" latinLnBrk="0" hangingPunct="0">
              <a:lnSpc>
                <a:spcPct val="100000"/>
              </a:lnSpc>
              <a:spcBef>
                <a:spcPct val="0"/>
              </a:spcBef>
              <a:spcAft>
                <a:spcPct val="0"/>
              </a:spcAft>
              <a:buClrTx/>
              <a:buSzTx/>
              <a:buFontTx/>
              <a:buNone/>
              <a:tabLst/>
            </a:pP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Kacang tanah termasuk tanaman yang memerlukan sinar matahari penuh. Adanya keterbatasan cahaya matahari akibat adanya naungan atau terhalang oleh tanaman dan atau awan lebih dari 30% akan menurunkan hasil kacang tanah karena cahaya mempengaruhi fotosintetis dan respirasi. Terbukanya bunga, jumlah bunga, dan pembentukan ginofora pun sangat dipengaruhi oleh intensitas cahaya. Intensitas cahaya yang rendah menekan pembentukan ginofora. Di samping itu, rendahnya intensitas penyinaran pada masa pengisian polong akan menurunkan jumlah dan berat polong serta meningkatkan jumlah polong hampa. Oleh karena itu, penanaman kacang tanah tidak baik dilakukan di tempat yang ternaung berat dan di perlukan pengaturan jarak tanam yang ideal bagi tanaman yang diusahakan dengan pola tumpang sari.</a:t>
            </a:r>
            <a:endParaRPr kumimoji="0" lang="it-IT" sz="26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85720" y="90896"/>
            <a:ext cx="8572560"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3" indent="0" defTabSz="914400" rtl="0" eaLnBrk="1" fontAlgn="base" latinLnBrk="0" hangingPunct="1">
              <a:lnSpc>
                <a:spcPct val="100000"/>
              </a:lnSpc>
              <a:spcBef>
                <a:spcPct val="0"/>
              </a:spcBef>
              <a:spcAft>
                <a:spcPct val="0"/>
              </a:spcAft>
              <a:buClrTx/>
              <a:buSzTx/>
              <a:tabLst/>
            </a:pPr>
            <a:r>
              <a:rPr kumimoji="0" lang="id-ID" sz="2200" b="1" i="0" u="none" strike="noStrike" cap="none" normalizeH="0" baseline="0" dirty="0" smtClean="0">
                <a:ln>
                  <a:noFill/>
                </a:ln>
                <a:solidFill>
                  <a:srgbClr val="FFFF00"/>
                </a:solidFill>
                <a:effectLst/>
                <a:latin typeface="+mj-lt"/>
                <a:ea typeface="Times New Roman" pitchFamily="18" charset="0"/>
                <a:cs typeface="Arial" pitchFamily="34" charset="0"/>
              </a:rPr>
              <a:t>3.  </a:t>
            </a:r>
            <a:r>
              <a:rPr kumimoji="0" lang="it-IT" sz="2200" b="1" i="0" u="none" strike="noStrike" cap="none" normalizeH="0" baseline="0" dirty="0" smtClean="0">
                <a:ln>
                  <a:noFill/>
                </a:ln>
                <a:solidFill>
                  <a:srgbClr val="FFFF00"/>
                </a:solidFill>
                <a:effectLst/>
                <a:latin typeface="+mj-lt"/>
                <a:ea typeface="Times New Roman" pitchFamily="18" charset="0"/>
                <a:cs typeface="Arial" pitchFamily="34" charset="0"/>
              </a:rPr>
              <a:t>Curah Hujan</a:t>
            </a:r>
            <a:endParaRPr kumimoji="0" lang="id-ID" sz="2200" b="1" i="0" u="none" strike="noStrike" cap="none" normalizeH="0" baseline="0" dirty="0" smtClean="0">
              <a:ln>
                <a:noFill/>
              </a:ln>
              <a:solidFill>
                <a:srgbClr val="FFFF00"/>
              </a:solidFill>
              <a:effectLst/>
              <a:latin typeface="+mj-lt"/>
              <a:cs typeface="Arial" pitchFamily="34" charset="0"/>
            </a:endParaRPr>
          </a:p>
          <a:p>
            <a:pPr marL="396000" marR="0" lvl="0" indent="0" defTabSz="914400" rtl="0" eaLnBrk="0" fontAlgn="base" latinLnBrk="0" hangingPunct="0">
              <a:lnSpc>
                <a:spcPct val="100000"/>
              </a:lnSpc>
              <a:spcBef>
                <a:spcPct val="0"/>
              </a:spcBef>
              <a:spcAft>
                <a:spcPct val="0"/>
              </a:spcAft>
              <a:buClrTx/>
              <a:buSzTx/>
              <a:buFontTx/>
              <a:buNone/>
              <a:tabLst/>
            </a:pPr>
            <a:r>
              <a:rPr kumimoji="0" lang="it-IT" sz="2200" b="1" i="0" u="none" strike="noStrike" cap="none" normalizeH="0" baseline="0" dirty="0" smtClean="0">
                <a:ln>
                  <a:noFill/>
                </a:ln>
                <a:solidFill>
                  <a:srgbClr val="FFFF00"/>
                </a:solidFill>
                <a:effectLst/>
                <a:latin typeface="+mj-lt"/>
                <a:ea typeface="Times New Roman" pitchFamily="18" charset="0"/>
                <a:cs typeface="Arial" pitchFamily="34" charset="0"/>
              </a:rPr>
              <a:t>Curah hujan berpengaruh terhadap kelembapan udara maupun tanah. Jumlah dan distribusi curah hujan sangat berpengaruh terhadap pertumbuhan dan pencapaian hasil. Total curah hujan optimal selama pertumbuhan sampai panen adalah 300-500 mm. Sangat ideal apabila curah hujan tersebut dapat merata selama pertumbuhan tanaman. Curah hujan dan kelembapan yang cukup pada saat tanam sangat dibutuhkan agar tanaman dapat berkecambah dengan baik. Curah hujan yang terlalu banyak pada awal tumbuh akan menekan pertumbuhan dan dapat menurunkan hasil. Sementara, curah hujan yang agak banyak pada periode pemasakan polong dapat mengakibatkan banyak polong pecah dan biji berkecambah. Oleh karena itu, kelembapan tanah yang cukup pada periode awal tumbuh, sangat berbunga, serta saat pembentukan dan pengisian polong sangat penting untuk memperoleh hasil yang tinggi. Di daerah-daerah yang mendapat tambahan air irigasi sesuai dengan kebutuhan tanaman, produktivitas yang dicapai cukup baik, berkisar antara 1,5-2,0 ton/ha.</a:t>
            </a:r>
            <a:endParaRPr kumimoji="0" lang="it-IT" sz="22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285720" y="139453"/>
            <a:ext cx="8643998" cy="5116725"/>
          </a:xfrm>
          <a:prstGeom prst="rect">
            <a:avLst/>
          </a:prstGeom>
          <a:noFill/>
          <a:ln w="9525">
            <a:noFill/>
            <a:miter lim="800000"/>
            <a:headEnd/>
            <a:tailEnd/>
          </a:ln>
          <a:effectLst/>
        </p:spPr>
        <p:txBody>
          <a:bodyPr vert="horz" wrap="square" lIns="269790" tIns="152352" rIns="91440" bIns="38088"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kumimoji="0" lang="id-ID" sz="3200" b="1" i="0" u="none" strike="noStrike" cap="none" normalizeH="0" baseline="0" dirty="0" smtClean="0">
                <a:ln>
                  <a:noFill/>
                </a:ln>
                <a:solidFill>
                  <a:srgbClr val="FFFF00"/>
                </a:solidFill>
                <a:effectLst/>
                <a:latin typeface="+mj-lt"/>
                <a:cs typeface="Arial" pitchFamily="34" charset="0"/>
              </a:rPr>
              <a:t>B. </a:t>
            </a:r>
            <a:r>
              <a:rPr kumimoji="0" lang="it-IT" sz="3200" b="1" i="0" u="none" strike="noStrike" cap="none" normalizeH="0" baseline="0" dirty="0" smtClean="0">
                <a:ln>
                  <a:noFill/>
                </a:ln>
                <a:solidFill>
                  <a:srgbClr val="FFFF00"/>
                </a:solidFill>
                <a:effectLst/>
                <a:latin typeface="+mj-lt"/>
                <a:cs typeface="Arial" pitchFamily="34" charset="0"/>
              </a:rPr>
              <a:t>T</a:t>
            </a:r>
            <a:r>
              <a:rPr kumimoji="0" lang="it-IT" sz="3200" b="1" i="0" u="none" strike="noStrike" cap="none" normalizeH="0" baseline="0" dirty="0" smtClean="0" bmk="">
                <a:ln>
                  <a:noFill/>
                </a:ln>
                <a:solidFill>
                  <a:srgbClr val="FFFF00"/>
                </a:solidFill>
                <a:effectLst/>
                <a:latin typeface="+mj-lt"/>
                <a:cs typeface="Arial" pitchFamily="34" charset="0"/>
              </a:rPr>
              <a:t>anah</a:t>
            </a:r>
            <a:endParaRPr kumimoji="0" lang="en-US" sz="3200" b="1" i="1" u="none" strike="noStrike" cap="none" normalizeH="0" baseline="0" dirty="0" smtClean="0">
              <a:ln>
                <a:noFill/>
              </a:ln>
              <a:solidFill>
                <a:srgbClr val="FFFF00"/>
              </a:solidFill>
              <a:effectLst/>
              <a:latin typeface="+mj-lt"/>
              <a:cs typeface="Arial" pitchFamily="34" charset="0"/>
            </a:endParaRPr>
          </a:p>
          <a:p>
            <a:pPr marL="432000" marR="0" lvl="0" indent="0" defTabSz="914400" rtl="0" eaLnBrk="0" fontAlgn="base" latinLnBrk="0" hangingPunct="0">
              <a:lnSpc>
                <a:spcPct val="100000"/>
              </a:lnSpc>
              <a:spcBef>
                <a:spcPct val="0"/>
              </a:spcBef>
              <a:spcAft>
                <a:spcPct val="0"/>
              </a:spcAft>
              <a:buClrTx/>
              <a:buSzTx/>
              <a:tabLst/>
            </a:pPr>
            <a:r>
              <a:rPr kumimoji="0" lang="it-IT" sz="3200" b="1" i="0" u="none" strike="noStrike" cap="none" normalizeH="0" baseline="0" dirty="0" smtClean="0">
                <a:ln>
                  <a:noFill/>
                </a:ln>
                <a:solidFill>
                  <a:srgbClr val="FFFF00"/>
                </a:solidFill>
                <a:effectLst/>
                <a:latin typeface="+mj-lt"/>
                <a:ea typeface="Times New Roman" pitchFamily="18" charset="0"/>
                <a:cs typeface="Arial" pitchFamily="34" charset="0"/>
              </a:rPr>
              <a:t>Lahan budi daya penangkaran benih kacang tanah biasanya berupa tanah sawah dan lahan kering. Masing-masing jenis lahan tersebut memiliki potensi produksi yang berbeda, dipengaruhi oleh jenis tanah dan tingkat kesuburannya. Oleh karena itu, persyaratan tanah layak untuk mendapat perhatian agar dapat dicapai produksi benih kacang tanah yang maksimal.</a:t>
            </a:r>
            <a:endParaRPr kumimoji="0" lang="it-IT" sz="32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357158" y="61248"/>
            <a:ext cx="857256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indent="0" defTabSz="914400" rtl="0" eaLnBrk="1" fontAlgn="base" latinLnBrk="0" hangingPunct="1">
              <a:lnSpc>
                <a:spcPct val="100000"/>
              </a:lnSpc>
              <a:spcBef>
                <a:spcPct val="0"/>
              </a:spcBef>
              <a:spcAft>
                <a:spcPct val="0"/>
              </a:spcAft>
              <a:buClrTx/>
              <a:buSzTx/>
              <a:tabLst/>
            </a:pPr>
            <a:r>
              <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rPr>
              <a:t>1.  </a:t>
            </a: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Jenis Tanah</a:t>
            </a:r>
            <a:endParaRPr kumimoji="0" lang="id-ID" sz="2400" b="1" i="0" u="none" strike="noStrike" cap="none" normalizeH="0" baseline="0" dirty="0" smtClean="0">
              <a:ln>
                <a:noFill/>
              </a:ln>
              <a:solidFill>
                <a:srgbClr val="FFFF00"/>
              </a:solidFill>
              <a:effectLst/>
              <a:latin typeface="+mj-lt"/>
              <a:cs typeface="Arial" pitchFamily="34" charset="0"/>
            </a:endParaRPr>
          </a:p>
          <a:p>
            <a:pPr marL="396000" marR="0" lvl="0" indent="0"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Kacang tanah dapat hidup dengan baik pada tanah yang gembur, ringan, berdrainase baik, serta mengandung cukup unsur hara makro dan mikro. Kondisi fisik tanah yang memadai untuk tanaman kacang tanah antara lain lempung berpasir, liat berpasir, lempung liat berpasir, dan lempung berdebu.</a:t>
            </a:r>
            <a:endParaRPr kumimoji="0" lang="id-ID" sz="2400" b="1" i="0" u="none" strike="noStrike" cap="none" normalizeH="0" baseline="0" dirty="0" smtClean="0">
              <a:ln>
                <a:noFill/>
              </a:ln>
              <a:solidFill>
                <a:srgbClr val="FFFF00"/>
              </a:solidFill>
              <a:effectLst/>
              <a:latin typeface="+mj-lt"/>
              <a:cs typeface="Arial" pitchFamily="34" charset="0"/>
            </a:endParaRPr>
          </a:p>
          <a:p>
            <a:pPr marL="396000" marR="0" lvl="0" indent="0"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Jenis tanah yang sangat baik untuk penangkaran benih kacang tanah yaitu andosol, latosol, dan regosol; yang termasuk kategori cukup baik adalah aluvial; sedangkan yang termasuk kriteria sedang adalah grumosol dan podzolik. Kacang tanah masih dapat tumbuh baik pada jenis tanah yang berstruktur berat, namun pada saat panen akan banyak polong yang tertinggal  di dalam tanah. Untuk mengatasi permasalahan tersebut, dalam budi daya kacang tanah pada tanah berat perlu dibuat bedengan. Pada tanah yang berstruktur remah berpasir, tingkat keberhasilan perkecambahan benih akan lebih besar dan ginofora lebih mudah masuk ke dalam lapisan tanah, serta pada saat panen polong lebih mudah dicabut.</a:t>
            </a:r>
            <a:endParaRPr kumimoji="0" lang="it-IT" sz="24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214282" y="85531"/>
            <a:ext cx="864399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indent="0" defTabSz="914400" rtl="0" eaLnBrk="1" fontAlgn="base" latinLnBrk="0" hangingPunct="1">
              <a:lnSpc>
                <a:spcPct val="100000"/>
              </a:lnSpc>
              <a:spcBef>
                <a:spcPct val="0"/>
              </a:spcBef>
              <a:spcAft>
                <a:spcPct val="0"/>
              </a:spcAft>
              <a:buClrTx/>
              <a:buSzTx/>
              <a:tabLst/>
            </a:pPr>
            <a:r>
              <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rPr>
              <a:t>2.  </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Kesuburan Tanah</a:t>
            </a:r>
            <a:endParaRPr kumimoji="0" lang="id-ID" sz="2800" b="1" i="0" u="none" strike="noStrike" cap="none" normalizeH="0" baseline="0" dirty="0" smtClean="0">
              <a:ln>
                <a:noFill/>
              </a:ln>
              <a:solidFill>
                <a:srgbClr val="FFFF00"/>
              </a:solidFill>
              <a:effectLst/>
              <a:latin typeface="+mj-lt"/>
              <a:cs typeface="Arial" pitchFamily="34" charset="0"/>
            </a:endParaRPr>
          </a:p>
          <a:p>
            <a:pPr marL="396000" marR="0" lvl="0" indent="0" defTabSz="914400" rtl="0" eaLnBrk="0" fontAlgn="base" latinLnBrk="0" hangingPunct="0">
              <a:lnSpc>
                <a:spcPct val="100000"/>
              </a:lnSpc>
              <a:spcBef>
                <a:spcPct val="0"/>
              </a:spcBef>
              <a:spcAft>
                <a:spcPct val="0"/>
              </a:spcAft>
              <a:buClrTx/>
              <a:buSzTx/>
              <a:buFontTx/>
              <a:buNone/>
              <a:tabLst/>
            </a:pP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Tingkat kesuburan tanah dicerminkan oleh kandungan dan kecukupan unsur hara dalam tanah. Tanah dan lingkungan yang ideal untuk pertanaman kacang tanah adalah tanah yang cukup mengandung unsur hara makro dan mikro. Unsur hara makro antara lain karbon (C), hidrogen (H), oksigen (O), nitrogen (N), fosfor (P), kalium (K), kalsium (Ca), Maganesium (Mg), dan sulfur (S); sedangkan unsur hara mikro antara lain besi (Fe), mangan (Mn), molobdenum (Mo), seng (Zn), cuprum (Cu), boron (B), dan klor (C1). </a:t>
            </a: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Peran masing-masing unsur hara tersebut secara garis besar adalah sebagai berikut :</a:t>
            </a:r>
            <a:endParaRPr kumimoji="0" lang="sv-SE" sz="28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214282" y="127321"/>
            <a:ext cx="857256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2" indent="-514350" defTabSz="914400" rtl="0" eaLnBrk="1" fontAlgn="base" latinLnBrk="0" hangingPunct="1">
              <a:lnSpc>
                <a:spcPct val="100000"/>
              </a:lnSpc>
              <a:spcBef>
                <a:spcPct val="0"/>
              </a:spcBef>
              <a:spcAft>
                <a:spcPct val="0"/>
              </a:spcAft>
              <a:buClrTx/>
              <a:buSzTx/>
              <a:buAutoNum type="alphaLcPeriod"/>
              <a:tabLst/>
            </a:pP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Karbon, hidrogen, dan oksigen merupakan vahan</a:t>
            </a:r>
            <a:endPar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514350" marR="0" lvl="2" indent="-514350" defTabSz="914400" rtl="0" eaLnBrk="1" fontAlgn="base" latinLnBrk="0" hangingPunct="1">
              <a:lnSpc>
                <a:spcPct val="100000"/>
              </a:lnSpc>
              <a:spcBef>
                <a:spcPct val="0"/>
              </a:spcBef>
              <a:spcAft>
                <a:spcPct val="0"/>
              </a:spcAft>
              <a:buClrTx/>
              <a:buSzTx/>
              <a:tabLst/>
            </a:pPr>
            <a:r>
              <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baku dalam pembentukan jaringan tanaman atau bahan organik. Unsur-unsur tersebut terdapat dalam bentuk air (H</a:t>
            </a:r>
            <a:r>
              <a:rPr kumimoji="0" lang="sv-SE" sz="2800" b="1" i="0" u="none" strike="noStrike" cap="none" normalizeH="0" baseline="-30000" dirty="0" smtClean="0">
                <a:ln>
                  <a:noFill/>
                </a:ln>
                <a:solidFill>
                  <a:srgbClr val="FFFF00"/>
                </a:solidFill>
                <a:effectLst/>
                <a:latin typeface="+mj-lt"/>
                <a:ea typeface="Times New Roman" pitchFamily="18" charset="0"/>
                <a:cs typeface="Arial" pitchFamily="34" charset="0"/>
              </a:rPr>
              <a:t>2</a:t>
            </a: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O), gas oksigen (O</a:t>
            </a:r>
            <a:r>
              <a:rPr kumimoji="0" lang="sv-SE" sz="2800" b="1" i="0" u="none" strike="noStrike" cap="none" normalizeH="0" baseline="-30000" dirty="0" smtClean="0">
                <a:ln>
                  <a:noFill/>
                </a:ln>
                <a:solidFill>
                  <a:srgbClr val="FFFF00"/>
                </a:solidFill>
                <a:effectLst/>
                <a:latin typeface="+mj-lt"/>
                <a:ea typeface="Times New Roman" pitchFamily="18" charset="0"/>
                <a:cs typeface="Arial" pitchFamily="34" charset="0"/>
              </a:rPr>
              <a:t>2</a:t>
            </a: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 Air dan karbondioksida berperan dalam proses fotosintetis, sedangkan oksigen berperan dalam proses respirasi tanaman untuk menghasilkan ATP sebagai sumber energi tanaman. Air dan asam karbonat diperoleh dari dalam tanah, sedangkan karbondioksida diperoleh dari udara.</a:t>
            </a:r>
            <a:endParaRPr kumimoji="0" lang="sv-SE" sz="28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428596" y="115179"/>
            <a:ext cx="850112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2" indent="-514350" defTabSz="914400" rtl="0" eaLnBrk="1" fontAlgn="base" latinLnBrk="0" hangingPunct="1">
              <a:lnSpc>
                <a:spcPct val="100000"/>
              </a:lnSpc>
              <a:spcBef>
                <a:spcPct val="0"/>
              </a:spcBef>
              <a:spcAft>
                <a:spcPct val="0"/>
              </a:spcAft>
              <a:buClrTx/>
              <a:buSzTx/>
              <a:buAutoNum type="alphaLcPeriod" startAt="2"/>
              <a:tabLst/>
            </a:pPr>
            <a:r>
              <a:rPr kumimoji="0" lang="sv-SE" sz="2600" b="1" i="0" u="none" strike="noStrike" cap="none" normalizeH="0" baseline="0" dirty="0" smtClean="0">
                <a:ln>
                  <a:noFill/>
                </a:ln>
                <a:solidFill>
                  <a:srgbClr val="FFFF00"/>
                </a:solidFill>
                <a:effectLst/>
                <a:latin typeface="+mj-lt"/>
                <a:ea typeface="Times New Roman" pitchFamily="18" charset="0"/>
                <a:cs typeface="Arial" pitchFamily="34" charset="0"/>
              </a:rPr>
              <a:t>Nitrogen berperan dalam pertumbuhan vegetatif (akar,</a:t>
            </a:r>
            <a:r>
              <a:rPr lang="id-ID" sz="2600" b="1" dirty="0" smtClean="0">
                <a:solidFill>
                  <a:srgbClr val="FFFF00"/>
                </a:solidFill>
                <a:latin typeface="+mj-lt"/>
                <a:ea typeface="Times New Roman" pitchFamily="18" charset="0"/>
                <a:cs typeface="Arial" pitchFamily="34" charset="0"/>
              </a:rPr>
              <a:t> </a:t>
            </a:r>
            <a:r>
              <a:rPr kumimoji="0" lang="sv-SE" sz="2600" b="1" i="0" u="none" strike="noStrike" cap="none" normalizeH="0" baseline="0" dirty="0" smtClean="0">
                <a:ln>
                  <a:noFill/>
                </a:ln>
                <a:solidFill>
                  <a:srgbClr val="FFFF00"/>
                </a:solidFill>
                <a:effectLst/>
                <a:latin typeface="+mj-lt"/>
                <a:ea typeface="Times New Roman" pitchFamily="18" charset="0"/>
                <a:cs typeface="Arial" pitchFamily="34" charset="0"/>
              </a:rPr>
              <a:t>batang, dan daun) dan produksi tanaman. Pada kacang tanah, kebutuhan nitrogen berkisar antara 75-80%, dicukupi sendiri atas bantuan mikroba Rhizobium (Adisarwanto, 2000). Kekurangan unsur nitrogen menyebabkan tanaman akan berwarna hijau kekuning-kuningan dan kerdil. Sebaliknya kelebihan unsur nitrogen menyebabkan tanaman tumbuh subur, berwarna hijau tua, dan tidak mudah rebah, namun kemungkinan berbunga dan berbuah menurun. Tanaman menyerap unsur nitrogen dalam bentuk ion NO</a:t>
            </a:r>
            <a:r>
              <a:rPr kumimoji="0" lang="sv-SE" sz="2600" b="1" i="0" u="none" strike="noStrike" cap="none" normalizeH="0" baseline="-30000" dirty="0" smtClean="0">
                <a:ln>
                  <a:noFill/>
                </a:ln>
                <a:solidFill>
                  <a:srgbClr val="FFFF00"/>
                </a:solidFill>
                <a:effectLst/>
                <a:latin typeface="+mj-lt"/>
                <a:ea typeface="Times New Roman" pitchFamily="18" charset="0"/>
                <a:cs typeface="Arial" pitchFamily="34" charset="0"/>
              </a:rPr>
              <a:t>3</a:t>
            </a:r>
            <a:r>
              <a:rPr kumimoji="0" lang="sv-SE" sz="2600" b="1" i="0" u="none" strike="noStrike" cap="none" normalizeH="0" baseline="30000" dirty="0" smtClean="0">
                <a:ln>
                  <a:noFill/>
                </a:ln>
                <a:solidFill>
                  <a:srgbClr val="FFFF00"/>
                </a:solidFill>
                <a:effectLst/>
                <a:latin typeface="+mj-lt"/>
                <a:ea typeface="Times New Roman" pitchFamily="18" charset="0"/>
                <a:cs typeface="Arial" pitchFamily="34" charset="0"/>
              </a:rPr>
              <a:t>-</a:t>
            </a:r>
            <a:r>
              <a:rPr kumimoji="0" lang="sv-SE" sz="2600" b="1" i="0" u="none" strike="noStrike" cap="none" normalizeH="0" baseline="0" dirty="0" smtClean="0">
                <a:ln>
                  <a:noFill/>
                </a:ln>
                <a:solidFill>
                  <a:srgbClr val="FFFF00"/>
                </a:solidFill>
                <a:effectLst/>
                <a:latin typeface="+mj-lt"/>
                <a:ea typeface="Times New Roman" pitchFamily="18" charset="0"/>
                <a:cs typeface="Arial" pitchFamily="34" charset="0"/>
              </a:rPr>
              <a:t>dan NH</a:t>
            </a:r>
            <a:r>
              <a:rPr kumimoji="0" lang="sv-SE" sz="2600" b="1" i="0" u="none" strike="noStrike" cap="none" normalizeH="0" baseline="-30000" dirty="0" smtClean="0">
                <a:ln>
                  <a:noFill/>
                </a:ln>
                <a:solidFill>
                  <a:srgbClr val="FFFF00"/>
                </a:solidFill>
                <a:effectLst/>
                <a:latin typeface="+mj-lt"/>
                <a:ea typeface="Times New Roman" pitchFamily="18" charset="0"/>
                <a:cs typeface="Arial" pitchFamily="34" charset="0"/>
              </a:rPr>
              <a:t>4</a:t>
            </a:r>
            <a:r>
              <a:rPr kumimoji="0" lang="sv-SE" sz="2600" b="1" i="0" u="none" strike="noStrike" cap="none" normalizeH="0" baseline="30000" dirty="0" smtClean="0">
                <a:ln>
                  <a:noFill/>
                </a:ln>
                <a:solidFill>
                  <a:srgbClr val="FFFF00"/>
                </a:solidFill>
                <a:effectLst/>
                <a:latin typeface="+mj-lt"/>
                <a:ea typeface="Times New Roman" pitchFamily="18" charset="0"/>
                <a:cs typeface="Arial" pitchFamily="34" charset="0"/>
              </a:rPr>
              <a:t>+</a:t>
            </a:r>
            <a:r>
              <a:rPr kumimoji="0" lang="sv-SE" sz="2600" b="1" i="0" u="none" strike="noStrike" cap="none" normalizeH="0" baseline="0" dirty="0" smtClean="0">
                <a:ln>
                  <a:noFill/>
                </a:ln>
                <a:solidFill>
                  <a:srgbClr val="FFFF00"/>
                </a:solidFill>
                <a:effectLst/>
                <a:latin typeface="+mj-lt"/>
                <a:ea typeface="Times New Roman" pitchFamily="18" charset="0"/>
                <a:cs typeface="Arial" pitchFamily="34" charset="0"/>
              </a:rPr>
              <a:t>. Pada tanah basa, yang banyak diserap adalah ion NH</a:t>
            </a:r>
            <a:r>
              <a:rPr kumimoji="0" lang="sv-SE" sz="2600" b="1" i="0" u="none" strike="noStrike" cap="none" normalizeH="0" baseline="-30000" dirty="0" smtClean="0">
                <a:ln>
                  <a:noFill/>
                </a:ln>
                <a:solidFill>
                  <a:srgbClr val="FFFF00"/>
                </a:solidFill>
                <a:effectLst/>
                <a:latin typeface="+mj-lt"/>
                <a:ea typeface="Times New Roman" pitchFamily="18" charset="0"/>
                <a:cs typeface="Arial" pitchFamily="34" charset="0"/>
              </a:rPr>
              <a:t>4</a:t>
            </a:r>
            <a:r>
              <a:rPr kumimoji="0" lang="sv-SE" sz="2600" b="1" i="0" u="none" strike="noStrike" cap="none" normalizeH="0" baseline="30000" dirty="0" smtClean="0">
                <a:ln>
                  <a:noFill/>
                </a:ln>
                <a:solidFill>
                  <a:srgbClr val="FFFF00"/>
                </a:solidFill>
                <a:effectLst/>
                <a:latin typeface="+mj-lt"/>
                <a:ea typeface="Times New Roman" pitchFamily="18" charset="0"/>
                <a:cs typeface="Arial" pitchFamily="34" charset="0"/>
              </a:rPr>
              <a:t>+</a:t>
            </a:r>
            <a:r>
              <a:rPr kumimoji="0" lang="sv-SE" sz="2600" b="1" i="0" u="none" strike="noStrike" cap="none" normalizeH="0" baseline="0" dirty="0" smtClean="0">
                <a:ln>
                  <a:noFill/>
                </a:ln>
                <a:solidFill>
                  <a:srgbClr val="FFFF00"/>
                </a:solidFill>
                <a:effectLst/>
                <a:latin typeface="+mj-lt"/>
                <a:ea typeface="Times New Roman" pitchFamily="18" charset="0"/>
                <a:cs typeface="Arial" pitchFamily="34" charset="0"/>
              </a:rPr>
              <a:t>, sedangkan pada suasana asam yang banyak diserap adalah ion NO</a:t>
            </a:r>
            <a:r>
              <a:rPr kumimoji="0" lang="sv-SE" sz="2600" b="1" i="0" u="none" strike="noStrike" cap="none" normalizeH="0" baseline="-30000" dirty="0" smtClean="0">
                <a:ln>
                  <a:noFill/>
                </a:ln>
                <a:solidFill>
                  <a:srgbClr val="FFFF00"/>
                </a:solidFill>
                <a:effectLst/>
                <a:latin typeface="+mj-lt"/>
                <a:ea typeface="Times New Roman" pitchFamily="18" charset="0"/>
                <a:cs typeface="Arial" pitchFamily="34" charset="0"/>
              </a:rPr>
              <a:t>3</a:t>
            </a:r>
            <a:r>
              <a:rPr kumimoji="0" lang="sv-SE" sz="2600" b="1" i="0" u="none" strike="noStrike" cap="none" normalizeH="0" baseline="30000" dirty="0" smtClean="0">
                <a:ln>
                  <a:noFill/>
                </a:ln>
                <a:solidFill>
                  <a:srgbClr val="FFFF00"/>
                </a:solidFill>
                <a:effectLst/>
                <a:latin typeface="+mj-lt"/>
                <a:ea typeface="Times New Roman" pitchFamily="18" charset="0"/>
                <a:cs typeface="Arial" pitchFamily="34" charset="0"/>
              </a:rPr>
              <a:t>-</a:t>
            </a:r>
            <a:r>
              <a:rPr kumimoji="0" lang="sv-SE" sz="2600" b="1" i="0" u="none" strike="noStrike" cap="none" normalizeH="0" baseline="0" dirty="0" smtClean="0">
                <a:ln>
                  <a:noFill/>
                </a:ln>
                <a:solidFill>
                  <a:srgbClr val="FFFF00"/>
                </a:solidFill>
                <a:effectLst/>
                <a:latin typeface="+mj-lt"/>
                <a:ea typeface="Times New Roman" pitchFamily="18" charset="0"/>
                <a:cs typeface="Arial" pitchFamily="34" charset="0"/>
              </a:rPr>
              <a:t>.</a:t>
            </a:r>
            <a:endParaRPr kumimoji="0" lang="sv-SE" sz="26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51201" name="Picture 4" descr="2"/>
          <p:cNvPicPr>
            <a:picLocks noChangeAspect="1" noChangeArrowheads="1"/>
          </p:cNvPicPr>
          <p:nvPr/>
        </p:nvPicPr>
        <p:blipFill>
          <a:blip r:embed="rId2"/>
          <a:srcRect/>
          <a:stretch>
            <a:fillRect/>
          </a:stretch>
        </p:blipFill>
        <p:spPr bwMode="auto">
          <a:xfrm>
            <a:off x="1428728" y="1500174"/>
            <a:ext cx="6286544" cy="5143536"/>
          </a:xfrm>
          <a:prstGeom prst="rect">
            <a:avLst/>
          </a:prstGeom>
          <a:noFill/>
        </p:spPr>
      </p:pic>
      <p:sp>
        <p:nvSpPr>
          <p:cNvPr id="5120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51206" name="Rectangle 6"/>
          <p:cNvSpPr>
            <a:spLocks noChangeArrowheads="1"/>
          </p:cNvSpPr>
          <p:nvPr/>
        </p:nvSpPr>
        <p:spPr bwMode="auto">
          <a:xfrm>
            <a:off x="1428728" y="428604"/>
            <a:ext cx="635798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smtClean="0">
                <a:ln>
                  <a:noFill/>
                </a:ln>
                <a:solidFill>
                  <a:srgbClr val="FFFF00"/>
                </a:solidFill>
                <a:effectLst/>
                <a:latin typeface="+mj-lt"/>
                <a:ea typeface="Times New Roman" pitchFamily="18" charset="0"/>
                <a:cs typeface="Arial" pitchFamily="34" charset="0"/>
              </a:rPr>
              <a:t>Kandungan gizi kacang tanah dalam 100 gram bahan ditunjukkan dalam Tabel 1.</a:t>
            </a:r>
            <a:endParaRPr kumimoji="0" lang="sv-SE" sz="20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357158" y="156969"/>
            <a:ext cx="850112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2" indent="0" defTabSz="914400" rtl="0" eaLnBrk="1" fontAlgn="base" latinLnBrk="0" hangingPunct="1">
              <a:lnSpc>
                <a:spcPct val="100000"/>
              </a:lnSpc>
              <a:spcBef>
                <a:spcPct val="0"/>
              </a:spcBef>
              <a:spcAft>
                <a:spcPct val="0"/>
              </a:spcAft>
              <a:buClrTx/>
              <a:buSzTx/>
              <a:tabLst/>
            </a:pPr>
            <a:r>
              <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rPr>
              <a:t>c. </a:t>
            </a: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Fosfor berpedan dalam proses respirasi dan proses</a:t>
            </a:r>
            <a:endPar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396000" marR="0" lvl="2" indent="0" defTabSz="914400" rtl="0" eaLnBrk="1" fontAlgn="base" latinLnBrk="0" hangingPunct="1">
              <a:lnSpc>
                <a:spcPct val="100000"/>
              </a:lnSpc>
              <a:spcBef>
                <a:spcPct val="0"/>
              </a:spcBef>
              <a:spcAft>
                <a:spcPct val="0"/>
              </a:spcAft>
              <a:buClrTx/>
              <a:buSzTx/>
              <a:tabLst/>
            </a:pP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biokimia, seperti pembungaan, pembentukan sel, transpirasi, transportasi, fotosintetis, perkecambahan, dan merupakan bagian dari sel tanaman. Selain berperan dalam pertumbuhan tanaman kacang tanah, unsur fosfor juga berperan dalam pembentukan biji. Kekurangan unsur fosfor menyebabkan tanaman kacang tanah kerdil, kurus, darun berukuran kecil dan berwarna hijau pucat, polong yang terbentuk sedikit, dan hasil rendah. </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Unsur fosfor diserap oleh tanaman dalam bentuk  H</a:t>
            </a:r>
            <a:r>
              <a:rPr kumimoji="0" lang="it-IT" sz="2800" b="1" i="0" u="none" strike="noStrike" cap="none" normalizeH="0" baseline="-30000" dirty="0" smtClean="0">
                <a:ln>
                  <a:noFill/>
                </a:ln>
                <a:solidFill>
                  <a:srgbClr val="FFFF00"/>
                </a:solidFill>
                <a:effectLst/>
                <a:latin typeface="+mj-lt"/>
                <a:ea typeface="Times New Roman" pitchFamily="18" charset="0"/>
                <a:cs typeface="Arial" pitchFamily="34" charset="0"/>
              </a:rPr>
              <a:t>2</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PO</a:t>
            </a:r>
            <a:r>
              <a:rPr kumimoji="0" lang="it-IT" sz="2800" b="1" i="0" u="none" strike="noStrike" cap="none" normalizeH="0" baseline="-30000" dirty="0" smtClean="0">
                <a:ln>
                  <a:noFill/>
                </a:ln>
                <a:solidFill>
                  <a:srgbClr val="FFFF00"/>
                </a:solidFill>
                <a:effectLst/>
                <a:latin typeface="+mj-lt"/>
                <a:ea typeface="Times New Roman" pitchFamily="18" charset="0"/>
                <a:cs typeface="Arial" pitchFamily="34" charset="0"/>
              </a:rPr>
              <a:t>4</a:t>
            </a:r>
            <a:r>
              <a:rPr kumimoji="0" lang="it-IT" sz="2800" b="1" i="0" u="none" strike="noStrike" cap="none" normalizeH="0" baseline="30000" dirty="0" smtClean="0">
                <a:ln>
                  <a:noFill/>
                </a:ln>
                <a:solidFill>
                  <a:srgbClr val="FFFF00"/>
                </a:solidFill>
                <a:effectLst/>
                <a:latin typeface="+mj-lt"/>
                <a:ea typeface="Times New Roman" pitchFamily="18" charset="0"/>
                <a:cs typeface="Arial" pitchFamily="34" charset="0"/>
              </a:rPr>
              <a:t>-</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 HPO</a:t>
            </a:r>
            <a:r>
              <a:rPr kumimoji="0" lang="it-IT" sz="2800" b="1" i="0" u="none" strike="noStrike" cap="none" normalizeH="0" baseline="-30000" dirty="0" smtClean="0">
                <a:ln>
                  <a:noFill/>
                </a:ln>
                <a:solidFill>
                  <a:srgbClr val="FFFF00"/>
                </a:solidFill>
                <a:effectLst/>
                <a:latin typeface="+mj-lt"/>
                <a:ea typeface="Times New Roman" pitchFamily="18" charset="0"/>
                <a:cs typeface="Arial" pitchFamily="34" charset="0"/>
              </a:rPr>
              <a:t>4</a:t>
            </a:r>
            <a:r>
              <a:rPr kumimoji="0" lang="it-IT" sz="2800" b="1" i="0" u="none" strike="noStrike" cap="none" normalizeH="0" baseline="30000" dirty="0" smtClean="0">
                <a:ln>
                  <a:noFill/>
                </a:ln>
                <a:solidFill>
                  <a:srgbClr val="FFFF00"/>
                </a:solidFill>
                <a:effectLst/>
                <a:latin typeface="+mj-lt"/>
                <a:ea typeface="Times New Roman" pitchFamily="18" charset="0"/>
                <a:cs typeface="Arial" pitchFamily="34" charset="0"/>
              </a:rPr>
              <a:t>2-</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 dan PO</a:t>
            </a:r>
            <a:r>
              <a:rPr kumimoji="0" lang="it-IT" sz="2800" b="1" i="0" u="none" strike="noStrike" cap="none" normalizeH="0" baseline="-30000" dirty="0" smtClean="0">
                <a:ln>
                  <a:noFill/>
                </a:ln>
                <a:solidFill>
                  <a:srgbClr val="FFFF00"/>
                </a:solidFill>
                <a:effectLst/>
                <a:latin typeface="+mj-lt"/>
                <a:ea typeface="Times New Roman" pitchFamily="18" charset="0"/>
                <a:cs typeface="Arial" pitchFamily="34" charset="0"/>
              </a:rPr>
              <a:t>4</a:t>
            </a:r>
            <a:r>
              <a:rPr kumimoji="0" lang="it-IT" sz="2800" b="1" i="0" u="none" strike="noStrike" cap="none" normalizeH="0" baseline="30000" dirty="0" smtClean="0">
                <a:ln>
                  <a:noFill/>
                </a:ln>
                <a:solidFill>
                  <a:srgbClr val="FFFF00"/>
                </a:solidFill>
                <a:effectLst/>
                <a:latin typeface="+mj-lt"/>
                <a:ea typeface="Times New Roman" pitchFamily="18" charset="0"/>
                <a:cs typeface="Arial" pitchFamily="34" charset="0"/>
              </a:rPr>
              <a:t>3-</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a:t>
            </a:r>
            <a:endParaRPr kumimoji="0" lang="it-IT" sz="28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285720" y="85531"/>
            <a:ext cx="864399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2" indent="0" defTabSz="914400" rtl="0" eaLnBrk="1" fontAlgn="base" latinLnBrk="0" hangingPunct="1">
              <a:lnSpc>
                <a:spcPct val="100000"/>
              </a:lnSpc>
              <a:spcBef>
                <a:spcPct val="0"/>
              </a:spcBef>
              <a:spcAft>
                <a:spcPct val="0"/>
              </a:spcAft>
              <a:buClrTx/>
              <a:buSzTx/>
              <a:tabLst/>
            </a:pPr>
            <a:r>
              <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rPr>
              <a:t>d. </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Kalium berperan dalam proses metabolisme tanaman,</a:t>
            </a:r>
            <a:endPar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396000" marR="0" lvl="2" indent="0" defTabSz="914400" rtl="0" eaLnBrk="1" fontAlgn="base" latinLnBrk="0" hangingPunct="1">
              <a:lnSpc>
                <a:spcPct val="100000"/>
              </a:lnSpc>
              <a:spcBef>
                <a:spcPct val="0"/>
              </a:spcBef>
              <a:spcAft>
                <a:spcPct val="0"/>
              </a:spcAft>
              <a:buClrTx/>
              <a:buSzTx/>
              <a:tabLst/>
            </a:pP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mulai dari penyerapan air, transpirasi, fotosintetis, respirasi, sintesis, dan aktivitas enzim. Unsur kalium diserap dalam bentuk ion K</a:t>
            </a:r>
            <a:r>
              <a:rPr kumimoji="0" lang="it-IT" sz="2800" b="1" i="0" u="none" strike="noStrike" cap="none" normalizeH="0" baseline="30000" dirty="0" smtClean="0">
                <a:ln>
                  <a:noFill/>
                </a:ln>
                <a:solidFill>
                  <a:srgbClr val="FFFF00"/>
                </a:solidFill>
                <a:effectLst/>
                <a:latin typeface="+mj-lt"/>
                <a:ea typeface="Times New Roman" pitchFamily="18" charset="0"/>
                <a:cs typeface="Arial" pitchFamily="34" charset="0"/>
              </a:rPr>
              <a:t>+</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 Kacang tanah respon terhadap pemupukan kalium manakala kadar kalium dalam tanah sangat rendah. Ketersediaan kalium dalam jumlah banyak akan menghambat penyerapan unsur kalium (Ca). Kekurangan unsur kalium menyebabkan ujung daun tanaman berwarna putih kekuning-kuningan serta pangkal cabang berwarna kecokelatan dan mengering. Di lapangan, gejala kekurangan unsur kalium jarang tampak.</a:t>
            </a:r>
            <a:endParaRPr kumimoji="0" lang="it-IT" sz="28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214282" y="156969"/>
            <a:ext cx="871543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2" indent="0" defTabSz="914400" rtl="0" eaLnBrk="1" fontAlgn="base" latinLnBrk="0" hangingPunct="1">
              <a:lnSpc>
                <a:spcPct val="100000"/>
              </a:lnSpc>
              <a:spcBef>
                <a:spcPct val="0"/>
              </a:spcBef>
              <a:spcAft>
                <a:spcPct val="0"/>
              </a:spcAft>
              <a:buClrTx/>
              <a:buSzTx/>
              <a:tabLst/>
            </a:pPr>
            <a:r>
              <a:rPr kumimoji="0" lang="id-ID" sz="2800" b="1" i="0" u="none" strike="noStrike" cap="none" normalizeH="0" baseline="0" dirty="0" smtClean="0">
                <a:ln>
                  <a:noFill/>
                </a:ln>
                <a:solidFill>
                  <a:srgbClr val="FFFF00"/>
                </a:solidFill>
                <a:effectLst/>
                <a:ea typeface="Times New Roman" pitchFamily="18" charset="0"/>
                <a:cs typeface="Arial" pitchFamily="34" charset="0"/>
              </a:rPr>
              <a:t>e. </a:t>
            </a:r>
            <a:r>
              <a:rPr kumimoji="0" lang="it-IT" sz="2800" b="1" i="0" u="none" strike="noStrike" cap="none" normalizeH="0" baseline="0" dirty="0" smtClean="0">
                <a:ln>
                  <a:noFill/>
                </a:ln>
                <a:solidFill>
                  <a:srgbClr val="FFFF00"/>
                </a:solidFill>
                <a:effectLst/>
                <a:ea typeface="Times New Roman" pitchFamily="18" charset="0"/>
                <a:cs typeface="Arial" pitchFamily="34" charset="0"/>
              </a:rPr>
              <a:t>Kalsium berperan dalam pembentukan dinding sel </a:t>
            </a:r>
            <a:endParaRPr kumimoji="0" lang="id-ID" sz="2800" b="1" i="0" u="none" strike="noStrike" cap="none" normalizeH="0" baseline="0" dirty="0" smtClean="0">
              <a:ln>
                <a:noFill/>
              </a:ln>
              <a:solidFill>
                <a:srgbClr val="FFFF00"/>
              </a:solidFill>
              <a:effectLst/>
              <a:ea typeface="Times New Roman" pitchFamily="18" charset="0"/>
              <a:cs typeface="Arial" pitchFamily="34" charset="0"/>
            </a:endParaRPr>
          </a:p>
          <a:p>
            <a:pPr marL="396000" marR="0" lvl="2" indent="0" defTabSz="914400" rtl="0" eaLnBrk="1" fontAlgn="base" latinLnBrk="0" hangingPunct="1">
              <a:lnSpc>
                <a:spcPct val="100000"/>
              </a:lnSpc>
              <a:spcBef>
                <a:spcPct val="0"/>
              </a:spcBef>
              <a:spcAft>
                <a:spcPct val="0"/>
              </a:spcAft>
              <a:buClrTx/>
              <a:buSzTx/>
              <a:tabLst/>
            </a:pPr>
            <a:r>
              <a:rPr kumimoji="0" lang="it-IT" sz="2800" b="1" i="0" u="none" strike="noStrike" cap="none" normalizeH="0" baseline="0" dirty="0" smtClean="0">
                <a:ln>
                  <a:noFill/>
                </a:ln>
                <a:solidFill>
                  <a:srgbClr val="FFFF00"/>
                </a:solidFill>
                <a:effectLst/>
                <a:ea typeface="Times New Roman" pitchFamily="18" charset="0"/>
                <a:cs typeface="Arial" pitchFamily="34" charset="0"/>
              </a:rPr>
              <a:t>tanaman dan berkaitan dengan ketahanan terhadap hama dan penyakit tanaman. Pada kacang tanah, unsur ini sangat menentukan tingkat pertumbuhan polong dan kebernasan biji kacang tanah. Unsur kalsium diserap dalam bentuk ion Ca</a:t>
            </a:r>
            <a:r>
              <a:rPr kumimoji="0" lang="it-IT" sz="2800" b="1" i="0" u="none" strike="noStrike" cap="none" normalizeH="0" baseline="30000" dirty="0" smtClean="0">
                <a:ln>
                  <a:noFill/>
                </a:ln>
                <a:solidFill>
                  <a:srgbClr val="FFFF00"/>
                </a:solidFill>
                <a:effectLst/>
                <a:ea typeface="Times New Roman" pitchFamily="18" charset="0"/>
                <a:cs typeface="Arial" pitchFamily="34" charset="0"/>
              </a:rPr>
              <a:t>2+</a:t>
            </a:r>
            <a:r>
              <a:rPr kumimoji="0" lang="it-IT" sz="2800" b="1" i="0" u="none" strike="noStrike" cap="none" normalizeH="0" baseline="0" dirty="0" smtClean="0">
                <a:ln>
                  <a:noFill/>
                </a:ln>
                <a:solidFill>
                  <a:srgbClr val="FFFF00"/>
                </a:solidFill>
                <a:effectLst/>
                <a:ea typeface="Times New Roman" pitchFamily="18" charset="0"/>
                <a:cs typeface="Arial" pitchFamily="34" charset="0"/>
              </a:rPr>
              <a:t>. Kekurangan unsur kalsium menyebabkan pembentukan daun dan bunga berlebihan, sebagian daun dan bunga gugur, tanaman tumbuh agak kerdil, daun terpilin, terdapat bercak warna tembaga atau cokelat, kemudian mengering. Akibatnya, biji tak berisi penuh, keriput, serta polong hampa.</a:t>
            </a:r>
            <a:endParaRPr kumimoji="0" lang="it-IT" sz="2800" b="1" i="0" u="none" strike="noStrike" cap="none" normalizeH="0" baseline="0" dirty="0" smtClean="0">
              <a:ln>
                <a:noFill/>
              </a:ln>
              <a:solidFill>
                <a:srgbClr val="FFFF00"/>
              </a:solidFill>
              <a:effectLst/>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285720" y="144828"/>
            <a:ext cx="8643998"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2" indent="0" defTabSz="914400" rtl="0" eaLnBrk="1" fontAlgn="base" latinLnBrk="0" hangingPunct="1">
              <a:lnSpc>
                <a:spcPct val="100000"/>
              </a:lnSpc>
              <a:spcBef>
                <a:spcPct val="0"/>
              </a:spcBef>
              <a:spcAft>
                <a:spcPct val="0"/>
              </a:spcAft>
              <a:buClrTx/>
              <a:buSzTx/>
              <a:tabLst/>
            </a:pPr>
            <a:r>
              <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rPr>
              <a:t>f.   </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Sulfur berperan dalam fotosintetis, pembelahan sel, </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396000" marR="0" lvl="2" indent="0" defTabSz="914400" rtl="0" eaLnBrk="1" fontAlgn="base" latinLnBrk="0" hangingPunct="1">
              <a:lnSpc>
                <a:spcPct val="100000"/>
              </a:lnSpc>
              <a:spcBef>
                <a:spcPct val="0"/>
              </a:spcBef>
              <a:spcAft>
                <a:spcPct val="0"/>
              </a:spcAft>
              <a:buClrTx/>
              <a:buSzTx/>
              <a:tabLst/>
            </a:pP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pembungaan, absorbsi, transportasi, translokasi, dan pertumbuhan tanaman. Kekurangan unsur sulfur menyebabkan tanaman kerdil, daun berwarna hijau pucat dan ketika dicabut tampak pertumbuhan akar terhambat. Unsur sulfur diserap dalam bentuk ion HSO</a:t>
            </a:r>
            <a:r>
              <a:rPr kumimoji="0" lang="it-IT" sz="2600" b="1" i="0" u="none" strike="noStrike" cap="none" normalizeH="0" baseline="-30000" dirty="0" smtClean="0">
                <a:ln>
                  <a:noFill/>
                </a:ln>
                <a:solidFill>
                  <a:srgbClr val="FFFF00"/>
                </a:solidFill>
                <a:effectLst/>
                <a:latin typeface="+mj-lt"/>
                <a:ea typeface="Times New Roman" pitchFamily="18" charset="0"/>
                <a:cs typeface="Arial" pitchFamily="34" charset="0"/>
              </a:rPr>
              <a:t>4</a:t>
            </a:r>
            <a:r>
              <a:rPr kumimoji="0" lang="it-IT" sz="2600" b="1" i="0" u="none" strike="noStrike" cap="none" normalizeH="0" baseline="30000" dirty="0" smtClean="0">
                <a:ln>
                  <a:noFill/>
                </a:ln>
                <a:solidFill>
                  <a:srgbClr val="FFFF00"/>
                </a:solidFill>
                <a:effectLst/>
                <a:latin typeface="+mj-lt"/>
                <a:ea typeface="Times New Roman" pitchFamily="18" charset="0"/>
                <a:cs typeface="Arial" pitchFamily="34" charset="0"/>
              </a:rPr>
              <a:t>-</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 dan ion SO</a:t>
            </a:r>
            <a:r>
              <a:rPr kumimoji="0" lang="it-IT" sz="2600" b="1" i="0" u="none" strike="noStrike" cap="none" normalizeH="0" baseline="-30000" dirty="0" smtClean="0">
                <a:ln>
                  <a:noFill/>
                </a:ln>
                <a:solidFill>
                  <a:srgbClr val="FFFF00"/>
                </a:solidFill>
                <a:effectLst/>
                <a:latin typeface="+mj-lt"/>
                <a:ea typeface="Times New Roman" pitchFamily="18" charset="0"/>
                <a:cs typeface="Arial" pitchFamily="34" charset="0"/>
              </a:rPr>
              <a:t>4</a:t>
            </a:r>
            <a:r>
              <a:rPr kumimoji="0" lang="it-IT" sz="2600" b="1" i="0" u="none" strike="noStrike" cap="none" normalizeH="0" baseline="30000" dirty="0" smtClean="0">
                <a:ln>
                  <a:noFill/>
                </a:ln>
                <a:solidFill>
                  <a:srgbClr val="FFFF00"/>
                </a:solidFill>
                <a:effectLst/>
                <a:latin typeface="+mj-lt"/>
                <a:ea typeface="Times New Roman" pitchFamily="18" charset="0"/>
                <a:cs typeface="Arial" pitchFamily="34" charset="0"/>
              </a:rPr>
              <a:t>2-</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 Ion  SO</a:t>
            </a:r>
            <a:r>
              <a:rPr kumimoji="0" lang="it-IT" sz="2600" b="1" i="0" u="none" strike="noStrike" cap="none" normalizeH="0" baseline="-30000" dirty="0" smtClean="0">
                <a:ln>
                  <a:noFill/>
                </a:ln>
                <a:solidFill>
                  <a:srgbClr val="FFFF00"/>
                </a:solidFill>
                <a:effectLst/>
                <a:latin typeface="+mj-lt"/>
                <a:ea typeface="Times New Roman" pitchFamily="18" charset="0"/>
                <a:cs typeface="Arial" pitchFamily="34" charset="0"/>
              </a:rPr>
              <a:t>4</a:t>
            </a:r>
            <a:r>
              <a:rPr kumimoji="0" lang="it-IT" sz="2600" b="1" i="0" u="none" strike="noStrike" cap="none" normalizeH="0" baseline="30000" dirty="0" smtClean="0">
                <a:ln>
                  <a:noFill/>
                </a:ln>
                <a:solidFill>
                  <a:srgbClr val="FFFF00"/>
                </a:solidFill>
                <a:effectLst/>
                <a:latin typeface="+mj-lt"/>
                <a:ea typeface="Times New Roman" pitchFamily="18" charset="0"/>
                <a:cs typeface="Arial" pitchFamily="34" charset="0"/>
              </a:rPr>
              <a:t>2-</a:t>
            </a:r>
            <a:r>
              <a:rPr kumimoji="0" lang="it-IT" sz="2600" b="1" i="0" u="none" strike="noStrike" cap="none" normalizeH="0" baseline="0" dirty="0" smtClean="0">
                <a:ln>
                  <a:noFill/>
                </a:ln>
                <a:solidFill>
                  <a:srgbClr val="FFFF00"/>
                </a:solidFill>
                <a:effectLst/>
                <a:latin typeface="+mj-lt"/>
                <a:ea typeface="Times New Roman" pitchFamily="18" charset="0"/>
                <a:cs typeface="Arial" pitchFamily="34" charset="0"/>
              </a:rPr>
              <a:t> dalam jumlah banyak dapat mengakibatkan keracunan tanaman.</a:t>
            </a:r>
            <a:endParaRPr kumimoji="0" lang="id-ID" sz="2600" b="1" i="0" u="none" strike="noStrike" cap="none" normalizeH="0" baseline="0" dirty="0" smtClean="0">
              <a:ln>
                <a:noFill/>
              </a:ln>
              <a:solidFill>
                <a:srgbClr val="FFFF00"/>
              </a:solidFill>
              <a:effectLst/>
              <a:latin typeface="+mj-lt"/>
              <a:cs typeface="Arial" pitchFamily="34" charset="0"/>
            </a:endParaRPr>
          </a:p>
          <a:p>
            <a:pPr marL="514350" marR="0" lvl="2" indent="-514350" defTabSz="914400" rtl="0" eaLnBrk="0" fontAlgn="base" latinLnBrk="0" hangingPunct="0">
              <a:lnSpc>
                <a:spcPct val="100000"/>
              </a:lnSpc>
              <a:spcBef>
                <a:spcPct val="0"/>
              </a:spcBef>
              <a:spcAft>
                <a:spcPct val="0"/>
              </a:spcAft>
              <a:buClrTx/>
              <a:buSzTx/>
              <a:buAutoNum type="alphaLcPeriod" startAt="7"/>
              <a:tabLst/>
            </a:pPr>
            <a:r>
              <a:rPr kumimoji="0" lang="sv-SE" sz="2600" b="1" i="0" u="none" strike="noStrike" cap="none" normalizeH="0" baseline="0" dirty="0" smtClean="0">
                <a:ln>
                  <a:noFill/>
                </a:ln>
                <a:solidFill>
                  <a:srgbClr val="FFFF00"/>
                </a:solidFill>
                <a:effectLst/>
                <a:latin typeface="+mj-lt"/>
                <a:ea typeface="Times New Roman" pitchFamily="18" charset="0"/>
                <a:cs typeface="Arial" pitchFamily="34" charset="0"/>
              </a:rPr>
              <a:t>Magnesium </a:t>
            </a:r>
            <a:r>
              <a:rPr kumimoji="0" lang="sv-SE" sz="2600" b="1" i="0" u="none" strike="noStrike" cap="none" normalizeH="0" baseline="0" dirty="0" smtClean="0">
                <a:ln>
                  <a:noFill/>
                </a:ln>
                <a:solidFill>
                  <a:srgbClr val="FFFF00"/>
                </a:solidFill>
                <a:effectLst/>
                <a:latin typeface="+mj-lt"/>
                <a:ea typeface="Times New Roman" pitchFamily="18" charset="0"/>
                <a:cs typeface="Arial" pitchFamily="34" charset="0"/>
              </a:rPr>
              <a:t>berperan dalam proses fotosintetis </a:t>
            </a:r>
            <a:r>
              <a:rPr kumimoji="0" lang="sv-SE" sz="2600" b="1" i="0" u="none" strike="noStrike" cap="none" normalizeH="0" baseline="0" dirty="0" smtClean="0">
                <a:ln>
                  <a:noFill/>
                </a:ln>
                <a:solidFill>
                  <a:srgbClr val="FFFF00"/>
                </a:solidFill>
                <a:effectLst/>
                <a:latin typeface="+mj-lt"/>
                <a:ea typeface="Times New Roman" pitchFamily="18" charset="0"/>
                <a:cs typeface="Arial" pitchFamily="34" charset="0"/>
              </a:rPr>
              <a:t>dan</a:t>
            </a:r>
            <a:endPar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514350" marR="0" lvl="2" indent="-514350" defTabSz="914400" rtl="0" eaLnBrk="0" fontAlgn="base" latinLnBrk="0" hangingPunct="0">
              <a:lnSpc>
                <a:spcPct val="100000"/>
              </a:lnSpc>
              <a:spcBef>
                <a:spcPct val="0"/>
              </a:spcBef>
              <a:spcAft>
                <a:spcPct val="0"/>
              </a:spcAft>
              <a:buClrTx/>
              <a:buSzTx/>
              <a:tabLst/>
            </a:pPr>
            <a:r>
              <a:rPr lang="id-ID" sz="2600" b="1" dirty="0" smtClean="0">
                <a:solidFill>
                  <a:srgbClr val="FFFF00"/>
                </a:solidFill>
                <a:latin typeface="+mj-lt"/>
                <a:ea typeface="Times New Roman" pitchFamily="18" charset="0"/>
                <a:cs typeface="Arial" pitchFamily="34" charset="0"/>
              </a:rPr>
              <a:t> </a:t>
            </a:r>
            <a:r>
              <a:rPr lang="id-ID" sz="2600" b="1" dirty="0" smtClean="0">
                <a:solidFill>
                  <a:srgbClr val="FFFF00"/>
                </a:solidFill>
                <a:latin typeface="+mj-lt"/>
                <a:ea typeface="Times New Roman" pitchFamily="18" charset="0"/>
                <a:cs typeface="Arial" pitchFamily="34" charset="0"/>
              </a:rPr>
              <a:t>    </a:t>
            </a:r>
            <a:r>
              <a:rPr kumimoji="0" lang="sv-SE" sz="26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id-ID" sz="26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sv-SE" sz="2600" b="1" i="0" u="none" strike="noStrike" cap="none" normalizeH="0" baseline="0" dirty="0" smtClean="0">
                <a:ln>
                  <a:noFill/>
                </a:ln>
                <a:solidFill>
                  <a:srgbClr val="FFFF00"/>
                </a:solidFill>
                <a:effectLst/>
                <a:latin typeface="+mj-lt"/>
                <a:ea typeface="Times New Roman" pitchFamily="18" charset="0"/>
                <a:cs typeface="Arial" pitchFamily="34" charset="0"/>
              </a:rPr>
              <a:t>perkecambahan </a:t>
            </a:r>
            <a:r>
              <a:rPr kumimoji="0" lang="sv-SE" sz="2600" b="1" i="0" u="none" strike="noStrike" cap="none" normalizeH="0" baseline="0" dirty="0" smtClean="0">
                <a:ln>
                  <a:noFill/>
                </a:ln>
                <a:solidFill>
                  <a:srgbClr val="FFFF00"/>
                </a:solidFill>
                <a:effectLst/>
                <a:latin typeface="+mj-lt"/>
                <a:ea typeface="Times New Roman" pitchFamily="18" charset="0"/>
                <a:cs typeface="Arial" pitchFamily="34" charset="0"/>
              </a:rPr>
              <a:t>benih. Pada tanah yang memiliki derajat keasaman lebih dari 5,5 kekurangan unsur magnesium jarang terjadi. Kekurangan unsur ini menyebabkan ujung daun tua tampak florasis, berwarna kuning kecokelat-cokelatan. Akibatnya, biji tidak berisi sempurna. Unsur magnesium diserap oleh tanaman dalam bentuk ion Mg</a:t>
            </a:r>
            <a:r>
              <a:rPr kumimoji="0" lang="sv-SE" sz="2600" b="1" i="0" u="none" strike="noStrike" cap="none" normalizeH="0" baseline="30000" dirty="0" smtClean="0">
                <a:ln>
                  <a:noFill/>
                </a:ln>
                <a:solidFill>
                  <a:srgbClr val="FFFF00"/>
                </a:solidFill>
                <a:effectLst/>
                <a:latin typeface="+mj-lt"/>
                <a:ea typeface="Times New Roman" pitchFamily="18" charset="0"/>
                <a:cs typeface="Arial" pitchFamily="34" charset="0"/>
              </a:rPr>
              <a:t>2+</a:t>
            </a:r>
            <a:r>
              <a:rPr kumimoji="0" lang="sv-SE" sz="2600" b="1" i="0" u="none" strike="noStrike" cap="none" normalizeH="0" baseline="0" dirty="0" smtClean="0">
                <a:ln>
                  <a:noFill/>
                </a:ln>
                <a:solidFill>
                  <a:srgbClr val="FFFF00"/>
                </a:solidFill>
                <a:effectLst/>
                <a:latin typeface="+mj-lt"/>
                <a:ea typeface="Times New Roman" pitchFamily="18" charset="0"/>
                <a:cs typeface="Arial" pitchFamily="34" charset="0"/>
              </a:rPr>
              <a:t>. </a:t>
            </a:r>
            <a:endParaRPr kumimoji="0" lang="sv-SE" sz="26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357158" y="144828"/>
            <a:ext cx="857256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2" indent="0" defTabSz="914400" rtl="0" eaLnBrk="1" fontAlgn="base" latinLnBrk="0" hangingPunct="1">
              <a:lnSpc>
                <a:spcPct val="100000"/>
              </a:lnSpc>
              <a:spcBef>
                <a:spcPct val="0"/>
              </a:spcBef>
              <a:spcAft>
                <a:spcPct val="0"/>
              </a:spcAft>
              <a:buClrTx/>
              <a:buSzTx/>
              <a:tabLst/>
            </a:pPr>
            <a:r>
              <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rPr>
              <a:t>h.  </a:t>
            </a: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Besi berperan dalam pembentukan klorofil, proses</a:t>
            </a:r>
            <a:endPar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432000" marR="0" lvl="2" indent="0" defTabSz="914400" rtl="0" eaLnBrk="1" fontAlgn="base" latinLnBrk="0" hangingPunct="1">
              <a:lnSpc>
                <a:spcPct val="100000"/>
              </a:lnSpc>
              <a:spcBef>
                <a:spcPct val="0"/>
              </a:spcBef>
              <a:spcAft>
                <a:spcPct val="0"/>
              </a:spcAft>
              <a:buClrTx/>
              <a:buSzTx/>
              <a:tabLst/>
            </a:pP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fotosintesis dan produksi tanaman. Kekuranagn unsur besi biasanya terjadi setempat-setempat, menyebabkan tanaman kerdil, klorosis, daun muda berwarna putih kekuning-kuningan, dan akar tidak berkembang. Akibatnya, tanaman tidak membentuk polong. Unsur besi diserap oleh tanaman dalam bentuk kation Fe</a:t>
            </a:r>
            <a:r>
              <a:rPr kumimoji="0" lang="sv-SE" sz="2800" b="1" i="0" u="none" strike="noStrike" cap="none" normalizeH="0" baseline="30000" dirty="0" smtClean="0">
                <a:ln>
                  <a:noFill/>
                </a:ln>
                <a:solidFill>
                  <a:srgbClr val="FFFF00"/>
                </a:solidFill>
                <a:effectLst/>
                <a:latin typeface="+mj-lt"/>
                <a:ea typeface="Times New Roman" pitchFamily="18" charset="0"/>
                <a:cs typeface="Arial" pitchFamily="34" charset="0"/>
              </a:rPr>
              <a:t>2+</a:t>
            </a: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a:t>
            </a:r>
            <a:endParaRPr kumimoji="0" lang="id-ID" sz="2800" b="1" i="0" u="none" strike="noStrike" cap="none" normalizeH="0" baseline="0" dirty="0" smtClean="0">
              <a:ln>
                <a:noFill/>
              </a:ln>
              <a:solidFill>
                <a:srgbClr val="FFFF00"/>
              </a:solidFill>
              <a:effectLst/>
              <a:latin typeface="+mj-lt"/>
              <a:cs typeface="Arial" pitchFamily="34" charset="0"/>
            </a:endParaRPr>
          </a:p>
          <a:p>
            <a:pPr marL="432000" marR="0" lvl="2" indent="-571500" defTabSz="914400" rtl="0" eaLnBrk="0" fontAlgn="base" latinLnBrk="0" hangingPunct="0">
              <a:lnSpc>
                <a:spcPct val="100000"/>
              </a:lnSpc>
              <a:spcBef>
                <a:spcPct val="0"/>
              </a:spcBef>
              <a:spcAft>
                <a:spcPct val="0"/>
              </a:spcAft>
              <a:buClrTx/>
              <a:buSzTx/>
              <a:tabLst/>
            </a:pPr>
            <a:r>
              <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rPr>
              <a:t>i.   </a:t>
            </a: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Mangan berperan dalam pertumbuhan tanaman,</a:t>
            </a:r>
            <a:endPar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432000" marR="0" lvl="2" indent="-571500" defTabSz="914400" rtl="0" eaLnBrk="0" fontAlgn="base" latinLnBrk="0" hangingPunct="0">
              <a:lnSpc>
                <a:spcPct val="100000"/>
              </a:lnSpc>
              <a:spcBef>
                <a:spcPct val="0"/>
              </a:spcBef>
              <a:spcAft>
                <a:spcPct val="0"/>
              </a:spcAft>
              <a:buClrTx/>
              <a:buSzTx/>
              <a:tabLst/>
            </a:pPr>
            <a:r>
              <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pembelahan sel, pembungaan, dan pembentukan buah. Kekurangan unsur mangan, sering terjadi pada tanah yang memiliki pH 6-7. Kekurangan unsur ini menyebabkan daun berwarna kuning tembaga. Akibatnya, hasil polong tua menurun. </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Unsur mangan diserap oleh tanaman dalam bentuk tanaman Mn</a:t>
            </a:r>
            <a:r>
              <a:rPr kumimoji="0" lang="it-IT" sz="2800" b="1" i="0" u="none" strike="noStrike" cap="none" normalizeH="0" baseline="30000" dirty="0" smtClean="0">
                <a:ln>
                  <a:noFill/>
                </a:ln>
                <a:solidFill>
                  <a:srgbClr val="FFFF00"/>
                </a:solidFill>
                <a:effectLst/>
                <a:latin typeface="+mj-lt"/>
                <a:ea typeface="Times New Roman" pitchFamily="18" charset="0"/>
                <a:cs typeface="Arial" pitchFamily="34" charset="0"/>
              </a:rPr>
              <a:t>2+</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a:t>
            </a:r>
            <a:endParaRPr kumimoji="0" lang="it-IT" sz="28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357158" y="85531"/>
            <a:ext cx="857256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2" indent="0" defTabSz="914400" rtl="0" eaLnBrk="1" fontAlgn="base" latinLnBrk="0" hangingPunct="1">
              <a:lnSpc>
                <a:spcPct val="100000"/>
              </a:lnSpc>
              <a:spcBef>
                <a:spcPct val="0"/>
              </a:spcBef>
              <a:spcAft>
                <a:spcPct val="0"/>
              </a:spcAft>
              <a:buClrTx/>
              <a:buSzTx/>
              <a:tabLst/>
            </a:pPr>
            <a:r>
              <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rPr>
              <a:t>j.   </a:t>
            </a: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Molibdenum berperan dalam pembentukan asam</a:t>
            </a:r>
            <a:endPar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432000" marR="0" lvl="2" indent="0" defTabSz="914400" rtl="0" eaLnBrk="1" fontAlgn="base" latinLnBrk="0" hangingPunct="1">
              <a:lnSpc>
                <a:spcPct val="100000"/>
              </a:lnSpc>
              <a:spcBef>
                <a:spcPct val="0"/>
              </a:spcBef>
              <a:spcAft>
                <a:spcPct val="0"/>
              </a:spcAft>
              <a:buClrTx/>
              <a:buSzTx/>
              <a:tabLst/>
            </a:pP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amino dan protein untuk pembelahan dan pembesaran sel serta pertumbuhan tanaman.   Selain itu, molibdenum bermanfaat pula dalam penambatan nitrogen dari udara oleh Rhizobium. Kekurangan unsur molibdenum biasanya hanya terjadi pada tanah asam dan tanah yang kaya akan mangan dan besi. Unsur molibdenum diserap oleh tanaman dalam bentuk MoO</a:t>
            </a:r>
            <a:r>
              <a:rPr kumimoji="0" lang="it-IT" sz="3000" b="1" i="0" u="none" strike="noStrike" cap="none" normalizeH="0" baseline="-30000" dirty="0" smtClean="0">
                <a:ln>
                  <a:noFill/>
                </a:ln>
                <a:solidFill>
                  <a:srgbClr val="FFFF00"/>
                </a:solidFill>
                <a:effectLst/>
                <a:latin typeface="+mj-lt"/>
                <a:ea typeface="Times New Roman" pitchFamily="18" charset="0"/>
                <a:cs typeface="Arial" pitchFamily="34" charset="0"/>
              </a:rPr>
              <a:t>4</a:t>
            </a:r>
            <a:r>
              <a:rPr kumimoji="0" lang="it-IT" sz="3000" b="1" i="0" u="none" strike="noStrike" cap="none" normalizeH="0" baseline="30000" dirty="0" smtClean="0">
                <a:ln>
                  <a:noFill/>
                </a:ln>
                <a:solidFill>
                  <a:srgbClr val="FFFF00"/>
                </a:solidFill>
                <a:effectLst/>
                <a:latin typeface="+mj-lt"/>
                <a:ea typeface="Times New Roman" pitchFamily="18" charset="0"/>
                <a:cs typeface="Arial" pitchFamily="34" charset="0"/>
              </a:rPr>
              <a:t>-</a:t>
            </a:r>
            <a:r>
              <a:rPr kumimoji="0" lang="it-IT" sz="3000" b="1" i="0" u="none" strike="noStrike" cap="none" normalizeH="0" baseline="0" dirty="0" smtClean="0">
                <a:ln>
                  <a:noFill/>
                </a:ln>
                <a:solidFill>
                  <a:srgbClr val="FFFF00"/>
                </a:solidFill>
                <a:effectLst/>
                <a:latin typeface="+mj-lt"/>
                <a:ea typeface="Times New Roman" pitchFamily="18" charset="0"/>
                <a:cs typeface="Arial" pitchFamily="34" charset="0"/>
              </a:rPr>
              <a:t>.</a:t>
            </a:r>
            <a:endParaRPr kumimoji="0" lang="id-ID" sz="3000" b="1" i="0" u="none" strike="noStrike" cap="none" normalizeH="0" baseline="0" dirty="0" smtClean="0">
              <a:ln>
                <a:noFill/>
              </a:ln>
              <a:solidFill>
                <a:srgbClr val="FFFF00"/>
              </a:solidFill>
              <a:effectLst/>
              <a:latin typeface="+mj-lt"/>
              <a:cs typeface="Arial" pitchFamily="34" charset="0"/>
            </a:endParaRPr>
          </a:p>
          <a:p>
            <a:pPr marL="0" marR="0" lvl="2" indent="0" defTabSz="914400" rtl="0" eaLnBrk="0" fontAlgn="base" latinLnBrk="0" hangingPunct="0">
              <a:lnSpc>
                <a:spcPct val="100000"/>
              </a:lnSpc>
              <a:spcBef>
                <a:spcPct val="0"/>
              </a:spcBef>
              <a:spcAft>
                <a:spcPct val="0"/>
              </a:spcAft>
              <a:buClrTx/>
              <a:buSzTx/>
              <a:tabLst/>
            </a:pPr>
            <a:r>
              <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rPr>
              <a:t>k.  </a:t>
            </a:r>
            <a:r>
              <a:rPr kumimoji="0" lang="sv-SE" sz="3000" b="1" i="0" u="none" strike="noStrike" cap="none" normalizeH="0" baseline="0" dirty="0" smtClean="0">
                <a:ln>
                  <a:noFill/>
                </a:ln>
                <a:solidFill>
                  <a:srgbClr val="FFFF00"/>
                </a:solidFill>
                <a:effectLst/>
                <a:latin typeface="+mj-lt"/>
                <a:ea typeface="Times New Roman" pitchFamily="18" charset="0"/>
                <a:cs typeface="Arial" pitchFamily="34" charset="0"/>
              </a:rPr>
              <a:t>Seng berperan dalam perkecambahan dan </a:t>
            </a:r>
            <a:endPar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2" indent="0" defTabSz="914400" rtl="0" eaLnBrk="0" fontAlgn="base" latinLnBrk="0" hangingPunct="0">
              <a:lnSpc>
                <a:spcPct val="100000"/>
              </a:lnSpc>
              <a:spcBef>
                <a:spcPct val="0"/>
              </a:spcBef>
              <a:spcAft>
                <a:spcPct val="0"/>
              </a:spcAft>
              <a:buClrTx/>
              <a:buSzTx/>
              <a:tabLst/>
            </a:pPr>
            <a:r>
              <a:rPr lang="id-ID" sz="3000" b="1" dirty="0" smtClean="0">
                <a:solidFill>
                  <a:srgbClr val="FFFF00"/>
                </a:solidFill>
                <a:latin typeface="+mj-lt"/>
                <a:ea typeface="Times New Roman" pitchFamily="18" charset="0"/>
                <a:cs typeface="Arial" pitchFamily="34" charset="0"/>
              </a:rPr>
              <a:t>     </a:t>
            </a:r>
            <a:r>
              <a:rPr kumimoji="0" lang="sv-SE" sz="3000" b="1" i="0" u="none" strike="noStrike" cap="none" normalizeH="0" baseline="0" dirty="0" smtClean="0">
                <a:ln>
                  <a:noFill/>
                </a:ln>
                <a:solidFill>
                  <a:srgbClr val="FFFF00"/>
                </a:solidFill>
                <a:effectLst/>
                <a:latin typeface="+mj-lt"/>
                <a:ea typeface="Times New Roman" pitchFamily="18" charset="0"/>
                <a:cs typeface="Arial" pitchFamily="34" charset="0"/>
              </a:rPr>
              <a:t>pertumbuhan vegetatif. Unsur seng diserap oleh</a:t>
            </a:r>
            <a:endParaRPr kumimoji="0" lang="id-ID" sz="30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2" indent="0" defTabSz="914400" rtl="0" eaLnBrk="0" fontAlgn="base" latinLnBrk="0" hangingPunct="0">
              <a:lnSpc>
                <a:spcPct val="100000"/>
              </a:lnSpc>
              <a:spcBef>
                <a:spcPct val="0"/>
              </a:spcBef>
              <a:spcAft>
                <a:spcPct val="0"/>
              </a:spcAft>
              <a:buClrTx/>
              <a:buSzTx/>
              <a:tabLst/>
            </a:pPr>
            <a:r>
              <a:rPr lang="id-ID" sz="3000" b="1" dirty="0" smtClean="0">
                <a:solidFill>
                  <a:srgbClr val="FFFF00"/>
                </a:solidFill>
                <a:latin typeface="+mj-lt"/>
                <a:ea typeface="Times New Roman" pitchFamily="18" charset="0"/>
                <a:cs typeface="Arial" pitchFamily="34" charset="0"/>
              </a:rPr>
              <a:t>    </a:t>
            </a:r>
            <a:r>
              <a:rPr kumimoji="0" lang="sv-SE" sz="3000" b="1" i="0" u="none" strike="noStrike" cap="none" normalizeH="0" baseline="0" dirty="0" smtClean="0">
                <a:ln>
                  <a:noFill/>
                </a:ln>
                <a:solidFill>
                  <a:srgbClr val="FFFF00"/>
                </a:solidFill>
                <a:effectLst/>
                <a:latin typeface="+mj-lt"/>
                <a:ea typeface="Times New Roman" pitchFamily="18" charset="0"/>
                <a:cs typeface="Arial" pitchFamily="34" charset="0"/>
              </a:rPr>
              <a:t> tanaman dalam bentuk ion Zn</a:t>
            </a:r>
            <a:r>
              <a:rPr kumimoji="0" lang="sv-SE" sz="3000" b="1" i="0" u="none" strike="noStrike" cap="none" normalizeH="0" baseline="30000" dirty="0" smtClean="0">
                <a:ln>
                  <a:noFill/>
                </a:ln>
                <a:solidFill>
                  <a:srgbClr val="FFFF00"/>
                </a:solidFill>
                <a:effectLst/>
                <a:latin typeface="+mj-lt"/>
                <a:ea typeface="Times New Roman" pitchFamily="18" charset="0"/>
                <a:cs typeface="Arial" pitchFamily="34" charset="0"/>
              </a:rPr>
              <a:t>3+</a:t>
            </a:r>
            <a:r>
              <a:rPr kumimoji="0" lang="sv-SE" sz="3000" b="1" i="0" u="none" strike="noStrike" cap="none" normalizeH="0" baseline="0" dirty="0" smtClean="0">
                <a:ln>
                  <a:noFill/>
                </a:ln>
                <a:solidFill>
                  <a:srgbClr val="FFFF00"/>
                </a:solidFill>
                <a:effectLst/>
                <a:latin typeface="+mj-lt"/>
                <a:ea typeface="Times New Roman" pitchFamily="18" charset="0"/>
                <a:cs typeface="Arial" pitchFamily="34" charset="0"/>
              </a:rPr>
              <a:t>.</a:t>
            </a:r>
            <a:endParaRPr kumimoji="0" lang="sv-SE" sz="30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285720" y="144828"/>
            <a:ext cx="864399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2" indent="-514350" defTabSz="914400" rtl="0" eaLnBrk="1" fontAlgn="base" latinLnBrk="0" hangingPunct="1">
              <a:lnSpc>
                <a:spcPct val="100000"/>
              </a:lnSpc>
              <a:spcBef>
                <a:spcPct val="0"/>
              </a:spcBef>
              <a:spcAft>
                <a:spcPct val="0"/>
              </a:spcAft>
              <a:buClrTx/>
              <a:buSzTx/>
              <a:tabLst/>
            </a:pPr>
            <a:r>
              <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rPr>
              <a:t>l.   </a:t>
            </a: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Cuprum </a:t>
            </a: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berepran dalam proses fotosintesis dan</a:t>
            </a:r>
            <a:endPar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468000" marR="0" lvl="2" indent="-514350" defTabSz="914400" rtl="0" eaLnBrk="1" fontAlgn="base" latinLnBrk="0" hangingPunct="1">
              <a:lnSpc>
                <a:spcPct val="100000"/>
              </a:lnSpc>
              <a:spcBef>
                <a:spcPct val="0"/>
              </a:spcBef>
              <a:spcAft>
                <a:spcPct val="0"/>
              </a:spcAft>
              <a:buClrTx/>
              <a:buSzTx/>
              <a:tabLst/>
            </a:pPr>
            <a:r>
              <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proses fisiologis tanaman. Ion cuprum diserap oleh tanaman dalam bentuk ion Cu</a:t>
            </a:r>
            <a:r>
              <a:rPr kumimoji="0" lang="sv-SE" sz="2800" b="1" i="0" u="none" strike="noStrike" cap="none" normalizeH="0" baseline="30000" dirty="0" smtClean="0">
                <a:ln>
                  <a:noFill/>
                </a:ln>
                <a:solidFill>
                  <a:srgbClr val="FFFF00"/>
                </a:solidFill>
                <a:effectLst/>
                <a:latin typeface="+mj-lt"/>
                <a:ea typeface="Times New Roman" pitchFamily="18" charset="0"/>
                <a:cs typeface="Arial" pitchFamily="34" charset="0"/>
              </a:rPr>
              <a:t>2</a:t>
            </a:r>
            <a:r>
              <a:rPr kumimoji="0" lang="sv-SE" sz="2800" b="1" i="0" u="none" strike="noStrike" cap="none" normalizeH="0" baseline="30000" dirty="0" smtClean="0">
                <a:ln>
                  <a:noFill/>
                </a:ln>
                <a:solidFill>
                  <a:srgbClr val="FFFF00"/>
                </a:solidFill>
                <a:effectLst/>
                <a:latin typeface="+mj-lt"/>
                <a:ea typeface="Times New Roman" pitchFamily="18" charset="0"/>
                <a:cs typeface="Arial" pitchFamily="34" charset="0"/>
              </a:rPr>
              <a:t>+</a:t>
            </a: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a:t>
            </a:r>
            <a:endParaRPr lang="id-ID" sz="2800" b="1" dirty="0" smtClean="0">
              <a:solidFill>
                <a:srgbClr val="FFFF00"/>
              </a:solidFill>
              <a:latin typeface="+mj-lt"/>
              <a:ea typeface="Times New Roman" pitchFamily="18" charset="0"/>
              <a:cs typeface="Arial" pitchFamily="34" charset="0"/>
            </a:endParaRPr>
          </a:p>
          <a:p>
            <a:pPr marL="468000" marR="0" lvl="2" indent="-514350" defTabSz="914400" rtl="0" eaLnBrk="1" fontAlgn="base" latinLnBrk="0" hangingPunct="1">
              <a:lnSpc>
                <a:spcPct val="100000"/>
              </a:lnSpc>
              <a:spcBef>
                <a:spcPct val="0"/>
              </a:spcBef>
              <a:spcAft>
                <a:spcPct val="0"/>
              </a:spcAft>
              <a:buClrTx/>
              <a:buSzTx/>
              <a:tabLst/>
            </a:pPr>
            <a:r>
              <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rPr>
              <a:t>m.</a:t>
            </a:r>
            <a:r>
              <a:rPr kumimoji="0" lang="id-ID" sz="2800" b="1" i="0" u="none" strike="noStrike" cap="none" normalizeH="0" dirty="0" smtClean="0">
                <a:ln>
                  <a:noFill/>
                </a:ln>
                <a:solidFill>
                  <a:srgbClr val="FFFF00"/>
                </a:solidFill>
                <a:effectLst/>
                <a:latin typeface="+mj-lt"/>
                <a:ea typeface="Times New Roman" pitchFamily="18" charset="0"/>
                <a:cs typeface="Arial" pitchFamily="34" charset="0"/>
              </a:rPr>
              <a:t> </a:t>
            </a: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Boron </a:t>
            </a: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berperan dalam fungsi fisiologis, antara lain ketahanan terhadap serangan hama dan penyakit tanaman. Kekurangan boron menyebabkan pertumbuhan tanaman terhambat dan laju fotosintesis menurun. Ion boron diserap oleh tanaman dalam bentuk ion BO</a:t>
            </a:r>
            <a:r>
              <a:rPr kumimoji="0" lang="sv-SE" sz="2800" b="1" i="0" u="none" strike="noStrike" cap="none" normalizeH="0" baseline="30000" dirty="0" smtClean="0">
                <a:ln>
                  <a:noFill/>
                </a:ln>
                <a:solidFill>
                  <a:srgbClr val="FFFF00"/>
                </a:solidFill>
                <a:effectLst/>
                <a:latin typeface="+mj-lt"/>
                <a:ea typeface="Times New Roman" pitchFamily="18" charset="0"/>
                <a:cs typeface="Arial" pitchFamily="34" charset="0"/>
              </a:rPr>
              <a:t>3-</a:t>
            </a: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a:t>
            </a:r>
            <a:endParaRPr kumimoji="0" lang="id-ID" sz="2800" b="1" i="0" u="none" strike="noStrike" cap="none" normalizeH="0" baseline="0" dirty="0" smtClean="0">
              <a:ln>
                <a:noFill/>
              </a:ln>
              <a:solidFill>
                <a:srgbClr val="FFFF00"/>
              </a:solidFill>
              <a:effectLst/>
              <a:latin typeface="+mj-lt"/>
              <a:cs typeface="Arial" pitchFamily="34" charset="0"/>
            </a:endParaRPr>
          </a:p>
          <a:p>
            <a:pPr marL="514350" marR="0" lvl="2" indent="-514350" defTabSz="914400" rtl="0" eaLnBrk="0" fontAlgn="base" latinLnBrk="0" hangingPunct="0">
              <a:lnSpc>
                <a:spcPct val="100000"/>
              </a:lnSpc>
              <a:spcBef>
                <a:spcPct val="0"/>
              </a:spcBef>
              <a:spcAft>
                <a:spcPct val="0"/>
              </a:spcAft>
              <a:buClrTx/>
              <a:buSzTx/>
              <a:buAutoNum type="alphaLcPeriod" startAt="14"/>
              <a:tabLst/>
            </a:pP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Peranan klor pada  tanaman kacang tanah belum </a:t>
            </a:r>
            <a:endPar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514350" marR="0" lvl="2" indent="-514350" defTabSz="914400" rtl="0" eaLnBrk="0" fontAlgn="base" latinLnBrk="0" hangingPunct="0">
              <a:lnSpc>
                <a:spcPct val="100000"/>
              </a:lnSpc>
              <a:spcBef>
                <a:spcPct val="0"/>
              </a:spcBef>
              <a:spcAft>
                <a:spcPct val="0"/>
              </a:spcAft>
              <a:buClrTx/>
              <a:buSzTx/>
              <a:tabLst/>
            </a:pPr>
            <a:r>
              <a:rPr lang="id-ID" sz="2800" b="1" dirty="0" smtClean="0">
                <a:solidFill>
                  <a:srgbClr val="FFFF00"/>
                </a:solidFill>
                <a:latin typeface="+mj-lt"/>
                <a:ea typeface="Times New Roman" pitchFamily="18" charset="0"/>
                <a:cs typeface="Arial" pitchFamily="34" charset="0"/>
              </a:rPr>
              <a:t>      </a:t>
            </a:r>
            <a:r>
              <a:rPr kumimoji="0" lang="sv-SE" sz="2800" b="1" i="0" u="none" strike="noStrike" cap="none" normalizeH="0" baseline="0" dirty="0" smtClean="0">
                <a:ln>
                  <a:noFill/>
                </a:ln>
                <a:solidFill>
                  <a:srgbClr val="FFFF00"/>
                </a:solidFill>
                <a:effectLst/>
                <a:latin typeface="+mj-lt"/>
                <a:ea typeface="Times New Roman" pitchFamily="18" charset="0"/>
                <a:cs typeface="Arial" pitchFamily="34" charset="0"/>
              </a:rPr>
              <a:t>diketahui, namun banyak diperlukan dalam tanaman serealia. Secara umum, unsur mikro klor berperan dalam pertumbuhan dan perkembangan tanaman. </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Unsur klor diserap oleh tanaman dalam bentuk ion Cl</a:t>
            </a:r>
            <a:r>
              <a:rPr kumimoji="0" lang="it-IT" sz="2800" b="1" i="0" u="none" strike="noStrike" cap="none" normalizeH="0" baseline="30000" dirty="0" smtClean="0">
                <a:ln>
                  <a:noFill/>
                </a:ln>
                <a:solidFill>
                  <a:srgbClr val="FFFF00"/>
                </a:solidFill>
                <a:effectLst/>
                <a:latin typeface="+mj-lt"/>
                <a:ea typeface="Times New Roman" pitchFamily="18" charset="0"/>
                <a:cs typeface="Arial" pitchFamily="34" charset="0"/>
              </a:rPr>
              <a:t>-</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a:t>
            </a:r>
            <a:endParaRPr kumimoji="0" lang="it-IT" sz="28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285720" y="156969"/>
            <a:ext cx="857256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indent="0" algn="just" defTabSz="914400" rtl="0" eaLnBrk="1" fontAlgn="base" latinLnBrk="0" hangingPunct="1">
              <a:lnSpc>
                <a:spcPct val="100000"/>
              </a:lnSpc>
              <a:spcBef>
                <a:spcPct val="0"/>
              </a:spcBef>
              <a:spcAft>
                <a:spcPct val="0"/>
              </a:spcAft>
              <a:buClrTx/>
              <a:buSzTx/>
              <a:tabLst/>
            </a:pPr>
            <a:r>
              <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rPr>
              <a:t>3.  </a:t>
            </a: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Keasaman Tanah</a:t>
            </a:r>
            <a:endParaRPr kumimoji="0" lang="id-ID" sz="2800" b="1" i="0" u="none" strike="noStrike" cap="none" normalizeH="0" baseline="0" dirty="0" smtClean="0">
              <a:ln>
                <a:noFill/>
              </a:ln>
              <a:solidFill>
                <a:srgbClr val="FFFF00"/>
              </a:solidFill>
              <a:effectLst/>
              <a:latin typeface="+mj-lt"/>
              <a:cs typeface="Arial" pitchFamily="34" charset="0"/>
            </a:endParaRPr>
          </a:p>
          <a:p>
            <a:pPr marL="396000" marR="0" lvl="0" indent="0" algn="just" defTabSz="914400" rtl="0" eaLnBrk="0" fontAlgn="base" latinLnBrk="0" hangingPunct="0">
              <a:lnSpc>
                <a:spcPct val="100000"/>
              </a:lnSpc>
              <a:spcBef>
                <a:spcPct val="0"/>
              </a:spcBef>
              <a:spcAft>
                <a:spcPct val="0"/>
              </a:spcAft>
              <a:buClrTx/>
              <a:buSzTx/>
              <a:buFontTx/>
              <a:buNone/>
              <a:tabLst/>
            </a:pPr>
            <a:r>
              <a:rPr kumimoji="0" lang="it-IT" sz="2800" b="1" i="0" u="none" strike="noStrike" cap="none" normalizeH="0" baseline="0" dirty="0" smtClean="0">
                <a:ln>
                  <a:noFill/>
                </a:ln>
                <a:solidFill>
                  <a:srgbClr val="FFFF00"/>
                </a:solidFill>
                <a:effectLst/>
                <a:latin typeface="+mj-lt"/>
                <a:ea typeface="Times New Roman" pitchFamily="18" charset="0"/>
                <a:cs typeface="Arial" pitchFamily="34" charset="0"/>
              </a:rPr>
              <a:t>Kacang tanah dapat tumbuh optimal dalam kisaran pH 6,5-7,0. Dalam kondisi pH mendekati netral tersebut, semua unsur esensial berada dalam keadaan siap diserap oleh akar tanaman. Pada tanah yang bereaksi basa dengan pH tanah lebih besar dari 7,0 biasanya akan muncul gejala kekurangan unsur hara N,S,Fe, dan Mn. Selain itu, daun tanaman akan berwarna kuning dan pada polong timbul bercak hitam. Sebaliknya, pada kondisi tanah yang sangat asam, beberapa unsur justru dapat menimbulkan keracunan sehingga kurang menguntungkan bagi pertumbuhan tanaman.</a:t>
            </a:r>
            <a:endParaRPr kumimoji="0" lang="it-IT" sz="28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285720" y="132686"/>
            <a:ext cx="864399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indent="0" algn="just" defTabSz="914400" rtl="0" eaLnBrk="1" fontAlgn="base" latinLnBrk="0" hangingPunct="1">
              <a:lnSpc>
                <a:spcPct val="100000"/>
              </a:lnSpc>
              <a:spcBef>
                <a:spcPct val="0"/>
              </a:spcBef>
              <a:spcAft>
                <a:spcPct val="0"/>
              </a:spcAft>
              <a:buClrTx/>
              <a:buSzTx/>
              <a:tabLst/>
            </a:pPr>
            <a:r>
              <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rPr>
              <a:t>4.  </a:t>
            </a: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Biologi tanah </a:t>
            </a:r>
            <a:endPar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rPr>
              <a:t>      </a:t>
            </a: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Ketersediaan hara di dalam tanah merupakan salah satu hasil</a:t>
            </a:r>
            <a:endPar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endParaRPr>
          </a:p>
          <a:p>
            <a:pPr marL="396000" marR="0" lvl="0" indent="0" algn="just"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kegiatan jasa teknik yang berupa proses kimiawi dan biologis, antara lain, bumifikasi dan mineralisasi bahan organik. Bakteri yang terkait erat dengan kehidupan tanaman leguminosae adalah bakteri bintil akar Rhizobium sp.</a:t>
            </a:r>
            <a:endParaRPr kumimoji="0" lang="id-ID" sz="2400" b="1" i="0" u="none" strike="noStrike" cap="none" normalizeH="0" baseline="0" dirty="0" smtClean="0">
              <a:ln>
                <a:noFill/>
              </a:ln>
              <a:solidFill>
                <a:srgbClr val="FFFF00"/>
              </a:solidFill>
              <a:effectLst/>
              <a:latin typeface="+mj-lt"/>
              <a:cs typeface="Arial" pitchFamily="34" charset="0"/>
            </a:endParaRPr>
          </a:p>
          <a:p>
            <a:pPr marL="396000" marR="0" lvl="0" indent="0" algn="just"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FFFF00"/>
                </a:solidFill>
                <a:effectLst/>
                <a:latin typeface="+mj-lt"/>
                <a:ea typeface="Times New Roman" pitchFamily="18" charset="0"/>
                <a:cs typeface="Arial" pitchFamily="34" charset="0"/>
              </a:rPr>
              <a:t>Pembentukan bintil akar dan penambatan nitrogen dipengaruhi oleh beberapa faktor, yaitu kelembaban tanah, pH tanah, cahaya matahari, keberadaan kalsium, fosfor, kalium, molibdenum, kobalt, mangan, dan senyawa nitrat serta amonium. </a:t>
            </a:r>
            <a:r>
              <a:rPr kumimoji="0" lang="sv-SE" sz="2400" b="1" i="0" u="none" strike="noStrike" cap="none" normalizeH="0" baseline="0" dirty="0" smtClean="0">
                <a:ln>
                  <a:noFill/>
                </a:ln>
                <a:solidFill>
                  <a:srgbClr val="FFFF00"/>
                </a:solidFill>
                <a:effectLst/>
                <a:latin typeface="+mj-lt"/>
                <a:ea typeface="Times New Roman" pitchFamily="18" charset="0"/>
                <a:cs typeface="Arial" pitchFamily="34" charset="0"/>
              </a:rPr>
              <a:t>Tanaman kacang tanah atas bakteri bintil akar, mampu menambat nitrogen dari udara sebanyak 47,082 kg/ha. Tanaman (Sears dan Lynch,  1951.) Tanah yang telah sering ditanami leguminosae mengandung banyak bakteri bintil akar sehingga lebih sesuai untuk penangkaran kacang tanah daripada tanah yang belum pernah ditanami leguminosae.</a:t>
            </a:r>
            <a:endParaRPr kumimoji="0" lang="id-ID" sz="2400" b="1" i="0" u="none" strike="noStrike" cap="none" normalizeH="0" baseline="0" dirty="0" smtClean="0">
              <a:ln>
                <a:noFill/>
              </a:ln>
              <a:solidFill>
                <a:srgbClr val="FFFF00"/>
              </a:solidFill>
              <a:effectLst/>
              <a:latin typeface="+mj-lt"/>
              <a:cs typeface="Arial" pitchFamily="34" charset="0"/>
            </a:endParaRPr>
          </a:p>
          <a:p>
            <a:pPr marL="396000" marR="0" lvl="0" indent="0" algn="just" defTabSz="914400" rtl="0" eaLnBrk="0" fontAlgn="base" latinLnBrk="0" hangingPunct="0">
              <a:lnSpc>
                <a:spcPct val="100000"/>
              </a:lnSpc>
              <a:spcBef>
                <a:spcPct val="0"/>
              </a:spcBef>
              <a:spcAft>
                <a:spcPct val="0"/>
              </a:spcAft>
              <a:buClrTx/>
              <a:buSzTx/>
              <a:buFontTx/>
              <a:buNone/>
              <a:tabLst/>
            </a:pPr>
            <a:r>
              <a:rPr kumimoji="0" lang="sv-SE" sz="2400" b="1" i="0" u="none" strike="noStrike" cap="none" normalizeH="0" baseline="0" dirty="0" smtClean="0">
                <a:ln>
                  <a:noFill/>
                </a:ln>
                <a:solidFill>
                  <a:srgbClr val="FFFF00"/>
                </a:solidFill>
                <a:effectLst/>
                <a:latin typeface="+mj-lt"/>
                <a:ea typeface="Times New Roman" pitchFamily="18" charset="0"/>
                <a:cs typeface="Arial" pitchFamily="34" charset="0"/>
              </a:rPr>
              <a:t>Kekurangan bakteri bintil akar dapat diatasi dengan inokulasi bakteri Rhizobium.</a:t>
            </a:r>
            <a:endParaRPr kumimoji="0" lang="sv-SE" sz="24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796908"/>
          </a:xfrm>
        </p:spPr>
        <p:txBody>
          <a:bodyPr/>
          <a:lstStyle/>
          <a:p>
            <a:r>
              <a:rPr lang="id-ID" b="1" dirty="0" smtClean="0">
                <a:solidFill>
                  <a:srgbClr val="09C7C2"/>
                </a:solidFill>
              </a:rPr>
              <a:t>CARA BUDIDAYA TANAMAN</a:t>
            </a:r>
            <a:endParaRPr lang="id-ID" b="1" dirty="0">
              <a:solidFill>
                <a:srgbClr val="09C7C2"/>
              </a:solidFill>
            </a:endParaRPr>
          </a:p>
        </p:txBody>
      </p:sp>
      <p:sp>
        <p:nvSpPr>
          <p:cNvPr id="3" name="Content Placeholder 2"/>
          <p:cNvSpPr>
            <a:spLocks noGrp="1"/>
          </p:cNvSpPr>
          <p:nvPr>
            <p:ph idx="1"/>
          </p:nvPr>
        </p:nvSpPr>
        <p:spPr>
          <a:xfrm>
            <a:off x="357158" y="857232"/>
            <a:ext cx="8429684" cy="5786478"/>
          </a:xfrm>
        </p:spPr>
        <p:txBody>
          <a:bodyPr>
            <a:noAutofit/>
          </a:bodyPr>
          <a:lstStyle/>
          <a:p>
            <a:pPr hangingPunct="0">
              <a:spcBef>
                <a:spcPts val="0"/>
              </a:spcBef>
              <a:buNone/>
            </a:pPr>
            <a:r>
              <a:rPr lang="id-ID" sz="2300" b="1" dirty="0" smtClean="0">
                <a:solidFill>
                  <a:schemeClr val="bg1"/>
                </a:solidFill>
              </a:rPr>
              <a:t>Sediakan </a:t>
            </a:r>
            <a:r>
              <a:rPr lang="id-ID" sz="2300" b="1" dirty="0">
                <a:solidFill>
                  <a:schemeClr val="bg1"/>
                </a:solidFill>
              </a:rPr>
              <a:t>peralatan yang terdiri dari  :</a:t>
            </a:r>
          </a:p>
          <a:p>
            <a:pPr lvl="1" hangingPunct="0">
              <a:spcBef>
                <a:spcPts val="0"/>
              </a:spcBef>
            </a:pPr>
            <a:r>
              <a:rPr lang="id-ID" sz="2300" b="1" dirty="0">
                <a:solidFill>
                  <a:schemeClr val="bg1"/>
                </a:solidFill>
              </a:rPr>
              <a:t>Cangkul</a:t>
            </a:r>
          </a:p>
          <a:p>
            <a:pPr lvl="1" hangingPunct="0">
              <a:spcBef>
                <a:spcPts val="0"/>
              </a:spcBef>
            </a:pPr>
            <a:r>
              <a:rPr lang="fi-FI" sz="2300" b="1" dirty="0">
                <a:solidFill>
                  <a:schemeClr val="bg1"/>
                </a:solidFill>
              </a:rPr>
              <a:t>Gembor</a:t>
            </a:r>
            <a:endParaRPr lang="id-ID" sz="2300" b="1" dirty="0">
              <a:solidFill>
                <a:schemeClr val="bg1"/>
              </a:solidFill>
            </a:endParaRPr>
          </a:p>
          <a:p>
            <a:pPr lvl="1" hangingPunct="0">
              <a:spcBef>
                <a:spcPts val="0"/>
              </a:spcBef>
            </a:pPr>
            <a:r>
              <a:rPr lang="id-ID" sz="2300" b="1" dirty="0">
                <a:solidFill>
                  <a:schemeClr val="bg1"/>
                </a:solidFill>
              </a:rPr>
              <a:t>Tangki Sprayer</a:t>
            </a:r>
          </a:p>
          <a:p>
            <a:pPr lvl="1" hangingPunct="0">
              <a:spcBef>
                <a:spcPts val="0"/>
              </a:spcBef>
            </a:pPr>
            <a:r>
              <a:rPr lang="id-ID" sz="2300" b="1" dirty="0">
                <a:solidFill>
                  <a:schemeClr val="bg1"/>
                </a:solidFill>
              </a:rPr>
              <a:t>Tugal</a:t>
            </a:r>
          </a:p>
          <a:p>
            <a:pPr hangingPunct="0">
              <a:spcBef>
                <a:spcPts val="0"/>
              </a:spcBef>
              <a:buNone/>
            </a:pPr>
            <a:r>
              <a:rPr lang="id-ID" sz="2300" b="1" dirty="0" smtClean="0">
                <a:solidFill>
                  <a:schemeClr val="bg1"/>
                </a:solidFill>
              </a:rPr>
              <a:t>Bahan </a:t>
            </a:r>
            <a:r>
              <a:rPr lang="id-ID" sz="2300" b="1" dirty="0">
                <a:solidFill>
                  <a:schemeClr val="bg1"/>
                </a:solidFill>
              </a:rPr>
              <a:t>yang digunakan terdiri dari :</a:t>
            </a:r>
          </a:p>
          <a:p>
            <a:pPr lvl="0" hangingPunct="0">
              <a:spcBef>
                <a:spcPts val="0"/>
              </a:spcBef>
            </a:pPr>
            <a:r>
              <a:rPr lang="id-ID" sz="2300" b="1" dirty="0">
                <a:solidFill>
                  <a:schemeClr val="bg1"/>
                </a:solidFill>
              </a:rPr>
              <a:t>Benih Kacang tanah 	: </a:t>
            </a:r>
            <a:r>
              <a:rPr lang="id-ID" sz="2300" b="1" dirty="0" smtClean="0">
                <a:solidFill>
                  <a:schemeClr val="bg1"/>
                </a:solidFill>
              </a:rPr>
              <a:t>90 </a:t>
            </a:r>
            <a:r>
              <a:rPr lang="id-ID" sz="2300" b="1" dirty="0">
                <a:solidFill>
                  <a:schemeClr val="bg1"/>
                </a:solidFill>
              </a:rPr>
              <a:t>kg / Ha</a:t>
            </a:r>
          </a:p>
          <a:p>
            <a:pPr lvl="0" hangingPunct="0">
              <a:spcBef>
                <a:spcPts val="0"/>
              </a:spcBef>
            </a:pPr>
            <a:r>
              <a:rPr lang="id-ID" sz="2300" b="1" dirty="0">
                <a:solidFill>
                  <a:schemeClr val="bg1"/>
                </a:solidFill>
              </a:rPr>
              <a:t>Pupuk</a:t>
            </a:r>
          </a:p>
          <a:p>
            <a:pPr lvl="1" hangingPunct="0">
              <a:spcBef>
                <a:spcPts val="0"/>
              </a:spcBef>
            </a:pPr>
            <a:r>
              <a:rPr lang="id-ID" sz="2300" b="1" dirty="0">
                <a:solidFill>
                  <a:schemeClr val="bg1"/>
                </a:solidFill>
              </a:rPr>
              <a:t>Urea			: 	kg / ha</a:t>
            </a:r>
          </a:p>
          <a:p>
            <a:pPr lvl="1" hangingPunct="0">
              <a:spcBef>
                <a:spcPts val="0"/>
              </a:spcBef>
            </a:pPr>
            <a:r>
              <a:rPr lang="id-ID" sz="2300" b="1" dirty="0">
                <a:solidFill>
                  <a:schemeClr val="bg1"/>
                </a:solidFill>
              </a:rPr>
              <a:t>SP36			: 	kg / ha</a:t>
            </a:r>
          </a:p>
          <a:p>
            <a:pPr lvl="1" hangingPunct="0">
              <a:spcBef>
                <a:spcPts val="0"/>
              </a:spcBef>
            </a:pPr>
            <a:r>
              <a:rPr lang="id-ID" sz="2300" b="1" dirty="0">
                <a:solidFill>
                  <a:schemeClr val="bg1"/>
                </a:solidFill>
              </a:rPr>
              <a:t>KCl			: 	kg / ha</a:t>
            </a:r>
          </a:p>
          <a:p>
            <a:pPr lvl="1" hangingPunct="0">
              <a:spcBef>
                <a:spcPts val="0"/>
              </a:spcBef>
            </a:pPr>
            <a:r>
              <a:rPr lang="id-ID" sz="2300" b="1" dirty="0" smtClean="0">
                <a:solidFill>
                  <a:schemeClr val="bg1"/>
                </a:solidFill>
              </a:rPr>
              <a:t>Furadan</a:t>
            </a:r>
            <a:r>
              <a:rPr lang="id-ID" sz="2300" b="1" dirty="0">
                <a:solidFill>
                  <a:schemeClr val="bg1"/>
                </a:solidFill>
              </a:rPr>
              <a:t>	</a:t>
            </a:r>
            <a:r>
              <a:rPr lang="id-ID" sz="2300" b="1" dirty="0" smtClean="0">
                <a:solidFill>
                  <a:schemeClr val="bg1"/>
                </a:solidFill>
              </a:rPr>
              <a:t>	</a:t>
            </a:r>
            <a:r>
              <a:rPr lang="id-ID" sz="2300" b="1" dirty="0">
                <a:solidFill>
                  <a:schemeClr val="bg1"/>
                </a:solidFill>
              </a:rPr>
              <a:t>	: 5 	kg / ha</a:t>
            </a:r>
          </a:p>
          <a:p>
            <a:pPr lvl="1" hangingPunct="0">
              <a:spcBef>
                <a:spcPts val="0"/>
              </a:spcBef>
            </a:pPr>
            <a:r>
              <a:rPr lang="id-ID" sz="2300" b="1" dirty="0" smtClean="0">
                <a:solidFill>
                  <a:schemeClr val="bg1"/>
                </a:solidFill>
              </a:rPr>
              <a:t>Naskuru</a:t>
            </a:r>
            <a:r>
              <a:rPr lang="id-ID" sz="2300" b="1" dirty="0">
                <a:solidFill>
                  <a:schemeClr val="bg1"/>
                </a:solidFill>
              </a:rPr>
              <a:t>			: </a:t>
            </a:r>
            <a:r>
              <a:rPr lang="id-ID" sz="2300" b="1" dirty="0" smtClean="0">
                <a:solidFill>
                  <a:schemeClr val="bg1"/>
                </a:solidFill>
              </a:rPr>
              <a:t>50 </a:t>
            </a:r>
            <a:r>
              <a:rPr lang="id-ID" sz="2300" b="1" dirty="0">
                <a:solidFill>
                  <a:schemeClr val="bg1"/>
                </a:solidFill>
              </a:rPr>
              <a:t>	lt / ha</a:t>
            </a:r>
          </a:p>
          <a:p>
            <a:pPr lvl="1" hangingPunct="0">
              <a:spcBef>
                <a:spcPts val="0"/>
              </a:spcBef>
            </a:pPr>
            <a:r>
              <a:rPr lang="id-ID" sz="2300" b="1" dirty="0" smtClean="0">
                <a:solidFill>
                  <a:schemeClr val="bg1"/>
                </a:solidFill>
              </a:rPr>
              <a:t>Bio </a:t>
            </a:r>
            <a:r>
              <a:rPr lang="id-ID" sz="2300" b="1" dirty="0">
                <a:solidFill>
                  <a:schemeClr val="bg1"/>
                </a:solidFill>
              </a:rPr>
              <a:t>Pestisida		: </a:t>
            </a:r>
            <a:r>
              <a:rPr lang="id-ID" sz="2300" b="1" dirty="0" smtClean="0">
                <a:solidFill>
                  <a:schemeClr val="bg1"/>
                </a:solidFill>
              </a:rPr>
              <a:t>6            </a:t>
            </a:r>
            <a:r>
              <a:rPr lang="id-ID" sz="2300" b="1" dirty="0">
                <a:solidFill>
                  <a:schemeClr val="bg1"/>
                </a:solidFill>
              </a:rPr>
              <a:t>lt / </a:t>
            </a:r>
            <a:r>
              <a:rPr lang="id-ID" sz="2300" b="1" dirty="0" smtClean="0">
                <a:solidFill>
                  <a:schemeClr val="bg1"/>
                </a:solidFill>
              </a:rPr>
              <a:t>ha</a:t>
            </a:r>
          </a:p>
          <a:p>
            <a:pPr lvl="1" hangingPunct="0">
              <a:spcBef>
                <a:spcPts val="0"/>
              </a:spcBef>
            </a:pPr>
            <a:r>
              <a:rPr lang="id-ID" sz="2300" b="1" dirty="0" smtClean="0">
                <a:solidFill>
                  <a:schemeClr val="bg1"/>
                </a:solidFill>
              </a:rPr>
              <a:t>Kompos Padat		: 2.000    kg / ha</a:t>
            </a:r>
            <a:endParaRPr lang="id-ID" sz="2300" b="1" dirty="0">
              <a:solidFill>
                <a:schemeClr val="bg1"/>
              </a:solidFill>
            </a:endParaRPr>
          </a:p>
          <a:p>
            <a:endParaRPr lang="id-ID" sz="23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id-ID" b="1" dirty="0" smtClean="0">
                <a:solidFill>
                  <a:srgbClr val="FFFF00"/>
                </a:solidFill>
              </a:rPr>
              <a:t>PENGENALAN </a:t>
            </a:r>
            <a:r>
              <a:rPr lang="id-ID" b="1" dirty="0">
                <a:solidFill>
                  <a:srgbClr val="FFFF00"/>
                </a:solidFill>
              </a:rPr>
              <a:t>KACANG TANAH</a:t>
            </a:r>
          </a:p>
        </p:txBody>
      </p:sp>
      <p:sp>
        <p:nvSpPr>
          <p:cNvPr id="3" name="Content Placeholder 2"/>
          <p:cNvSpPr>
            <a:spLocks noGrp="1"/>
          </p:cNvSpPr>
          <p:nvPr>
            <p:ph idx="1"/>
          </p:nvPr>
        </p:nvSpPr>
        <p:spPr>
          <a:xfrm>
            <a:off x="285720" y="1214422"/>
            <a:ext cx="8572560" cy="5429288"/>
          </a:xfrm>
        </p:spPr>
        <p:txBody>
          <a:bodyPr>
            <a:normAutofit fontScale="92500" lnSpcReduction="10000"/>
          </a:bodyPr>
          <a:lstStyle/>
          <a:p>
            <a:r>
              <a:rPr lang="id-ID" b="1" dirty="0">
                <a:solidFill>
                  <a:srgbClr val="00FFFF"/>
                </a:solidFill>
              </a:rPr>
              <a:t>Dalam taksonomi (sistematika) tumbuh-tumbuhan, kacang tanah di klasifikasikan sebagai berikut :</a:t>
            </a:r>
          </a:p>
          <a:p>
            <a:r>
              <a:rPr lang="it-IT" b="1" dirty="0">
                <a:solidFill>
                  <a:srgbClr val="00FFFF"/>
                </a:solidFill>
              </a:rPr>
              <a:t>Divisi 			: Spermatophyta</a:t>
            </a:r>
            <a:endParaRPr lang="id-ID" b="1" dirty="0">
              <a:solidFill>
                <a:srgbClr val="00FFFF"/>
              </a:solidFill>
            </a:endParaRPr>
          </a:p>
          <a:p>
            <a:r>
              <a:rPr lang="it-IT" b="1" dirty="0">
                <a:solidFill>
                  <a:srgbClr val="00FFFF"/>
                </a:solidFill>
              </a:rPr>
              <a:t>Subdivisi	</a:t>
            </a:r>
            <a:r>
              <a:rPr lang="id-ID" b="1" dirty="0" smtClean="0">
                <a:solidFill>
                  <a:srgbClr val="00FFFF"/>
                </a:solidFill>
              </a:rPr>
              <a:t>	</a:t>
            </a:r>
            <a:r>
              <a:rPr lang="it-IT" b="1" dirty="0">
                <a:solidFill>
                  <a:srgbClr val="00FFFF"/>
                </a:solidFill>
              </a:rPr>
              <a:t>	: Angiospermae</a:t>
            </a:r>
            <a:endParaRPr lang="id-ID" b="1" dirty="0">
              <a:solidFill>
                <a:srgbClr val="00FFFF"/>
              </a:solidFill>
            </a:endParaRPr>
          </a:p>
          <a:p>
            <a:r>
              <a:rPr lang="it-IT" b="1" dirty="0">
                <a:solidFill>
                  <a:srgbClr val="00FFFF"/>
                </a:solidFill>
              </a:rPr>
              <a:t>Kelas			: Dicotyledonae</a:t>
            </a:r>
            <a:endParaRPr lang="id-ID" b="1" dirty="0">
              <a:solidFill>
                <a:srgbClr val="00FFFF"/>
              </a:solidFill>
            </a:endParaRPr>
          </a:p>
          <a:p>
            <a:r>
              <a:rPr lang="fr-FR" b="1" dirty="0">
                <a:solidFill>
                  <a:srgbClr val="00FFFF"/>
                </a:solidFill>
              </a:rPr>
              <a:t>Ordo			: Rosales</a:t>
            </a:r>
            <a:endParaRPr lang="id-ID" b="1" dirty="0">
              <a:solidFill>
                <a:srgbClr val="00FFFF"/>
              </a:solidFill>
            </a:endParaRPr>
          </a:p>
          <a:p>
            <a:r>
              <a:rPr lang="fr-FR" b="1" dirty="0" err="1">
                <a:solidFill>
                  <a:srgbClr val="00FFFF"/>
                </a:solidFill>
              </a:rPr>
              <a:t>Famili</a:t>
            </a:r>
            <a:r>
              <a:rPr lang="fr-FR" b="1" dirty="0">
                <a:solidFill>
                  <a:srgbClr val="00FFFF"/>
                </a:solidFill>
              </a:rPr>
              <a:t>			: </a:t>
            </a:r>
            <a:r>
              <a:rPr lang="fr-FR" b="1" dirty="0" err="1">
                <a:solidFill>
                  <a:srgbClr val="00FFFF"/>
                </a:solidFill>
              </a:rPr>
              <a:t>Papilionaceae</a:t>
            </a:r>
            <a:endParaRPr lang="id-ID" b="1" dirty="0">
              <a:solidFill>
                <a:srgbClr val="00FFFF"/>
              </a:solidFill>
            </a:endParaRPr>
          </a:p>
          <a:p>
            <a:r>
              <a:rPr lang="fr-FR" b="1" dirty="0" err="1">
                <a:solidFill>
                  <a:srgbClr val="00FFFF"/>
                </a:solidFill>
              </a:rPr>
              <a:t>Genus</a:t>
            </a:r>
            <a:r>
              <a:rPr lang="fr-FR" b="1" dirty="0">
                <a:solidFill>
                  <a:srgbClr val="00FFFF"/>
                </a:solidFill>
              </a:rPr>
              <a:t>			: </a:t>
            </a:r>
            <a:r>
              <a:rPr lang="fr-FR" b="1" dirty="0" err="1">
                <a:solidFill>
                  <a:srgbClr val="00FFFF"/>
                </a:solidFill>
              </a:rPr>
              <a:t>Arachis</a:t>
            </a:r>
            <a:endParaRPr lang="id-ID" b="1" dirty="0">
              <a:solidFill>
                <a:srgbClr val="00FFFF"/>
              </a:solidFill>
            </a:endParaRPr>
          </a:p>
          <a:p>
            <a:r>
              <a:rPr lang="fr-FR" b="1" dirty="0" err="1">
                <a:solidFill>
                  <a:srgbClr val="00FFFF"/>
                </a:solidFill>
              </a:rPr>
              <a:t>Spesies</a:t>
            </a:r>
            <a:r>
              <a:rPr lang="fr-FR" b="1" dirty="0">
                <a:solidFill>
                  <a:srgbClr val="00FFFF"/>
                </a:solidFill>
              </a:rPr>
              <a:t>	</a:t>
            </a:r>
            <a:r>
              <a:rPr lang="id-ID" b="1" dirty="0" smtClean="0">
                <a:solidFill>
                  <a:srgbClr val="00FFFF"/>
                </a:solidFill>
              </a:rPr>
              <a:t>	</a:t>
            </a:r>
            <a:r>
              <a:rPr lang="fr-FR" b="1" dirty="0">
                <a:solidFill>
                  <a:srgbClr val="00FFFF"/>
                </a:solidFill>
              </a:rPr>
              <a:t>	: </a:t>
            </a:r>
            <a:r>
              <a:rPr lang="fr-FR" b="1" dirty="0" err="1">
                <a:solidFill>
                  <a:srgbClr val="00FFFF"/>
                </a:solidFill>
              </a:rPr>
              <a:t>Arachis</a:t>
            </a:r>
            <a:r>
              <a:rPr lang="fr-FR" b="1" dirty="0">
                <a:solidFill>
                  <a:srgbClr val="00FFFF"/>
                </a:solidFill>
              </a:rPr>
              <a:t> </a:t>
            </a:r>
            <a:r>
              <a:rPr lang="fr-FR" b="1" dirty="0" err="1">
                <a:solidFill>
                  <a:srgbClr val="00FFFF"/>
                </a:solidFill>
              </a:rPr>
              <a:t>hypogaea</a:t>
            </a:r>
            <a:endParaRPr lang="id-ID" b="1" dirty="0">
              <a:solidFill>
                <a:srgbClr val="00FFFF"/>
              </a:solidFill>
            </a:endParaRPr>
          </a:p>
          <a:p>
            <a:r>
              <a:rPr lang="fr-FR" b="1" dirty="0" err="1">
                <a:solidFill>
                  <a:srgbClr val="00FFFF"/>
                </a:solidFill>
              </a:rPr>
              <a:t>Subspecies</a:t>
            </a:r>
            <a:r>
              <a:rPr lang="fr-FR" b="1" dirty="0">
                <a:solidFill>
                  <a:srgbClr val="00FFFF"/>
                </a:solidFill>
              </a:rPr>
              <a:t>		: </a:t>
            </a:r>
            <a:r>
              <a:rPr lang="fr-FR" b="1" dirty="0" err="1">
                <a:solidFill>
                  <a:srgbClr val="00FFFF"/>
                </a:solidFill>
              </a:rPr>
              <a:t>Fastigiata</a:t>
            </a:r>
            <a:r>
              <a:rPr lang="fr-FR" b="1" dirty="0">
                <a:solidFill>
                  <a:srgbClr val="00FFFF"/>
                </a:solidFill>
              </a:rPr>
              <a:t>; </a:t>
            </a:r>
            <a:r>
              <a:rPr lang="fr-FR" b="1" dirty="0" err="1">
                <a:solidFill>
                  <a:srgbClr val="00FFFF"/>
                </a:solidFill>
              </a:rPr>
              <a:t>hypogaea</a:t>
            </a:r>
            <a:endParaRPr lang="id-ID" b="1" dirty="0">
              <a:solidFill>
                <a:srgbClr val="00FFFF"/>
              </a:solidFill>
            </a:endParaRPr>
          </a:p>
          <a:p>
            <a:endParaRPr lang="id-ID" b="1" dirty="0">
              <a:solidFill>
                <a:srgbClr val="00FFFF"/>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id-ID" b="1" dirty="0" smtClean="0">
                <a:solidFill>
                  <a:srgbClr val="00FFFF"/>
                </a:solidFill>
              </a:rPr>
              <a:t>PROSEDUR</a:t>
            </a:r>
            <a:endParaRPr lang="id-ID" b="1" dirty="0">
              <a:solidFill>
                <a:srgbClr val="00FFFF"/>
              </a:solidFill>
            </a:endParaRPr>
          </a:p>
        </p:txBody>
      </p:sp>
      <p:sp>
        <p:nvSpPr>
          <p:cNvPr id="3" name="Content Placeholder 2"/>
          <p:cNvSpPr>
            <a:spLocks noGrp="1"/>
          </p:cNvSpPr>
          <p:nvPr>
            <p:ph idx="1"/>
          </p:nvPr>
        </p:nvSpPr>
        <p:spPr>
          <a:xfrm>
            <a:off x="457200" y="1142984"/>
            <a:ext cx="8229600" cy="5500726"/>
          </a:xfrm>
        </p:spPr>
        <p:txBody>
          <a:bodyPr>
            <a:normAutofit fontScale="92500" lnSpcReduction="20000"/>
          </a:bodyPr>
          <a:lstStyle/>
          <a:p>
            <a:pPr hangingPunct="0">
              <a:buNone/>
            </a:pPr>
            <a:r>
              <a:rPr lang="id-ID" b="1" dirty="0" smtClean="0">
                <a:solidFill>
                  <a:schemeClr val="bg1"/>
                </a:solidFill>
              </a:rPr>
              <a:t>1. </a:t>
            </a:r>
            <a:r>
              <a:rPr lang="en-US" b="1" dirty="0" err="1" smtClean="0">
                <a:solidFill>
                  <a:schemeClr val="bg1"/>
                </a:solidFill>
              </a:rPr>
              <a:t>Sebelum</a:t>
            </a:r>
            <a:r>
              <a:rPr lang="en-US" b="1" dirty="0" smtClean="0">
                <a:solidFill>
                  <a:schemeClr val="bg1"/>
                </a:solidFill>
              </a:rPr>
              <a:t> </a:t>
            </a:r>
            <a:r>
              <a:rPr lang="en-US" b="1" dirty="0" err="1">
                <a:solidFill>
                  <a:schemeClr val="bg1"/>
                </a:solidFill>
              </a:rPr>
              <a:t>melakukan</a:t>
            </a:r>
            <a:r>
              <a:rPr lang="en-US" b="1" dirty="0">
                <a:solidFill>
                  <a:schemeClr val="bg1"/>
                </a:solidFill>
              </a:rPr>
              <a:t> </a:t>
            </a:r>
            <a:r>
              <a:rPr lang="en-US" b="1" dirty="0" err="1">
                <a:solidFill>
                  <a:schemeClr val="bg1"/>
                </a:solidFill>
              </a:rPr>
              <a:t>pembudidayaan</a:t>
            </a:r>
            <a:r>
              <a:rPr lang="en-US" b="1" dirty="0">
                <a:solidFill>
                  <a:schemeClr val="bg1"/>
                </a:solidFill>
              </a:rPr>
              <a:t> </a:t>
            </a:r>
            <a:r>
              <a:rPr lang="en-US" b="1" dirty="0" err="1">
                <a:solidFill>
                  <a:schemeClr val="bg1"/>
                </a:solidFill>
              </a:rPr>
              <a:t>kacang</a:t>
            </a:r>
            <a:r>
              <a:rPr lang="en-US" b="1" dirty="0">
                <a:solidFill>
                  <a:schemeClr val="bg1"/>
                </a:solidFill>
              </a:rPr>
              <a:t> </a:t>
            </a:r>
            <a:r>
              <a:rPr lang="en-US" b="1" dirty="0" err="1">
                <a:solidFill>
                  <a:schemeClr val="bg1"/>
                </a:solidFill>
              </a:rPr>
              <a:t>tanah</a:t>
            </a:r>
            <a:r>
              <a:rPr lang="en-US" b="1" dirty="0">
                <a:solidFill>
                  <a:schemeClr val="bg1"/>
                </a:solidFill>
              </a:rPr>
              <a:t> </a:t>
            </a:r>
            <a:r>
              <a:rPr lang="en-US" b="1" dirty="0" err="1">
                <a:solidFill>
                  <a:schemeClr val="bg1"/>
                </a:solidFill>
              </a:rPr>
              <a:t>perlu</a:t>
            </a:r>
            <a:r>
              <a:rPr lang="en-US" b="1" dirty="0">
                <a:solidFill>
                  <a:schemeClr val="bg1"/>
                </a:solidFill>
              </a:rPr>
              <a:t> </a:t>
            </a:r>
            <a:r>
              <a:rPr lang="en-US" b="1" dirty="0" err="1">
                <a:solidFill>
                  <a:schemeClr val="bg1"/>
                </a:solidFill>
              </a:rPr>
              <a:t>melakukan</a:t>
            </a:r>
            <a:r>
              <a:rPr lang="en-US" b="1" dirty="0">
                <a:solidFill>
                  <a:schemeClr val="bg1"/>
                </a:solidFill>
              </a:rPr>
              <a:t> </a:t>
            </a:r>
            <a:r>
              <a:rPr lang="en-US" b="1" dirty="0" err="1">
                <a:solidFill>
                  <a:schemeClr val="bg1"/>
                </a:solidFill>
              </a:rPr>
              <a:t>evaluasi</a:t>
            </a:r>
            <a:r>
              <a:rPr lang="en-US" b="1" dirty="0">
                <a:solidFill>
                  <a:schemeClr val="bg1"/>
                </a:solidFill>
              </a:rPr>
              <a:t> </a:t>
            </a:r>
            <a:r>
              <a:rPr lang="en-US" b="1" dirty="0" err="1">
                <a:solidFill>
                  <a:schemeClr val="bg1"/>
                </a:solidFill>
              </a:rPr>
              <a:t>terhadap</a:t>
            </a:r>
            <a:r>
              <a:rPr lang="en-US" b="1" dirty="0">
                <a:solidFill>
                  <a:schemeClr val="bg1"/>
                </a:solidFill>
              </a:rPr>
              <a:t> </a:t>
            </a:r>
            <a:r>
              <a:rPr lang="en-US" b="1" dirty="0" err="1">
                <a:solidFill>
                  <a:schemeClr val="bg1"/>
                </a:solidFill>
              </a:rPr>
              <a:t>hal-hal</a:t>
            </a:r>
            <a:r>
              <a:rPr lang="en-US" b="1" dirty="0">
                <a:solidFill>
                  <a:schemeClr val="bg1"/>
                </a:solidFill>
              </a:rPr>
              <a:t> </a:t>
            </a:r>
            <a:r>
              <a:rPr lang="en-US" b="1" dirty="0" err="1">
                <a:solidFill>
                  <a:schemeClr val="bg1"/>
                </a:solidFill>
              </a:rPr>
              <a:t>sebagai</a:t>
            </a:r>
            <a:r>
              <a:rPr lang="en-US" b="1" dirty="0">
                <a:solidFill>
                  <a:schemeClr val="bg1"/>
                </a:solidFill>
              </a:rPr>
              <a:t> </a:t>
            </a:r>
            <a:r>
              <a:rPr lang="en-US" b="1" dirty="0" err="1">
                <a:solidFill>
                  <a:schemeClr val="bg1"/>
                </a:solidFill>
              </a:rPr>
              <a:t>berikut</a:t>
            </a:r>
            <a:r>
              <a:rPr lang="en-US" b="1" dirty="0">
                <a:solidFill>
                  <a:schemeClr val="bg1"/>
                </a:solidFill>
              </a:rPr>
              <a:t> :</a:t>
            </a:r>
            <a:endParaRPr lang="id-ID" sz="2200" b="1" dirty="0">
              <a:solidFill>
                <a:schemeClr val="bg1"/>
              </a:solidFill>
            </a:endParaRPr>
          </a:p>
          <a:p>
            <a:pPr lvl="1" hangingPunct="0">
              <a:buFont typeface="Arial" pitchFamily="34" charset="0"/>
              <a:buChar char="•"/>
            </a:pPr>
            <a:r>
              <a:rPr lang="en-US" b="1" dirty="0" err="1">
                <a:solidFill>
                  <a:schemeClr val="bg1"/>
                </a:solidFill>
              </a:rPr>
              <a:t>Pemilihan</a:t>
            </a:r>
            <a:r>
              <a:rPr lang="en-US" b="1" dirty="0">
                <a:solidFill>
                  <a:schemeClr val="bg1"/>
                </a:solidFill>
              </a:rPr>
              <a:t> </a:t>
            </a:r>
            <a:r>
              <a:rPr lang="en-US" b="1" dirty="0" err="1">
                <a:solidFill>
                  <a:schemeClr val="bg1"/>
                </a:solidFill>
              </a:rPr>
              <a:t>benih</a:t>
            </a:r>
            <a:r>
              <a:rPr lang="en-US" b="1" dirty="0">
                <a:solidFill>
                  <a:schemeClr val="bg1"/>
                </a:solidFill>
              </a:rPr>
              <a:t> yang </a:t>
            </a:r>
            <a:r>
              <a:rPr lang="en-US" b="1" dirty="0" err="1">
                <a:solidFill>
                  <a:schemeClr val="bg1"/>
                </a:solidFill>
              </a:rPr>
              <a:t>sesuai</a:t>
            </a:r>
            <a:r>
              <a:rPr lang="en-US" b="1" dirty="0">
                <a:solidFill>
                  <a:schemeClr val="bg1"/>
                </a:solidFill>
              </a:rPr>
              <a:t> </a:t>
            </a:r>
            <a:r>
              <a:rPr lang="en-US" b="1" dirty="0" err="1">
                <a:solidFill>
                  <a:schemeClr val="bg1"/>
                </a:solidFill>
              </a:rPr>
              <a:t>dengan</a:t>
            </a:r>
            <a:r>
              <a:rPr lang="en-US" b="1" dirty="0">
                <a:solidFill>
                  <a:schemeClr val="bg1"/>
                </a:solidFill>
              </a:rPr>
              <a:t> </a:t>
            </a:r>
            <a:r>
              <a:rPr lang="en-US" b="1" dirty="0" err="1">
                <a:solidFill>
                  <a:schemeClr val="bg1"/>
                </a:solidFill>
              </a:rPr>
              <a:t>kebutuhan</a:t>
            </a:r>
            <a:r>
              <a:rPr lang="en-US" b="1" dirty="0">
                <a:solidFill>
                  <a:schemeClr val="bg1"/>
                </a:solidFill>
              </a:rPr>
              <a:t> </a:t>
            </a:r>
            <a:r>
              <a:rPr lang="en-US" b="1" dirty="0" err="1">
                <a:solidFill>
                  <a:schemeClr val="bg1"/>
                </a:solidFill>
              </a:rPr>
              <a:t>pasar</a:t>
            </a:r>
            <a:r>
              <a:rPr lang="en-US" b="1" dirty="0">
                <a:solidFill>
                  <a:schemeClr val="bg1"/>
                </a:solidFill>
              </a:rPr>
              <a:t> </a:t>
            </a:r>
            <a:r>
              <a:rPr lang="en-US" b="1" dirty="0" err="1">
                <a:solidFill>
                  <a:schemeClr val="bg1"/>
                </a:solidFill>
              </a:rPr>
              <a:t>dan</a:t>
            </a:r>
            <a:r>
              <a:rPr lang="en-US" b="1" dirty="0">
                <a:solidFill>
                  <a:schemeClr val="bg1"/>
                </a:solidFill>
              </a:rPr>
              <a:t> </a:t>
            </a:r>
            <a:r>
              <a:rPr lang="en-US" b="1" dirty="0" err="1">
                <a:solidFill>
                  <a:schemeClr val="bg1"/>
                </a:solidFill>
              </a:rPr>
              <a:t>benih</a:t>
            </a:r>
            <a:r>
              <a:rPr lang="en-US" b="1" dirty="0">
                <a:solidFill>
                  <a:schemeClr val="bg1"/>
                </a:solidFill>
              </a:rPr>
              <a:t> yang </a:t>
            </a:r>
            <a:r>
              <a:rPr lang="en-US" b="1" dirty="0" err="1">
                <a:solidFill>
                  <a:schemeClr val="bg1"/>
                </a:solidFill>
              </a:rPr>
              <a:t>dipilih</a:t>
            </a:r>
            <a:r>
              <a:rPr lang="en-US" b="1" dirty="0">
                <a:solidFill>
                  <a:schemeClr val="bg1"/>
                </a:solidFill>
              </a:rPr>
              <a:t> </a:t>
            </a:r>
            <a:r>
              <a:rPr lang="en-US" b="1" dirty="0" err="1">
                <a:solidFill>
                  <a:schemeClr val="bg1"/>
                </a:solidFill>
              </a:rPr>
              <a:t>cukup</a:t>
            </a:r>
            <a:r>
              <a:rPr lang="en-US" b="1" dirty="0">
                <a:solidFill>
                  <a:schemeClr val="bg1"/>
                </a:solidFill>
              </a:rPr>
              <a:t> </a:t>
            </a:r>
            <a:r>
              <a:rPr lang="en-US" b="1" dirty="0" err="1">
                <a:solidFill>
                  <a:schemeClr val="bg1"/>
                </a:solidFill>
              </a:rPr>
              <a:t>keberadaannya</a:t>
            </a:r>
            <a:r>
              <a:rPr lang="en-US" b="1" dirty="0">
                <a:solidFill>
                  <a:schemeClr val="bg1"/>
                </a:solidFill>
              </a:rPr>
              <a:t> </a:t>
            </a:r>
            <a:r>
              <a:rPr lang="en-US" b="1" dirty="0" err="1">
                <a:solidFill>
                  <a:schemeClr val="bg1"/>
                </a:solidFill>
              </a:rPr>
              <a:t>di</a:t>
            </a:r>
            <a:r>
              <a:rPr lang="en-US" b="1" dirty="0">
                <a:solidFill>
                  <a:schemeClr val="bg1"/>
                </a:solidFill>
              </a:rPr>
              <a:t> </a:t>
            </a:r>
            <a:r>
              <a:rPr lang="en-US" b="1" dirty="0" err="1">
                <a:solidFill>
                  <a:schemeClr val="bg1"/>
                </a:solidFill>
              </a:rPr>
              <a:t>mana</a:t>
            </a:r>
            <a:r>
              <a:rPr lang="en-US" b="1" dirty="0">
                <a:solidFill>
                  <a:schemeClr val="bg1"/>
                </a:solidFill>
              </a:rPr>
              <a:t> </a:t>
            </a:r>
            <a:r>
              <a:rPr lang="en-US" b="1" dirty="0" err="1">
                <a:solidFill>
                  <a:schemeClr val="bg1"/>
                </a:solidFill>
              </a:rPr>
              <a:t>dijual</a:t>
            </a:r>
            <a:r>
              <a:rPr lang="en-US" b="1" dirty="0">
                <a:solidFill>
                  <a:schemeClr val="bg1"/>
                </a:solidFill>
              </a:rPr>
              <a:t> </a:t>
            </a:r>
            <a:r>
              <a:rPr lang="en-US" b="1" dirty="0" err="1">
                <a:solidFill>
                  <a:schemeClr val="bg1"/>
                </a:solidFill>
              </a:rPr>
              <a:t>benih</a:t>
            </a:r>
            <a:r>
              <a:rPr lang="en-US" b="1" dirty="0">
                <a:solidFill>
                  <a:schemeClr val="bg1"/>
                </a:solidFill>
              </a:rPr>
              <a:t> yang </a:t>
            </a:r>
            <a:r>
              <a:rPr lang="en-US" b="1" dirty="0" err="1">
                <a:solidFill>
                  <a:schemeClr val="bg1"/>
                </a:solidFill>
              </a:rPr>
              <a:t>bersertifikat</a:t>
            </a:r>
            <a:r>
              <a:rPr lang="en-US" b="1" dirty="0">
                <a:solidFill>
                  <a:schemeClr val="bg1"/>
                </a:solidFill>
              </a:rPr>
              <a:t> (</a:t>
            </a:r>
            <a:r>
              <a:rPr lang="en-US" b="1" dirty="0" err="1">
                <a:solidFill>
                  <a:schemeClr val="bg1"/>
                </a:solidFill>
              </a:rPr>
              <a:t>ada</a:t>
            </a:r>
            <a:r>
              <a:rPr lang="en-US" b="1" dirty="0">
                <a:solidFill>
                  <a:schemeClr val="bg1"/>
                </a:solidFill>
              </a:rPr>
              <a:t> </a:t>
            </a:r>
            <a:r>
              <a:rPr lang="en-US" b="1" dirty="0" err="1">
                <a:solidFill>
                  <a:schemeClr val="bg1"/>
                </a:solidFill>
              </a:rPr>
              <a:t>jaminan</a:t>
            </a:r>
            <a:r>
              <a:rPr lang="en-US" b="1" dirty="0">
                <a:solidFill>
                  <a:schemeClr val="bg1"/>
                </a:solidFill>
              </a:rPr>
              <a:t> </a:t>
            </a:r>
            <a:r>
              <a:rPr lang="en-US" b="1" dirty="0" err="1">
                <a:solidFill>
                  <a:schemeClr val="bg1"/>
                </a:solidFill>
              </a:rPr>
              <a:t>merupakan</a:t>
            </a:r>
            <a:r>
              <a:rPr lang="en-US" b="1" dirty="0">
                <a:solidFill>
                  <a:schemeClr val="bg1"/>
                </a:solidFill>
              </a:rPr>
              <a:t> </a:t>
            </a:r>
            <a:r>
              <a:rPr lang="en-US" b="1" dirty="0" err="1">
                <a:solidFill>
                  <a:schemeClr val="bg1"/>
                </a:solidFill>
              </a:rPr>
              <a:t>benih</a:t>
            </a:r>
            <a:r>
              <a:rPr lang="en-US" b="1" dirty="0">
                <a:solidFill>
                  <a:schemeClr val="bg1"/>
                </a:solidFill>
              </a:rPr>
              <a:t> </a:t>
            </a:r>
            <a:r>
              <a:rPr lang="en-US" b="1" dirty="0" err="1">
                <a:solidFill>
                  <a:schemeClr val="bg1"/>
                </a:solidFill>
              </a:rPr>
              <a:t>unggul</a:t>
            </a:r>
            <a:r>
              <a:rPr lang="en-US" b="1" dirty="0">
                <a:solidFill>
                  <a:schemeClr val="bg1"/>
                </a:solidFill>
              </a:rPr>
              <a:t>)</a:t>
            </a:r>
            <a:endParaRPr lang="id-ID" sz="2000" b="1" dirty="0">
              <a:solidFill>
                <a:schemeClr val="bg1"/>
              </a:solidFill>
            </a:endParaRPr>
          </a:p>
          <a:p>
            <a:pPr lvl="1" hangingPunct="0">
              <a:buFont typeface="Arial" pitchFamily="34" charset="0"/>
              <a:buChar char="•"/>
            </a:pPr>
            <a:r>
              <a:rPr lang="en-US" b="1" dirty="0" err="1">
                <a:solidFill>
                  <a:schemeClr val="bg1"/>
                </a:solidFill>
              </a:rPr>
              <a:t>Pemilihan</a:t>
            </a:r>
            <a:r>
              <a:rPr lang="en-US" b="1" dirty="0">
                <a:solidFill>
                  <a:schemeClr val="bg1"/>
                </a:solidFill>
              </a:rPr>
              <a:t> </a:t>
            </a:r>
            <a:r>
              <a:rPr lang="en-US" b="1" dirty="0" err="1">
                <a:solidFill>
                  <a:schemeClr val="bg1"/>
                </a:solidFill>
              </a:rPr>
              <a:t>lahan</a:t>
            </a:r>
            <a:r>
              <a:rPr lang="en-US" b="1" dirty="0">
                <a:solidFill>
                  <a:schemeClr val="bg1"/>
                </a:solidFill>
              </a:rPr>
              <a:t> </a:t>
            </a:r>
            <a:r>
              <a:rPr lang="en-US" b="1" dirty="0" err="1">
                <a:solidFill>
                  <a:schemeClr val="bg1"/>
                </a:solidFill>
              </a:rPr>
              <a:t>pertanian</a:t>
            </a:r>
            <a:r>
              <a:rPr lang="en-US" b="1" dirty="0">
                <a:solidFill>
                  <a:schemeClr val="bg1"/>
                </a:solidFill>
              </a:rPr>
              <a:t> yang </a:t>
            </a:r>
            <a:r>
              <a:rPr lang="en-US" b="1" dirty="0" err="1">
                <a:solidFill>
                  <a:schemeClr val="bg1"/>
                </a:solidFill>
              </a:rPr>
              <a:t>memenuhi</a:t>
            </a:r>
            <a:r>
              <a:rPr lang="en-US" b="1" dirty="0">
                <a:solidFill>
                  <a:schemeClr val="bg1"/>
                </a:solidFill>
              </a:rPr>
              <a:t> </a:t>
            </a:r>
            <a:r>
              <a:rPr lang="en-US" b="1" dirty="0" err="1">
                <a:solidFill>
                  <a:schemeClr val="bg1"/>
                </a:solidFill>
              </a:rPr>
              <a:t>syarat</a:t>
            </a:r>
            <a:r>
              <a:rPr lang="en-US" b="1" dirty="0">
                <a:solidFill>
                  <a:schemeClr val="bg1"/>
                </a:solidFill>
              </a:rPr>
              <a:t> </a:t>
            </a:r>
            <a:r>
              <a:rPr lang="en-US" b="1" dirty="0" err="1">
                <a:solidFill>
                  <a:schemeClr val="bg1"/>
                </a:solidFill>
              </a:rPr>
              <a:t>tumbuh</a:t>
            </a:r>
            <a:r>
              <a:rPr lang="en-US" b="1" dirty="0">
                <a:solidFill>
                  <a:schemeClr val="bg1"/>
                </a:solidFill>
              </a:rPr>
              <a:t> </a:t>
            </a:r>
            <a:r>
              <a:rPr lang="en-US" b="1" dirty="0" err="1">
                <a:solidFill>
                  <a:schemeClr val="bg1"/>
                </a:solidFill>
              </a:rPr>
              <a:t>suburnya</a:t>
            </a:r>
            <a:r>
              <a:rPr lang="en-US" b="1" dirty="0">
                <a:solidFill>
                  <a:schemeClr val="bg1"/>
                </a:solidFill>
              </a:rPr>
              <a:t> </a:t>
            </a:r>
            <a:r>
              <a:rPr lang="en-US" b="1" dirty="0" err="1">
                <a:solidFill>
                  <a:schemeClr val="bg1"/>
                </a:solidFill>
              </a:rPr>
              <a:t>tanaman</a:t>
            </a:r>
            <a:r>
              <a:rPr lang="en-US" b="1" dirty="0">
                <a:solidFill>
                  <a:schemeClr val="bg1"/>
                </a:solidFill>
              </a:rPr>
              <a:t> </a:t>
            </a:r>
            <a:r>
              <a:rPr lang="en-US" b="1" dirty="0" err="1">
                <a:solidFill>
                  <a:schemeClr val="bg1"/>
                </a:solidFill>
              </a:rPr>
              <a:t>kacang</a:t>
            </a:r>
            <a:r>
              <a:rPr lang="en-US" b="1" dirty="0">
                <a:solidFill>
                  <a:schemeClr val="bg1"/>
                </a:solidFill>
              </a:rPr>
              <a:t> </a:t>
            </a:r>
            <a:r>
              <a:rPr lang="en-US" b="1" dirty="0" err="1">
                <a:solidFill>
                  <a:schemeClr val="bg1"/>
                </a:solidFill>
              </a:rPr>
              <a:t>tanah</a:t>
            </a:r>
            <a:r>
              <a:rPr lang="en-US" b="1" dirty="0">
                <a:solidFill>
                  <a:schemeClr val="bg1"/>
                </a:solidFill>
              </a:rPr>
              <a:t>. Tanah yang </a:t>
            </a:r>
            <a:r>
              <a:rPr lang="en-US" b="1" dirty="0" err="1">
                <a:solidFill>
                  <a:schemeClr val="bg1"/>
                </a:solidFill>
              </a:rPr>
              <a:t>diperlukan</a:t>
            </a:r>
            <a:r>
              <a:rPr lang="en-US" b="1" dirty="0">
                <a:solidFill>
                  <a:schemeClr val="bg1"/>
                </a:solidFill>
              </a:rPr>
              <a:t> </a:t>
            </a:r>
            <a:r>
              <a:rPr lang="en-US" b="1" dirty="0" err="1">
                <a:solidFill>
                  <a:schemeClr val="bg1"/>
                </a:solidFill>
              </a:rPr>
              <a:t>kacang</a:t>
            </a:r>
            <a:r>
              <a:rPr lang="en-US" b="1" dirty="0">
                <a:solidFill>
                  <a:schemeClr val="bg1"/>
                </a:solidFill>
              </a:rPr>
              <a:t> </a:t>
            </a:r>
            <a:r>
              <a:rPr lang="en-US" b="1" dirty="0" err="1">
                <a:solidFill>
                  <a:schemeClr val="bg1"/>
                </a:solidFill>
              </a:rPr>
              <a:t>tanah</a:t>
            </a:r>
            <a:r>
              <a:rPr lang="en-US" b="1" dirty="0">
                <a:solidFill>
                  <a:schemeClr val="bg1"/>
                </a:solidFill>
              </a:rPr>
              <a:t> </a:t>
            </a:r>
            <a:r>
              <a:rPr lang="en-US" b="1" dirty="0" err="1">
                <a:solidFill>
                  <a:schemeClr val="bg1"/>
                </a:solidFill>
              </a:rPr>
              <a:t>adalah</a:t>
            </a:r>
            <a:r>
              <a:rPr lang="en-US" b="1" dirty="0">
                <a:solidFill>
                  <a:schemeClr val="bg1"/>
                </a:solidFill>
              </a:rPr>
              <a:t> </a:t>
            </a:r>
            <a:r>
              <a:rPr lang="en-US" b="1" dirty="0" err="1">
                <a:solidFill>
                  <a:schemeClr val="bg1"/>
                </a:solidFill>
              </a:rPr>
              <a:t>tanah</a:t>
            </a:r>
            <a:r>
              <a:rPr lang="en-US" b="1" dirty="0">
                <a:solidFill>
                  <a:schemeClr val="bg1"/>
                </a:solidFill>
              </a:rPr>
              <a:t> yang </a:t>
            </a:r>
            <a:r>
              <a:rPr lang="en-US" b="1" dirty="0" err="1">
                <a:solidFill>
                  <a:schemeClr val="bg1"/>
                </a:solidFill>
              </a:rPr>
              <a:t>bertekstur</a:t>
            </a:r>
            <a:r>
              <a:rPr lang="en-US" b="1" dirty="0">
                <a:solidFill>
                  <a:schemeClr val="bg1"/>
                </a:solidFill>
              </a:rPr>
              <a:t> </a:t>
            </a:r>
            <a:r>
              <a:rPr lang="en-US" b="1" dirty="0" err="1">
                <a:solidFill>
                  <a:schemeClr val="bg1"/>
                </a:solidFill>
              </a:rPr>
              <a:t>lempung</a:t>
            </a:r>
            <a:r>
              <a:rPr lang="en-US" b="1" dirty="0">
                <a:solidFill>
                  <a:schemeClr val="bg1"/>
                </a:solidFill>
              </a:rPr>
              <a:t> </a:t>
            </a:r>
            <a:r>
              <a:rPr lang="en-US" b="1" dirty="0" err="1">
                <a:solidFill>
                  <a:schemeClr val="bg1"/>
                </a:solidFill>
              </a:rPr>
              <a:t>berpasir</a:t>
            </a:r>
            <a:r>
              <a:rPr lang="en-US" b="1" dirty="0">
                <a:solidFill>
                  <a:schemeClr val="bg1"/>
                </a:solidFill>
              </a:rPr>
              <a:t>, </a:t>
            </a:r>
            <a:r>
              <a:rPr lang="en-US" b="1" dirty="0" err="1">
                <a:solidFill>
                  <a:schemeClr val="bg1"/>
                </a:solidFill>
              </a:rPr>
              <a:t>pasir</a:t>
            </a:r>
            <a:r>
              <a:rPr lang="en-US" b="1" dirty="0">
                <a:solidFill>
                  <a:schemeClr val="bg1"/>
                </a:solidFill>
              </a:rPr>
              <a:t> </a:t>
            </a:r>
            <a:r>
              <a:rPr lang="en-US" b="1" dirty="0" err="1">
                <a:solidFill>
                  <a:schemeClr val="bg1"/>
                </a:solidFill>
              </a:rPr>
              <a:t>berlempung</a:t>
            </a:r>
            <a:r>
              <a:rPr lang="en-US" b="1" dirty="0">
                <a:solidFill>
                  <a:schemeClr val="bg1"/>
                </a:solidFill>
              </a:rPr>
              <a:t>, </a:t>
            </a:r>
            <a:r>
              <a:rPr lang="en-US" b="1" dirty="0" err="1">
                <a:solidFill>
                  <a:schemeClr val="bg1"/>
                </a:solidFill>
              </a:rPr>
              <a:t>liat</a:t>
            </a:r>
            <a:r>
              <a:rPr lang="en-US" b="1" dirty="0">
                <a:solidFill>
                  <a:schemeClr val="bg1"/>
                </a:solidFill>
              </a:rPr>
              <a:t> </a:t>
            </a:r>
            <a:r>
              <a:rPr lang="en-US" b="1" dirty="0" err="1">
                <a:solidFill>
                  <a:schemeClr val="bg1"/>
                </a:solidFill>
              </a:rPr>
              <a:t>lempung</a:t>
            </a:r>
            <a:r>
              <a:rPr lang="en-US" b="1" dirty="0">
                <a:solidFill>
                  <a:schemeClr val="bg1"/>
                </a:solidFill>
              </a:rPr>
              <a:t> </a:t>
            </a:r>
            <a:r>
              <a:rPr lang="en-US" b="1" dirty="0" err="1">
                <a:solidFill>
                  <a:schemeClr val="bg1"/>
                </a:solidFill>
              </a:rPr>
              <a:t>berpasir</a:t>
            </a:r>
            <a:r>
              <a:rPr lang="en-US" b="1" dirty="0">
                <a:solidFill>
                  <a:schemeClr val="bg1"/>
                </a:solidFill>
              </a:rPr>
              <a:t> </a:t>
            </a:r>
            <a:r>
              <a:rPr lang="en-US" b="1" dirty="0" err="1">
                <a:solidFill>
                  <a:schemeClr val="bg1"/>
                </a:solidFill>
              </a:rPr>
              <a:t>dan</a:t>
            </a:r>
            <a:r>
              <a:rPr lang="en-US" b="1" dirty="0">
                <a:solidFill>
                  <a:schemeClr val="bg1"/>
                </a:solidFill>
              </a:rPr>
              <a:t> </a:t>
            </a:r>
            <a:r>
              <a:rPr lang="en-US" b="1" dirty="0" err="1">
                <a:solidFill>
                  <a:schemeClr val="bg1"/>
                </a:solidFill>
              </a:rPr>
              <a:t>lempung</a:t>
            </a:r>
            <a:r>
              <a:rPr lang="en-US" b="1" dirty="0">
                <a:solidFill>
                  <a:schemeClr val="bg1"/>
                </a:solidFill>
              </a:rPr>
              <a:t> </a:t>
            </a:r>
            <a:r>
              <a:rPr lang="en-US" b="1" dirty="0" err="1">
                <a:solidFill>
                  <a:schemeClr val="bg1"/>
                </a:solidFill>
              </a:rPr>
              <a:t>berdebu</a:t>
            </a:r>
            <a:r>
              <a:rPr lang="en-US" b="1" dirty="0">
                <a:solidFill>
                  <a:schemeClr val="bg1"/>
                </a:solidFill>
              </a:rPr>
              <a:t>.</a:t>
            </a:r>
            <a:endParaRPr lang="id-ID" sz="2000" b="1" dirty="0">
              <a:solidFill>
                <a:schemeClr val="bg1"/>
              </a:solidFill>
            </a:endParaRPr>
          </a:p>
          <a:p>
            <a:pPr lvl="1" hangingPunct="0">
              <a:buFont typeface="Arial" pitchFamily="34" charset="0"/>
              <a:buChar char="•"/>
            </a:pPr>
            <a:r>
              <a:rPr lang="en-US" b="1" dirty="0" err="1">
                <a:solidFill>
                  <a:schemeClr val="bg1"/>
                </a:solidFill>
              </a:rPr>
              <a:t>Curah</a:t>
            </a:r>
            <a:r>
              <a:rPr lang="en-US" b="1" dirty="0">
                <a:solidFill>
                  <a:schemeClr val="bg1"/>
                </a:solidFill>
              </a:rPr>
              <a:t> </a:t>
            </a:r>
            <a:r>
              <a:rPr lang="en-US" b="1" dirty="0" err="1">
                <a:solidFill>
                  <a:schemeClr val="bg1"/>
                </a:solidFill>
              </a:rPr>
              <a:t>hujan</a:t>
            </a:r>
            <a:r>
              <a:rPr lang="en-US" b="1" dirty="0">
                <a:solidFill>
                  <a:schemeClr val="bg1"/>
                </a:solidFill>
              </a:rPr>
              <a:t> minimal yang </a:t>
            </a:r>
            <a:r>
              <a:rPr lang="en-US" b="1" dirty="0" err="1">
                <a:solidFill>
                  <a:schemeClr val="bg1"/>
                </a:solidFill>
              </a:rPr>
              <a:t>dibutuhkan</a:t>
            </a:r>
            <a:r>
              <a:rPr lang="en-US" b="1" dirty="0">
                <a:solidFill>
                  <a:schemeClr val="bg1"/>
                </a:solidFill>
              </a:rPr>
              <a:t> </a:t>
            </a:r>
            <a:r>
              <a:rPr lang="en-US" b="1" dirty="0" err="1">
                <a:solidFill>
                  <a:schemeClr val="bg1"/>
                </a:solidFill>
              </a:rPr>
              <a:t>kacang</a:t>
            </a:r>
            <a:r>
              <a:rPr lang="en-US" b="1" dirty="0">
                <a:solidFill>
                  <a:schemeClr val="bg1"/>
                </a:solidFill>
              </a:rPr>
              <a:t> </a:t>
            </a:r>
            <a:r>
              <a:rPr lang="en-US" b="1" dirty="0" err="1">
                <a:solidFill>
                  <a:schemeClr val="bg1"/>
                </a:solidFill>
              </a:rPr>
              <a:t>tanah</a:t>
            </a:r>
            <a:r>
              <a:rPr lang="en-US" b="1" dirty="0">
                <a:solidFill>
                  <a:schemeClr val="bg1"/>
                </a:solidFill>
              </a:rPr>
              <a:t> </a:t>
            </a:r>
            <a:r>
              <a:rPr lang="en-US" b="1" dirty="0" err="1">
                <a:solidFill>
                  <a:schemeClr val="bg1"/>
                </a:solidFill>
              </a:rPr>
              <a:t>sebesar</a:t>
            </a:r>
            <a:r>
              <a:rPr lang="en-US" b="1" dirty="0">
                <a:solidFill>
                  <a:schemeClr val="bg1"/>
                </a:solidFill>
              </a:rPr>
              <a:t> 300 mm </a:t>
            </a:r>
            <a:r>
              <a:rPr lang="en-US" b="1" dirty="0" err="1">
                <a:solidFill>
                  <a:schemeClr val="bg1"/>
                </a:solidFill>
              </a:rPr>
              <a:t>pada</a:t>
            </a:r>
            <a:r>
              <a:rPr lang="en-US" b="1" dirty="0">
                <a:solidFill>
                  <a:schemeClr val="bg1"/>
                </a:solidFill>
              </a:rPr>
              <a:t> </a:t>
            </a:r>
            <a:r>
              <a:rPr lang="en-US" b="1" dirty="0" err="1">
                <a:solidFill>
                  <a:schemeClr val="bg1"/>
                </a:solidFill>
              </a:rPr>
              <a:t>awal</a:t>
            </a:r>
            <a:r>
              <a:rPr lang="en-US" b="1" dirty="0">
                <a:solidFill>
                  <a:schemeClr val="bg1"/>
                </a:solidFill>
              </a:rPr>
              <a:t> </a:t>
            </a:r>
            <a:r>
              <a:rPr lang="en-US" b="1" dirty="0" err="1">
                <a:solidFill>
                  <a:schemeClr val="bg1"/>
                </a:solidFill>
              </a:rPr>
              <a:t>tanam</a:t>
            </a:r>
            <a:r>
              <a:rPr lang="en-US" b="1" dirty="0">
                <a:solidFill>
                  <a:schemeClr val="bg1"/>
                </a:solidFill>
              </a:rPr>
              <a:t> (2 </a:t>
            </a:r>
            <a:r>
              <a:rPr lang="en-US" b="1" dirty="0" err="1">
                <a:solidFill>
                  <a:schemeClr val="bg1"/>
                </a:solidFill>
              </a:rPr>
              <a:t>bulan</a:t>
            </a:r>
            <a:r>
              <a:rPr lang="en-US" b="1" dirty="0">
                <a:solidFill>
                  <a:schemeClr val="bg1"/>
                </a:solidFill>
              </a:rPr>
              <a:t> </a:t>
            </a:r>
            <a:r>
              <a:rPr lang="en-US" b="1" dirty="0" err="1">
                <a:solidFill>
                  <a:schemeClr val="bg1"/>
                </a:solidFill>
              </a:rPr>
              <a:t>awal</a:t>
            </a:r>
            <a:r>
              <a:rPr lang="en-US" b="1" dirty="0">
                <a:solidFill>
                  <a:schemeClr val="bg1"/>
                </a:solidFill>
              </a:rPr>
              <a:t>) </a:t>
            </a:r>
            <a:r>
              <a:rPr lang="en-US" b="1" dirty="0" err="1">
                <a:solidFill>
                  <a:schemeClr val="bg1"/>
                </a:solidFill>
              </a:rPr>
              <a:t>dan</a:t>
            </a:r>
            <a:r>
              <a:rPr lang="en-US" b="1" dirty="0">
                <a:solidFill>
                  <a:schemeClr val="bg1"/>
                </a:solidFill>
              </a:rPr>
              <a:t> 75 – 150 mm </a:t>
            </a:r>
            <a:r>
              <a:rPr lang="en-US" b="1" dirty="0" err="1">
                <a:solidFill>
                  <a:schemeClr val="bg1"/>
                </a:solidFill>
              </a:rPr>
              <a:t>saat</a:t>
            </a:r>
            <a:r>
              <a:rPr lang="en-US" b="1" dirty="0">
                <a:solidFill>
                  <a:schemeClr val="bg1"/>
                </a:solidFill>
              </a:rPr>
              <a:t> </a:t>
            </a:r>
            <a:r>
              <a:rPr lang="en-US" b="1" dirty="0" err="1">
                <a:solidFill>
                  <a:schemeClr val="bg1"/>
                </a:solidFill>
              </a:rPr>
              <a:t>akan</a:t>
            </a:r>
            <a:r>
              <a:rPr lang="en-US" b="1" dirty="0">
                <a:solidFill>
                  <a:schemeClr val="bg1"/>
                </a:solidFill>
              </a:rPr>
              <a:t> </a:t>
            </a:r>
            <a:r>
              <a:rPr lang="en-US" b="1" dirty="0" err="1">
                <a:solidFill>
                  <a:schemeClr val="bg1"/>
                </a:solidFill>
              </a:rPr>
              <a:t>panen</a:t>
            </a:r>
            <a:r>
              <a:rPr lang="en-US" b="1" dirty="0">
                <a:solidFill>
                  <a:schemeClr val="bg1"/>
                </a:solidFill>
              </a:rPr>
              <a:t> (</a:t>
            </a:r>
            <a:r>
              <a:rPr lang="en-US" b="1" dirty="0" err="1">
                <a:solidFill>
                  <a:schemeClr val="bg1"/>
                </a:solidFill>
              </a:rPr>
              <a:t>bulan</a:t>
            </a:r>
            <a:r>
              <a:rPr lang="en-US" b="1" dirty="0">
                <a:solidFill>
                  <a:schemeClr val="bg1"/>
                </a:solidFill>
              </a:rPr>
              <a:t> </a:t>
            </a:r>
            <a:r>
              <a:rPr lang="en-US" b="1" dirty="0" err="1">
                <a:solidFill>
                  <a:schemeClr val="bg1"/>
                </a:solidFill>
              </a:rPr>
              <a:t>ke</a:t>
            </a:r>
            <a:r>
              <a:rPr lang="en-US" b="1" dirty="0">
                <a:solidFill>
                  <a:schemeClr val="bg1"/>
                </a:solidFill>
              </a:rPr>
              <a:t> 3).</a:t>
            </a:r>
            <a:endParaRPr lang="id-ID" sz="2000" b="1" dirty="0">
              <a:solidFill>
                <a:schemeClr val="bg1"/>
              </a:solidFill>
            </a:endParaRPr>
          </a:p>
          <a:p>
            <a:endParaRPr lang="id-ID" b="1" dirty="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285720" y="144828"/>
            <a:ext cx="8643998"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Clr>
                <a:schemeClr val="bg1"/>
              </a:buClr>
              <a:buFont typeface="Arial" pitchFamily="34" charset="0"/>
              <a:buChar char="•"/>
              <a:tabLst>
                <a:tab pos="1600200" algn="l"/>
              </a:tabLst>
            </a:pPr>
            <a:r>
              <a:rPr kumimoji="0" lang="id-ID"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Pengairan</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yang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dievaluasi</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cukup</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selama</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diperlukan</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dan</a:t>
            </a:r>
            <a:endParaRPr kumimoji="0" lang="id-ID" sz="27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fontAlgn="base">
              <a:spcBef>
                <a:spcPct val="0"/>
              </a:spcBef>
              <a:spcAft>
                <a:spcPct val="0"/>
              </a:spcAft>
              <a:buClr>
                <a:srgbClr val="000000"/>
              </a:buClr>
              <a:tabLst>
                <a:tab pos="1600200" algn="l"/>
              </a:tabLst>
            </a:pPr>
            <a:r>
              <a:rPr lang="id-ID" sz="2700" b="1" dirty="0">
                <a:solidFill>
                  <a:schemeClr val="bg1"/>
                </a:solidFill>
                <a:latin typeface="+mj-lt"/>
                <a:ea typeface="Times New Roman" pitchFamily="18" charset="0"/>
                <a:cs typeface="Times New Roman" pitchFamily="18" charset="0"/>
              </a:rPr>
              <a:t> </a:t>
            </a:r>
            <a:r>
              <a:rPr lang="id-ID" sz="2700" b="1" dirty="0" smtClean="0">
                <a:solidFill>
                  <a:schemeClr val="bg1"/>
                </a:solidFill>
                <a:latin typeface="+mj-lt"/>
                <a:ea typeface="Times New Roman" pitchFamily="18" charset="0"/>
                <a:cs typeface="Times New Roman" pitchFamily="18" charset="0"/>
              </a:rPr>
              <a:t>  </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dapat</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terbuang</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bila</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kelebihan</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tidak</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terjadi</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genangan</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 </a:t>
            </a:r>
            <a:endParaRPr kumimoji="0" lang="id-ID" sz="27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fontAlgn="base">
              <a:spcBef>
                <a:spcPct val="0"/>
              </a:spcBef>
              <a:spcAft>
                <a:spcPct val="0"/>
              </a:spcAft>
              <a:buClr>
                <a:srgbClr val="000000"/>
              </a:buClr>
              <a:tabLst>
                <a:tab pos="1600200" algn="l"/>
              </a:tabLst>
            </a:pPr>
            <a:r>
              <a:rPr lang="id-ID" sz="2700" b="1" dirty="0">
                <a:solidFill>
                  <a:schemeClr val="bg1"/>
                </a:solidFill>
                <a:latin typeface="+mj-lt"/>
                <a:ea typeface="Times New Roman" pitchFamily="18" charset="0"/>
                <a:cs typeface="Times New Roman" pitchFamily="18" charset="0"/>
              </a:rPr>
              <a:t> </a:t>
            </a:r>
            <a:r>
              <a:rPr lang="id-ID" sz="2700" b="1" dirty="0" smtClean="0">
                <a:solidFill>
                  <a:schemeClr val="bg1"/>
                </a:solidFill>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banjir</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saat</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terjadi</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hujan</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a:t>
            </a:r>
            <a:endParaRPr kumimoji="0" lang="id-ID" sz="2700" b="1" i="0" u="none" strike="noStrike" cap="none" normalizeH="0" baseline="0" dirty="0" smtClean="0">
              <a:ln>
                <a:noFill/>
              </a:ln>
              <a:solidFill>
                <a:schemeClr val="bg1"/>
              </a:solidFill>
              <a:effectLst/>
              <a:latin typeface="+mj-lt"/>
              <a:cs typeface="Arial" pitchFamily="34" charset="0"/>
            </a:endParaRPr>
          </a:p>
          <a:p>
            <a:pPr eaLnBrk="0" fontAlgn="base" hangingPunct="0">
              <a:spcBef>
                <a:spcPct val="0"/>
              </a:spcBef>
              <a:spcAft>
                <a:spcPct val="0"/>
              </a:spcAft>
              <a:buClr>
                <a:schemeClr val="bg1"/>
              </a:buClr>
              <a:buFont typeface="Arial" pitchFamily="34" charset="0"/>
              <a:buChar char="•"/>
              <a:tabLst>
                <a:tab pos="1600200" algn="l"/>
              </a:tabLst>
            </a:pPr>
            <a:r>
              <a:rPr kumimoji="0" lang="id-ID"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SOP yang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telah</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dikaji</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terhadap</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kondisi</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lingkungan</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dan</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endParaRPr kumimoji="0" lang="id-ID" sz="27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eaLnBrk="0" fontAlgn="base" hangingPunct="0">
              <a:spcBef>
                <a:spcPct val="0"/>
              </a:spcBef>
              <a:spcAft>
                <a:spcPct val="0"/>
              </a:spcAft>
              <a:buClr>
                <a:srgbClr val="000000"/>
              </a:buClr>
              <a:buFont typeface="Arial" pitchFamily="34" charset="0"/>
              <a:buChar char="•"/>
              <a:tabLst>
                <a:tab pos="1600200" algn="l"/>
              </a:tabLst>
            </a:pPr>
            <a:r>
              <a:rPr lang="id-ID" sz="2700" b="1" dirty="0">
                <a:solidFill>
                  <a:schemeClr val="bg1"/>
                </a:solidFill>
                <a:latin typeface="+mj-lt"/>
                <a:ea typeface="Times New Roman" pitchFamily="18" charset="0"/>
                <a:cs typeface="Times New Roman" pitchFamily="18" charset="0"/>
              </a:rPr>
              <a:t> </a:t>
            </a:r>
            <a:r>
              <a:rPr lang="id-ID" sz="2700" b="1" dirty="0" smtClean="0">
                <a:solidFill>
                  <a:schemeClr val="bg1"/>
                </a:solidFill>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teknis</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oleh</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tenaga</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ahli</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setelah</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dilakukan</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kajian</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teknis</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endParaRPr kumimoji="0" lang="id-ID" sz="27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eaLnBrk="0" fontAlgn="base" hangingPunct="0">
              <a:spcBef>
                <a:spcPct val="0"/>
              </a:spcBef>
              <a:spcAft>
                <a:spcPct val="0"/>
              </a:spcAft>
              <a:buClr>
                <a:srgbClr val="000000"/>
              </a:buClr>
              <a:tabLst>
                <a:tab pos="1600200" algn="l"/>
              </a:tabLst>
            </a:pPr>
            <a:r>
              <a:rPr lang="id-ID" sz="2700" b="1" dirty="0">
                <a:solidFill>
                  <a:schemeClr val="bg1"/>
                </a:solidFill>
                <a:latin typeface="+mj-lt"/>
                <a:ea typeface="Times New Roman" pitchFamily="18" charset="0"/>
                <a:cs typeface="Times New Roman" pitchFamily="18" charset="0"/>
              </a:rPr>
              <a:t> </a:t>
            </a:r>
            <a:r>
              <a:rPr lang="id-ID" sz="2700" b="1" dirty="0" smtClean="0">
                <a:solidFill>
                  <a:schemeClr val="bg1"/>
                </a:solidFill>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terhadap</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hal-hal</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sebagai</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700" b="1" i="0" u="none" strike="noStrike" cap="none" normalizeH="0" baseline="0" dirty="0" err="1" smtClean="0">
                <a:ln>
                  <a:noFill/>
                </a:ln>
                <a:solidFill>
                  <a:schemeClr val="bg1"/>
                </a:solidFill>
                <a:effectLst/>
                <a:latin typeface="+mj-lt"/>
                <a:ea typeface="Times New Roman" pitchFamily="18" charset="0"/>
                <a:cs typeface="Times New Roman" pitchFamily="18" charset="0"/>
              </a:rPr>
              <a:t>berikut</a:t>
            </a:r>
            <a:r>
              <a:rPr kumimoji="0" lang="en-US" sz="27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endParaRPr kumimoji="0" lang="id-ID" sz="2700" b="1" i="0" u="none" strike="noStrike" cap="none" normalizeH="0" baseline="0" dirty="0" smtClean="0">
              <a:ln>
                <a:noFill/>
              </a:ln>
              <a:solidFill>
                <a:schemeClr val="bg1"/>
              </a:solidFill>
              <a:effectLst/>
              <a:latin typeface="+mj-lt"/>
              <a:cs typeface="Arial" pitchFamily="34" charset="0"/>
            </a:endParaRPr>
          </a:p>
          <a:p>
            <a:pPr lvl="2" algn="just" eaLnBrk="0" fontAlgn="base" hangingPunct="0">
              <a:spcBef>
                <a:spcPct val="0"/>
              </a:spcBef>
              <a:spcAft>
                <a:spcPct val="0"/>
              </a:spcAft>
              <a:buFont typeface="Wingdings" pitchFamily="2" charset="2"/>
              <a:buChar char="ü"/>
              <a:tabLst>
                <a:tab pos="1600200" algn="l"/>
              </a:tabLst>
            </a:pP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Kondisi / struktur tanah, unsur hara dalam tanah</a:t>
            </a:r>
            <a:endParaRPr kumimoji="0" lang="id-ID" sz="2400" b="1" i="0" u="none" strike="noStrike" cap="none" normalizeH="0" baseline="0" dirty="0" smtClean="0">
              <a:ln>
                <a:noFill/>
              </a:ln>
              <a:solidFill>
                <a:schemeClr val="bg1"/>
              </a:solidFill>
              <a:effectLst/>
              <a:latin typeface="+mj-lt"/>
              <a:cs typeface="Arial" pitchFamily="34" charset="0"/>
            </a:endParaRPr>
          </a:p>
          <a:p>
            <a:pPr lvl="2" algn="just" eaLnBrk="0" fontAlgn="base" hangingPunct="0">
              <a:spcBef>
                <a:spcPct val="0"/>
              </a:spcBef>
              <a:spcAft>
                <a:spcPct val="0"/>
              </a:spcAft>
              <a:buFont typeface="Wingdings" pitchFamily="2" charset="2"/>
              <a:buChar char="ü"/>
              <a:tabLst>
                <a:tab pos="1600200" algn="l"/>
              </a:tabLst>
            </a:pP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Kecukupan</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sinar</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matahari</a:t>
            </a:r>
            <a:endParaRPr kumimoji="0" lang="id-ID" sz="2400" b="1" i="0" u="none" strike="noStrike" cap="none" normalizeH="0" baseline="0" dirty="0" smtClean="0">
              <a:ln>
                <a:noFill/>
              </a:ln>
              <a:solidFill>
                <a:schemeClr val="bg1"/>
              </a:solidFill>
              <a:effectLst/>
              <a:latin typeface="+mj-lt"/>
              <a:cs typeface="Arial" pitchFamily="34" charset="0"/>
            </a:endParaRPr>
          </a:p>
          <a:p>
            <a:pPr lvl="2" algn="just" eaLnBrk="0" fontAlgn="base" hangingPunct="0">
              <a:spcBef>
                <a:spcPct val="0"/>
              </a:spcBef>
              <a:spcAft>
                <a:spcPct val="0"/>
              </a:spcAft>
              <a:buFont typeface="Wingdings" pitchFamily="2" charset="2"/>
              <a:buChar char="ü"/>
              <a:tabLst>
                <a:tab pos="1600200" algn="l"/>
              </a:tabLst>
            </a:pP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Dll</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yang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menjadi</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pertimbangan</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teknis</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terutama</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lvl="2" algn="just" eaLnBrk="0" fontAlgn="base" hangingPunct="0">
              <a:spcBef>
                <a:spcPct val="0"/>
              </a:spcBef>
              <a:spcAft>
                <a:spcPct val="0"/>
              </a:spcAft>
              <a:tabLst>
                <a:tab pos="1600200" algn="l"/>
              </a:tabLst>
            </a:pPr>
            <a:r>
              <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perlakuan</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khusus</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saat</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tumbuh</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tunas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dan</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pembiakan</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lvl="2" algn="just" eaLnBrk="0" fontAlgn="base" hangingPunct="0">
              <a:spcBef>
                <a:spcPct val="0"/>
              </a:spcBef>
              <a:spcAft>
                <a:spcPct val="0"/>
              </a:spcAft>
              <a:tabLst>
                <a:tab pos="1600200" algn="l"/>
              </a:tabLst>
            </a:pPr>
            <a:r>
              <a:rPr lang="id-ID" sz="2400" b="1" dirty="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anakan</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tumbuhnya</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akar</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bakal</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buah</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polong</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lvl="2" algn="just" eaLnBrk="0" fontAlgn="base" hangingPunct="0">
              <a:spcBef>
                <a:spcPct val="0"/>
              </a:spcBef>
              <a:spcAft>
                <a:spcPct val="0"/>
              </a:spcAft>
              <a:tabLst>
                <a:tab pos="1600200" algn="l"/>
              </a:tabLst>
            </a:pPr>
            <a:r>
              <a:rPr lang="id-ID" sz="2400" b="1" dirty="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pembungaan</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dan</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pengisian</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bakal</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buah</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endParaRPr lang="id-ID" sz="2400" b="1" dirty="0">
              <a:solidFill>
                <a:schemeClr val="bg1"/>
              </a:solidFill>
              <a:latin typeface="+mj-lt"/>
              <a:ea typeface="Times New Roman" pitchFamily="18" charset="0"/>
              <a:cs typeface="Arial" pitchFamily="34" charset="0"/>
            </a:endParaRPr>
          </a:p>
          <a:p>
            <a:pPr marL="0" lvl="2" algn="just" eaLnBrk="0" fontAlgn="base" hangingPunct="0">
              <a:spcBef>
                <a:spcPct val="0"/>
              </a:spcBef>
              <a:spcAft>
                <a:spcPct val="0"/>
              </a:spcAft>
              <a:tabLst>
                <a:tab pos="1600200" algn="l"/>
              </a:tabLst>
            </a:pPr>
            <a:r>
              <a:rPr lang="id-ID" sz="2400" b="1" dirty="0" smtClean="0">
                <a:solidFill>
                  <a:schemeClr val="bg1"/>
                </a:solidFill>
              </a:rPr>
              <a:t>2. </a:t>
            </a:r>
            <a:r>
              <a:rPr lang="en-US" sz="2500" b="1" dirty="0" err="1" smtClean="0">
                <a:solidFill>
                  <a:schemeClr val="bg1"/>
                </a:solidFill>
              </a:rPr>
              <a:t>Didasarkan</a:t>
            </a:r>
            <a:r>
              <a:rPr lang="en-US" sz="2500" b="1" dirty="0" smtClean="0">
                <a:solidFill>
                  <a:schemeClr val="bg1"/>
                </a:solidFill>
              </a:rPr>
              <a:t> </a:t>
            </a:r>
            <a:r>
              <a:rPr lang="en-US" sz="2500" b="1" dirty="0" err="1">
                <a:solidFill>
                  <a:schemeClr val="bg1"/>
                </a:solidFill>
              </a:rPr>
              <a:t>kajian</a:t>
            </a:r>
            <a:r>
              <a:rPr lang="en-US" sz="2500" b="1" dirty="0">
                <a:solidFill>
                  <a:schemeClr val="bg1"/>
                </a:solidFill>
              </a:rPr>
              <a:t> </a:t>
            </a:r>
            <a:r>
              <a:rPr lang="en-US" sz="2500" b="1" dirty="0" err="1">
                <a:solidFill>
                  <a:schemeClr val="bg1"/>
                </a:solidFill>
              </a:rPr>
              <a:t>tersebut</a:t>
            </a:r>
            <a:r>
              <a:rPr lang="en-US" sz="2500" b="1" dirty="0">
                <a:solidFill>
                  <a:schemeClr val="bg1"/>
                </a:solidFill>
              </a:rPr>
              <a:t> </a:t>
            </a:r>
            <a:r>
              <a:rPr lang="en-US" sz="2500" b="1" dirty="0" err="1">
                <a:solidFill>
                  <a:schemeClr val="bg1"/>
                </a:solidFill>
              </a:rPr>
              <a:t>diatas</a:t>
            </a:r>
            <a:r>
              <a:rPr lang="en-US" sz="2500" b="1" dirty="0">
                <a:solidFill>
                  <a:schemeClr val="bg1"/>
                </a:solidFill>
              </a:rPr>
              <a:t> </a:t>
            </a:r>
            <a:r>
              <a:rPr lang="en-US" sz="2500" b="1" dirty="0" err="1">
                <a:solidFill>
                  <a:schemeClr val="bg1"/>
                </a:solidFill>
              </a:rPr>
              <a:t>Pembudidaya</a:t>
            </a:r>
            <a:r>
              <a:rPr lang="en-US" sz="2500" b="1" dirty="0">
                <a:solidFill>
                  <a:schemeClr val="bg1"/>
                </a:solidFill>
              </a:rPr>
              <a:t> </a:t>
            </a:r>
            <a:r>
              <a:rPr lang="en-US" sz="2500" b="1" dirty="0" err="1">
                <a:solidFill>
                  <a:schemeClr val="bg1"/>
                </a:solidFill>
              </a:rPr>
              <a:t>kacang</a:t>
            </a:r>
            <a:r>
              <a:rPr lang="en-US" sz="2500" b="1" dirty="0">
                <a:solidFill>
                  <a:schemeClr val="bg1"/>
                </a:solidFill>
              </a:rPr>
              <a:t> </a:t>
            </a:r>
            <a:r>
              <a:rPr lang="en-US" sz="2500" b="1" dirty="0" err="1" smtClean="0">
                <a:solidFill>
                  <a:schemeClr val="bg1"/>
                </a:solidFill>
              </a:rPr>
              <a:t>tanah</a:t>
            </a:r>
            <a:endParaRPr lang="id-ID" sz="2500" b="1" dirty="0" smtClean="0">
              <a:solidFill>
                <a:schemeClr val="bg1"/>
              </a:solidFill>
            </a:endParaRPr>
          </a:p>
          <a:p>
            <a:pPr marL="0" lvl="2" algn="just" eaLnBrk="0" fontAlgn="base" hangingPunct="0">
              <a:spcBef>
                <a:spcPct val="0"/>
              </a:spcBef>
              <a:spcAft>
                <a:spcPct val="0"/>
              </a:spcAft>
              <a:tabLst>
                <a:tab pos="1600200" algn="l"/>
              </a:tabLst>
            </a:pPr>
            <a:r>
              <a:rPr lang="id-ID" sz="2500" b="1" dirty="0">
                <a:solidFill>
                  <a:schemeClr val="bg1"/>
                </a:solidFill>
              </a:rPr>
              <a:t> </a:t>
            </a:r>
            <a:r>
              <a:rPr lang="id-ID" sz="2500" b="1" dirty="0" smtClean="0">
                <a:solidFill>
                  <a:schemeClr val="bg1"/>
                </a:solidFill>
              </a:rPr>
              <a:t>  </a:t>
            </a:r>
            <a:r>
              <a:rPr lang="en-US" sz="2500" b="1" dirty="0" smtClean="0">
                <a:solidFill>
                  <a:schemeClr val="bg1"/>
                </a:solidFill>
              </a:rPr>
              <a:t> </a:t>
            </a:r>
            <a:r>
              <a:rPr lang="en-US" sz="2500" b="1" dirty="0" err="1">
                <a:solidFill>
                  <a:schemeClr val="bg1"/>
                </a:solidFill>
              </a:rPr>
              <a:t>harus</a:t>
            </a:r>
            <a:r>
              <a:rPr lang="en-US" sz="2500" b="1" dirty="0">
                <a:solidFill>
                  <a:schemeClr val="bg1"/>
                </a:solidFill>
              </a:rPr>
              <a:t> </a:t>
            </a:r>
            <a:r>
              <a:rPr lang="en-US" sz="2500" b="1" dirty="0" err="1">
                <a:solidFill>
                  <a:schemeClr val="bg1"/>
                </a:solidFill>
              </a:rPr>
              <a:t>sudah</a:t>
            </a:r>
            <a:r>
              <a:rPr lang="en-US" sz="2500" b="1" dirty="0">
                <a:solidFill>
                  <a:schemeClr val="bg1"/>
                </a:solidFill>
              </a:rPr>
              <a:t> </a:t>
            </a:r>
            <a:r>
              <a:rPr lang="en-US" sz="2500" b="1" dirty="0" err="1" smtClean="0">
                <a:solidFill>
                  <a:schemeClr val="bg1"/>
                </a:solidFill>
              </a:rPr>
              <a:t>membuat</a:t>
            </a:r>
            <a:r>
              <a:rPr lang="id-ID" sz="2500" b="1" dirty="0" smtClean="0">
                <a:solidFill>
                  <a:schemeClr val="bg1"/>
                </a:solidFill>
              </a:rPr>
              <a:t> </a:t>
            </a:r>
            <a:r>
              <a:rPr lang="en-US" sz="2500" b="1" dirty="0" smtClean="0">
                <a:solidFill>
                  <a:schemeClr val="bg1"/>
                </a:solidFill>
              </a:rPr>
              <a:t> </a:t>
            </a:r>
            <a:r>
              <a:rPr lang="en-US" sz="2500" b="1" dirty="0" err="1">
                <a:solidFill>
                  <a:schemeClr val="bg1"/>
                </a:solidFill>
              </a:rPr>
              <a:t>jadwal</a:t>
            </a:r>
            <a:r>
              <a:rPr lang="en-US" sz="2500" b="1" dirty="0">
                <a:solidFill>
                  <a:schemeClr val="bg1"/>
                </a:solidFill>
              </a:rPr>
              <a:t> </a:t>
            </a:r>
            <a:r>
              <a:rPr lang="id-ID" sz="2500" b="1" dirty="0" smtClean="0">
                <a:solidFill>
                  <a:schemeClr val="bg1"/>
                </a:solidFill>
              </a:rPr>
              <a:t> </a:t>
            </a:r>
            <a:r>
              <a:rPr lang="en-US" sz="2500" b="1" dirty="0" err="1" smtClean="0">
                <a:solidFill>
                  <a:schemeClr val="bg1"/>
                </a:solidFill>
              </a:rPr>
              <a:t>sesuai</a:t>
            </a:r>
            <a:r>
              <a:rPr lang="id-ID" sz="2500" b="1" dirty="0" smtClean="0">
                <a:solidFill>
                  <a:schemeClr val="bg1"/>
                </a:solidFill>
              </a:rPr>
              <a:t> </a:t>
            </a:r>
            <a:r>
              <a:rPr lang="en-US" sz="2500" b="1" dirty="0" smtClean="0">
                <a:solidFill>
                  <a:schemeClr val="bg1"/>
                </a:solidFill>
              </a:rPr>
              <a:t> </a:t>
            </a:r>
            <a:r>
              <a:rPr lang="en-US" sz="2500" b="1" dirty="0" err="1">
                <a:solidFill>
                  <a:schemeClr val="bg1"/>
                </a:solidFill>
              </a:rPr>
              <a:t>petunjuk</a:t>
            </a:r>
            <a:r>
              <a:rPr lang="en-US" sz="2500" b="1" dirty="0">
                <a:solidFill>
                  <a:schemeClr val="bg1"/>
                </a:solidFill>
              </a:rPr>
              <a:t> </a:t>
            </a:r>
            <a:r>
              <a:rPr lang="en-US" sz="2500" b="1" dirty="0" err="1">
                <a:solidFill>
                  <a:schemeClr val="bg1"/>
                </a:solidFill>
              </a:rPr>
              <a:t>dari</a:t>
            </a:r>
            <a:r>
              <a:rPr lang="en-US" sz="2500" b="1" dirty="0">
                <a:solidFill>
                  <a:schemeClr val="bg1"/>
                </a:solidFill>
              </a:rPr>
              <a:t> </a:t>
            </a:r>
            <a:r>
              <a:rPr lang="en-US" sz="2500" b="1" dirty="0" err="1" smtClean="0">
                <a:solidFill>
                  <a:schemeClr val="bg1"/>
                </a:solidFill>
              </a:rPr>
              <a:t>tim</a:t>
            </a:r>
            <a:endParaRPr lang="id-ID" sz="2500" b="1" dirty="0" smtClean="0">
              <a:solidFill>
                <a:schemeClr val="bg1"/>
              </a:solidFill>
            </a:endParaRPr>
          </a:p>
          <a:p>
            <a:pPr marL="0" lvl="2" algn="just" eaLnBrk="0" fontAlgn="base" hangingPunct="0">
              <a:spcBef>
                <a:spcPct val="0"/>
              </a:spcBef>
              <a:spcAft>
                <a:spcPct val="0"/>
              </a:spcAft>
              <a:tabLst>
                <a:tab pos="1600200" algn="l"/>
              </a:tabLst>
            </a:pPr>
            <a:r>
              <a:rPr lang="id-ID" sz="2500" b="1" dirty="0">
                <a:solidFill>
                  <a:schemeClr val="bg1"/>
                </a:solidFill>
              </a:rPr>
              <a:t> </a:t>
            </a:r>
            <a:r>
              <a:rPr lang="id-ID" sz="2500" b="1" dirty="0" smtClean="0">
                <a:solidFill>
                  <a:schemeClr val="bg1"/>
                </a:solidFill>
              </a:rPr>
              <a:t>  </a:t>
            </a:r>
            <a:r>
              <a:rPr lang="en-US" sz="2500" b="1" dirty="0" smtClean="0">
                <a:solidFill>
                  <a:schemeClr val="bg1"/>
                </a:solidFill>
              </a:rPr>
              <a:t> </a:t>
            </a:r>
            <a:r>
              <a:rPr lang="en-US" sz="2500" b="1" dirty="0" err="1">
                <a:solidFill>
                  <a:schemeClr val="bg1"/>
                </a:solidFill>
              </a:rPr>
              <a:t>pendamping</a:t>
            </a:r>
            <a:r>
              <a:rPr lang="en-US" sz="2500" b="1" dirty="0">
                <a:solidFill>
                  <a:schemeClr val="bg1"/>
                </a:solidFill>
              </a:rPr>
              <a:t> </a:t>
            </a:r>
            <a:r>
              <a:rPr lang="id-ID" sz="2500" b="1" dirty="0" smtClean="0">
                <a:solidFill>
                  <a:schemeClr val="bg1"/>
                </a:solidFill>
              </a:rPr>
              <a:t> PT OASe</a:t>
            </a:r>
            <a:r>
              <a:rPr lang="en-US" sz="2500" b="1" dirty="0" smtClean="0">
                <a:solidFill>
                  <a:schemeClr val="bg1"/>
                </a:solidFill>
              </a:rPr>
              <a:t>.</a:t>
            </a:r>
            <a:endParaRPr lang="id-ID" sz="2500" b="1" dirty="0">
              <a:solidFill>
                <a:schemeClr val="bg1"/>
              </a:solidFill>
            </a:endParaRPr>
          </a:p>
          <a:p>
            <a:pPr lvl="2" algn="just" eaLnBrk="0" fontAlgn="base" hangingPunct="0">
              <a:spcBef>
                <a:spcPct val="0"/>
              </a:spcBef>
              <a:spcAft>
                <a:spcPct val="0"/>
              </a:spcAft>
              <a:tabLst>
                <a:tab pos="1600200" algn="l"/>
              </a:tabLst>
            </a:pP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285720" y="127321"/>
            <a:ext cx="857256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indent="0" algn="just" defTabSz="914400" rtl="0" eaLnBrk="1" fontAlgn="base" latinLnBrk="0" hangingPunct="1">
              <a:lnSpc>
                <a:spcPct val="100000"/>
              </a:lnSpc>
              <a:spcBef>
                <a:spcPct val="0"/>
              </a:spcBef>
              <a:spcAft>
                <a:spcPct val="0"/>
              </a:spcAft>
              <a:buClrTx/>
              <a:buSzTx/>
              <a:tabLst>
                <a:tab pos="1169988" algn="l"/>
              </a:tabLst>
            </a:pPr>
            <a:r>
              <a:rPr kumimoji="0" lang="id-ID" sz="2400" b="1" i="0" strike="noStrike" cap="none" normalizeH="0" baseline="0" dirty="0" smtClean="0">
                <a:ln>
                  <a:noFill/>
                </a:ln>
                <a:solidFill>
                  <a:schemeClr val="bg1"/>
                </a:solidFill>
                <a:effectLst/>
                <a:latin typeface="+mj-lt"/>
                <a:ea typeface="Times New Roman" pitchFamily="18" charset="0"/>
                <a:cs typeface="Times New Roman" pitchFamily="18" charset="0"/>
              </a:rPr>
              <a:t>3.  </a:t>
            </a:r>
            <a:r>
              <a:rPr kumimoji="0" lang="en-US" sz="2400" b="1" i="0" strike="noStrike" cap="none" normalizeH="0" baseline="0" dirty="0" err="1" smtClean="0">
                <a:ln>
                  <a:noFill/>
                </a:ln>
                <a:solidFill>
                  <a:srgbClr val="FF0000"/>
                </a:solidFill>
                <a:effectLst/>
                <a:latin typeface="+mj-lt"/>
                <a:ea typeface="Times New Roman" pitchFamily="18" charset="0"/>
                <a:cs typeface="Times New Roman" pitchFamily="18" charset="0"/>
              </a:rPr>
              <a:t>Hari</a:t>
            </a:r>
            <a:r>
              <a:rPr kumimoji="0" lang="en-US" sz="2400" b="1" i="0" strike="noStrike" cap="none" normalizeH="0" baseline="0" dirty="0" smtClean="0">
                <a:ln>
                  <a:noFill/>
                </a:ln>
                <a:solidFill>
                  <a:srgbClr val="FF0000"/>
                </a:solidFill>
                <a:effectLst/>
                <a:latin typeface="+mj-lt"/>
                <a:ea typeface="Times New Roman" pitchFamily="18" charset="0"/>
                <a:cs typeface="Times New Roman" pitchFamily="18" charset="0"/>
              </a:rPr>
              <a:t> 7 HBT </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Olah</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tanah</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1 : </a:t>
            </a:r>
            <a:endParaRPr kumimoji="0" lang="id-ID" sz="2400" b="1" i="0" u="none" strike="noStrike" cap="none" normalizeH="0" baseline="0" dirty="0" smtClean="0">
              <a:ln>
                <a:noFill/>
              </a:ln>
              <a:solidFill>
                <a:schemeClr val="bg1"/>
              </a:solidFill>
              <a:effectLst/>
              <a:latin typeface="+mj-lt"/>
              <a:cs typeface="Arial" pitchFamily="34" charset="0"/>
            </a:endParaRPr>
          </a:p>
          <a:p>
            <a:pPr marL="457200" lvl="2" algn="just" eaLnBrk="0" fontAlgn="base" hangingPunct="0">
              <a:spcBef>
                <a:spcPct val="0"/>
              </a:spcBef>
              <a:spcAft>
                <a:spcPct val="0"/>
              </a:spcAft>
              <a:buFont typeface="Arial" pitchFamily="34" charset="0"/>
              <a:buChar char="•"/>
              <a:tabLst>
                <a:tab pos="1169988" algn="l"/>
              </a:tabLst>
            </a:pPr>
            <a:r>
              <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Tanah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dicangkul</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agar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struktur</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tanah</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menjadi</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gembur</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lvl="2" algn="just" eaLnBrk="0" fontAlgn="base" hangingPunct="0">
              <a:spcBef>
                <a:spcPct val="0"/>
              </a:spcBef>
              <a:spcAft>
                <a:spcPct val="0"/>
              </a:spcAft>
              <a:tabLst>
                <a:tab pos="1169988"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sehingga</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ginophora</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mudah</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masuk</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ke</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dalam</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tanah</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lvl="2" algn="just" eaLnBrk="0" fontAlgn="base" hangingPunct="0">
              <a:spcBef>
                <a:spcPct val="0"/>
              </a:spcBef>
              <a:spcAft>
                <a:spcPct val="0"/>
              </a:spcAft>
              <a:tabLst>
                <a:tab pos="1169988"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memperbaiki</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drainse</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dan</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airase</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tanah</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dan</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memberantas</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lvl="2" algn="just" eaLnBrk="0" fontAlgn="base" hangingPunct="0">
              <a:spcBef>
                <a:spcPct val="0"/>
              </a:spcBef>
              <a:spcAft>
                <a:spcPct val="0"/>
              </a:spcAft>
              <a:tabLst>
                <a:tab pos="1169988"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2400" b="1" i="0" u="none" strike="noStrike" cap="none" normalizeH="0" baseline="0" dirty="0" err="1" smtClean="0">
                <a:ln>
                  <a:noFill/>
                </a:ln>
                <a:solidFill>
                  <a:schemeClr val="bg1"/>
                </a:solidFill>
                <a:effectLst/>
                <a:latin typeface="+mj-lt"/>
                <a:ea typeface="Times New Roman" pitchFamily="18" charset="0"/>
                <a:cs typeface="Times New Roman" pitchFamily="18" charset="0"/>
              </a:rPr>
              <a:t>gulma</a:t>
            </a:r>
            <a:r>
              <a:rPr kumimoji="0" lang="en-US"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endParaRPr kumimoji="0" lang="id-ID" sz="2400" b="1" i="0" u="none" strike="noStrike" cap="none" normalizeH="0" baseline="0" dirty="0" smtClean="0">
              <a:ln>
                <a:noFill/>
              </a:ln>
              <a:solidFill>
                <a:schemeClr val="bg1"/>
              </a:solidFill>
              <a:effectLst/>
              <a:latin typeface="+mj-lt"/>
              <a:cs typeface="Arial" pitchFamily="34" charset="0"/>
            </a:endParaRPr>
          </a:p>
          <a:p>
            <a:pPr marL="457200" lvl="2" algn="just" eaLnBrk="0" fontAlgn="base" hangingPunct="0">
              <a:spcBef>
                <a:spcPct val="0"/>
              </a:spcBef>
              <a:spcAft>
                <a:spcPct val="0"/>
              </a:spcAft>
              <a:buFont typeface="Arial" pitchFamily="34" charset="0"/>
              <a:buChar char="•"/>
              <a:tabLst>
                <a:tab pos="1169988" algn="l"/>
              </a:tabLst>
            </a:pPr>
            <a:r>
              <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Pembuatan bedengan dengan lebar bedengan 180 cm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dan</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lvl="2" algn="just" eaLnBrk="0" fontAlgn="base" hangingPunct="0">
              <a:spcBef>
                <a:spcPct val="0"/>
              </a:spcBef>
              <a:spcAft>
                <a:spcPct val="0"/>
              </a:spcAft>
              <a:tabLst>
                <a:tab pos="1169988"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lebar parit 30 cm, panjang bedengan mengikuti luasan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yang</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lvl="2" algn="just" eaLnBrk="0" fontAlgn="base" hangingPunct="0">
              <a:spcBef>
                <a:spcPct val="0"/>
              </a:spcBef>
              <a:spcAft>
                <a:spcPct val="0"/>
              </a:spcAft>
              <a:tabLst>
                <a:tab pos="1169988"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ada. Dg demikian jumlah populasi dapat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direncanakan</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lvl="2" algn="just" eaLnBrk="0" fontAlgn="base" hangingPunct="0">
              <a:spcBef>
                <a:spcPct val="0"/>
              </a:spcBef>
              <a:spcAft>
                <a:spcPct val="0"/>
              </a:spcAft>
              <a:tabLst>
                <a:tab pos="1169988"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setelah bedengan ini ditentukan.</a:t>
            </a:r>
            <a:endParaRPr kumimoji="0" lang="sv-SE" sz="2400" b="1" i="0" u="none" strike="noStrike" cap="none" normalizeH="0" baseline="0" dirty="0" smtClean="0">
              <a:ln>
                <a:noFill/>
              </a:ln>
              <a:solidFill>
                <a:schemeClr val="bg1"/>
              </a:solidFill>
              <a:effectLst/>
              <a:latin typeface="+mj-lt"/>
              <a:cs typeface="Arial" pitchFamily="34" charset="0"/>
            </a:endParaRPr>
          </a:p>
        </p:txBody>
      </p:sp>
      <p:sp>
        <p:nvSpPr>
          <p:cNvPr id="73765"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grpSp>
        <p:nvGrpSpPr>
          <p:cNvPr id="73730" name="Group 2"/>
          <p:cNvGrpSpPr>
            <a:grpSpLocks noChangeAspect="1"/>
          </p:cNvGrpSpPr>
          <p:nvPr/>
        </p:nvGrpSpPr>
        <p:grpSpPr bwMode="auto">
          <a:xfrm>
            <a:off x="285720" y="3857628"/>
            <a:ext cx="5072098" cy="2643206"/>
            <a:chOff x="2331" y="3485"/>
            <a:chExt cx="5686" cy="2887"/>
          </a:xfrm>
          <a:solidFill>
            <a:schemeClr val="bg1"/>
          </a:solidFill>
        </p:grpSpPr>
        <p:sp>
          <p:nvSpPr>
            <p:cNvPr id="73764" name="AutoShape 36"/>
            <p:cNvSpPr>
              <a:spLocks noChangeAspect="1" noChangeArrowheads="1" noTextEdit="1"/>
            </p:cNvSpPr>
            <p:nvPr/>
          </p:nvSpPr>
          <p:spPr bwMode="auto">
            <a:xfrm>
              <a:off x="2331" y="3485"/>
              <a:ext cx="5686" cy="2887"/>
            </a:xfrm>
            <a:prstGeom prst="rect">
              <a:avLst/>
            </a:prstGeom>
            <a:grpFill/>
            <a:ln w="28575">
              <a:solidFill>
                <a:schemeClr val="tx1"/>
              </a:solidFill>
            </a:ln>
          </p:spPr>
          <p:txBody>
            <a:bodyPr vert="horz" wrap="square" lIns="91440" tIns="45720" rIns="91440" bIns="45720" numCol="1" anchor="t" anchorCtr="0" compatLnSpc="1">
              <a:prstTxWarp prst="textNoShape">
                <a:avLst/>
              </a:prstTxWarp>
            </a:bodyPr>
            <a:lstStyle/>
            <a:p>
              <a:endParaRPr lang="id-ID"/>
            </a:p>
          </p:txBody>
        </p:sp>
        <p:sp>
          <p:nvSpPr>
            <p:cNvPr id="73763" name="Rectangle 35"/>
            <p:cNvSpPr>
              <a:spLocks noChangeArrowheads="1"/>
            </p:cNvSpPr>
            <p:nvPr/>
          </p:nvSpPr>
          <p:spPr bwMode="auto">
            <a:xfrm>
              <a:off x="2331" y="3485"/>
              <a:ext cx="5686" cy="2849"/>
            </a:xfrm>
            <a:prstGeom prst="rect">
              <a:avLst/>
            </a:prstGeom>
            <a:grpFill/>
            <a:ln w="2857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a:p>
          </p:txBody>
        </p:sp>
        <p:sp>
          <p:nvSpPr>
            <p:cNvPr id="73762" name="Line 34"/>
            <p:cNvSpPr>
              <a:spLocks noChangeShapeType="1"/>
            </p:cNvSpPr>
            <p:nvPr/>
          </p:nvSpPr>
          <p:spPr bwMode="auto">
            <a:xfrm>
              <a:off x="2428" y="5569"/>
              <a:ext cx="1151" cy="11"/>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61" name="Line 33"/>
            <p:cNvSpPr>
              <a:spLocks noChangeShapeType="1"/>
            </p:cNvSpPr>
            <p:nvPr/>
          </p:nvSpPr>
          <p:spPr bwMode="auto">
            <a:xfrm>
              <a:off x="3579" y="5577"/>
              <a:ext cx="154" cy="379"/>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60" name="Line 32"/>
            <p:cNvSpPr>
              <a:spLocks noChangeShapeType="1"/>
            </p:cNvSpPr>
            <p:nvPr/>
          </p:nvSpPr>
          <p:spPr bwMode="auto">
            <a:xfrm>
              <a:off x="3733" y="5956"/>
              <a:ext cx="421" cy="2"/>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59" name="Line 31"/>
            <p:cNvSpPr>
              <a:spLocks noChangeShapeType="1"/>
            </p:cNvSpPr>
            <p:nvPr/>
          </p:nvSpPr>
          <p:spPr bwMode="auto">
            <a:xfrm flipV="1">
              <a:off x="4154" y="5577"/>
              <a:ext cx="156" cy="379"/>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58" name="Line 30"/>
            <p:cNvSpPr>
              <a:spLocks noChangeShapeType="1"/>
            </p:cNvSpPr>
            <p:nvPr/>
          </p:nvSpPr>
          <p:spPr bwMode="auto">
            <a:xfrm>
              <a:off x="4310" y="5577"/>
              <a:ext cx="1729" cy="3"/>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57" name="Line 29"/>
            <p:cNvSpPr>
              <a:spLocks noChangeShapeType="1"/>
            </p:cNvSpPr>
            <p:nvPr/>
          </p:nvSpPr>
          <p:spPr bwMode="auto">
            <a:xfrm>
              <a:off x="6039" y="5577"/>
              <a:ext cx="157" cy="379"/>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56" name="Line 28"/>
            <p:cNvSpPr>
              <a:spLocks noChangeShapeType="1"/>
            </p:cNvSpPr>
            <p:nvPr/>
          </p:nvSpPr>
          <p:spPr bwMode="auto">
            <a:xfrm>
              <a:off x="6196" y="5956"/>
              <a:ext cx="420" cy="2"/>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55" name="Line 27"/>
            <p:cNvSpPr>
              <a:spLocks noChangeShapeType="1"/>
            </p:cNvSpPr>
            <p:nvPr/>
          </p:nvSpPr>
          <p:spPr bwMode="auto">
            <a:xfrm flipV="1">
              <a:off x="6616" y="5577"/>
              <a:ext cx="154" cy="379"/>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54" name="Line 26"/>
            <p:cNvSpPr>
              <a:spLocks noChangeShapeType="1"/>
            </p:cNvSpPr>
            <p:nvPr/>
          </p:nvSpPr>
          <p:spPr bwMode="auto">
            <a:xfrm flipV="1">
              <a:off x="6770" y="5569"/>
              <a:ext cx="1150" cy="8"/>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53" name="Line 25"/>
            <p:cNvSpPr>
              <a:spLocks noChangeShapeType="1"/>
            </p:cNvSpPr>
            <p:nvPr/>
          </p:nvSpPr>
          <p:spPr bwMode="auto">
            <a:xfrm flipV="1">
              <a:off x="3579" y="3655"/>
              <a:ext cx="1354" cy="1922"/>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52" name="Line 24"/>
            <p:cNvSpPr>
              <a:spLocks noChangeShapeType="1"/>
            </p:cNvSpPr>
            <p:nvPr/>
          </p:nvSpPr>
          <p:spPr bwMode="auto">
            <a:xfrm flipV="1">
              <a:off x="4310" y="3655"/>
              <a:ext cx="1346" cy="1922"/>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51" name="Line 23"/>
            <p:cNvSpPr>
              <a:spLocks noChangeShapeType="1"/>
            </p:cNvSpPr>
            <p:nvPr/>
          </p:nvSpPr>
          <p:spPr bwMode="auto">
            <a:xfrm flipV="1">
              <a:off x="6770" y="3868"/>
              <a:ext cx="1150" cy="1709"/>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50" name="Line 22"/>
            <p:cNvSpPr>
              <a:spLocks noChangeShapeType="1"/>
            </p:cNvSpPr>
            <p:nvPr/>
          </p:nvSpPr>
          <p:spPr bwMode="auto">
            <a:xfrm>
              <a:off x="4310" y="5720"/>
              <a:ext cx="1729" cy="1"/>
            </a:xfrm>
            <a:prstGeom prst="line">
              <a:avLst/>
            </a:prstGeom>
            <a:grpFill/>
            <a:ln w="28575">
              <a:solidFill>
                <a:srgbClr val="000000"/>
              </a:solidFill>
              <a:prstDash val="dash"/>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id-ID"/>
            </a:p>
          </p:txBody>
        </p:sp>
        <p:sp>
          <p:nvSpPr>
            <p:cNvPr id="73749" name="Text Box 21"/>
            <p:cNvSpPr txBox="1">
              <a:spLocks noChangeArrowheads="1"/>
            </p:cNvSpPr>
            <p:nvPr/>
          </p:nvSpPr>
          <p:spPr bwMode="auto">
            <a:xfrm>
              <a:off x="4888" y="5762"/>
              <a:ext cx="796" cy="323"/>
            </a:xfrm>
            <a:prstGeom prst="rect">
              <a:avLst/>
            </a:prstGeom>
            <a:grp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180 cm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748" name="Line 20"/>
            <p:cNvSpPr>
              <a:spLocks noChangeShapeType="1"/>
            </p:cNvSpPr>
            <p:nvPr/>
          </p:nvSpPr>
          <p:spPr bwMode="auto">
            <a:xfrm>
              <a:off x="3525" y="5624"/>
              <a:ext cx="2" cy="332"/>
            </a:xfrm>
            <a:prstGeom prst="line">
              <a:avLst/>
            </a:prstGeom>
            <a:grpFill/>
            <a:ln w="28575">
              <a:solidFill>
                <a:srgbClr val="000000"/>
              </a:solidFill>
              <a:prstDash val="dash"/>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id-ID"/>
            </a:p>
          </p:txBody>
        </p:sp>
        <p:sp>
          <p:nvSpPr>
            <p:cNvPr id="73747" name="Text Box 19"/>
            <p:cNvSpPr txBox="1">
              <a:spLocks noChangeArrowheads="1"/>
            </p:cNvSpPr>
            <p:nvPr/>
          </p:nvSpPr>
          <p:spPr bwMode="auto">
            <a:xfrm>
              <a:off x="2589" y="5634"/>
              <a:ext cx="898" cy="322"/>
            </a:xfrm>
            <a:prstGeom prst="rect">
              <a:avLst/>
            </a:prstGeom>
            <a:grp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25 cm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746" name="Line 18"/>
            <p:cNvSpPr>
              <a:spLocks noChangeShapeType="1"/>
            </p:cNvSpPr>
            <p:nvPr/>
          </p:nvSpPr>
          <p:spPr bwMode="auto">
            <a:xfrm>
              <a:off x="3733" y="6048"/>
              <a:ext cx="421" cy="2"/>
            </a:xfrm>
            <a:prstGeom prst="line">
              <a:avLst/>
            </a:prstGeom>
            <a:grpFill/>
            <a:ln w="28575">
              <a:solidFill>
                <a:srgbClr val="000000"/>
              </a:solidFill>
              <a:prstDash val="dash"/>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id-ID"/>
            </a:p>
          </p:txBody>
        </p:sp>
        <p:sp>
          <p:nvSpPr>
            <p:cNvPr id="73745" name="Text Box 17"/>
            <p:cNvSpPr txBox="1">
              <a:spLocks noChangeArrowheads="1"/>
            </p:cNvSpPr>
            <p:nvPr/>
          </p:nvSpPr>
          <p:spPr bwMode="auto">
            <a:xfrm>
              <a:off x="3732" y="6050"/>
              <a:ext cx="769" cy="322"/>
            </a:xfrm>
            <a:prstGeom prst="rect">
              <a:avLst/>
            </a:prstGeom>
            <a:grp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30 cm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744" name="Line 16"/>
            <p:cNvSpPr>
              <a:spLocks noChangeShapeType="1"/>
            </p:cNvSpPr>
            <p:nvPr/>
          </p:nvSpPr>
          <p:spPr bwMode="auto">
            <a:xfrm flipV="1">
              <a:off x="4521" y="3924"/>
              <a:ext cx="1048" cy="1559"/>
            </a:xfrm>
            <a:prstGeom prst="line">
              <a:avLst/>
            </a:prstGeom>
            <a:grpFill/>
            <a:ln w="28575">
              <a:solidFill>
                <a:srgbClr val="000000"/>
              </a:solidFill>
              <a:prstDash val="dash"/>
              <a:round/>
              <a:headEnd type="arrow" w="med" len="med"/>
              <a:tailEnd/>
            </a:ln>
          </p:spPr>
          <p:txBody>
            <a:bodyPr vert="horz" wrap="square" lIns="91440" tIns="45720" rIns="91440" bIns="45720" numCol="1" anchor="t" anchorCtr="0" compatLnSpc="1">
              <a:prstTxWarp prst="textNoShape">
                <a:avLst/>
              </a:prstTxWarp>
            </a:bodyPr>
            <a:lstStyle/>
            <a:p>
              <a:endParaRPr lang="id-ID"/>
            </a:p>
          </p:txBody>
        </p:sp>
        <p:sp>
          <p:nvSpPr>
            <p:cNvPr id="73743" name="Line 15"/>
            <p:cNvSpPr>
              <a:spLocks noChangeShapeType="1"/>
            </p:cNvSpPr>
            <p:nvPr/>
          </p:nvSpPr>
          <p:spPr bwMode="auto">
            <a:xfrm flipV="1">
              <a:off x="6143" y="4018"/>
              <a:ext cx="367" cy="473"/>
            </a:xfrm>
            <a:prstGeom prst="line">
              <a:avLst/>
            </a:prstGeom>
            <a:grp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id-ID"/>
            </a:p>
          </p:txBody>
        </p:sp>
        <p:sp>
          <p:nvSpPr>
            <p:cNvPr id="73742" name="Text Box 14"/>
            <p:cNvSpPr txBox="1">
              <a:spLocks noChangeArrowheads="1"/>
            </p:cNvSpPr>
            <p:nvPr/>
          </p:nvSpPr>
          <p:spPr bwMode="auto">
            <a:xfrm>
              <a:off x="6375" y="3686"/>
              <a:ext cx="452" cy="484"/>
            </a:xfrm>
            <a:prstGeom prst="rect">
              <a:avLst/>
            </a:prstGeom>
            <a:grp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741" name="Text Box 13"/>
            <p:cNvSpPr txBox="1">
              <a:spLocks noChangeArrowheads="1"/>
            </p:cNvSpPr>
            <p:nvPr/>
          </p:nvSpPr>
          <p:spPr bwMode="auto">
            <a:xfrm>
              <a:off x="4987" y="4636"/>
              <a:ext cx="1401" cy="524"/>
            </a:xfrm>
            <a:prstGeom prst="rect">
              <a:avLst/>
            </a:prstGeom>
            <a:grp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Panjang sesuai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dengan lahan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740" name="Line 12"/>
            <p:cNvSpPr>
              <a:spLocks noChangeShapeType="1"/>
            </p:cNvSpPr>
            <p:nvPr/>
          </p:nvSpPr>
          <p:spPr bwMode="auto">
            <a:xfrm flipV="1">
              <a:off x="2428" y="3655"/>
              <a:ext cx="1059" cy="1531"/>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39" name="Line 11"/>
            <p:cNvSpPr>
              <a:spLocks noChangeShapeType="1"/>
            </p:cNvSpPr>
            <p:nvPr/>
          </p:nvSpPr>
          <p:spPr bwMode="auto">
            <a:xfrm flipV="1">
              <a:off x="3729" y="4038"/>
              <a:ext cx="1349" cy="1922"/>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38" name="Line 10"/>
            <p:cNvSpPr>
              <a:spLocks noChangeShapeType="1"/>
            </p:cNvSpPr>
            <p:nvPr/>
          </p:nvSpPr>
          <p:spPr bwMode="auto">
            <a:xfrm flipV="1">
              <a:off x="6186" y="3995"/>
              <a:ext cx="1301" cy="1923"/>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37" name="Line 9"/>
            <p:cNvSpPr>
              <a:spLocks noChangeShapeType="1"/>
            </p:cNvSpPr>
            <p:nvPr/>
          </p:nvSpPr>
          <p:spPr bwMode="auto">
            <a:xfrm flipV="1">
              <a:off x="6041" y="3655"/>
              <a:ext cx="1350" cy="1922"/>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36" name="Line 8"/>
            <p:cNvSpPr>
              <a:spLocks noChangeShapeType="1"/>
            </p:cNvSpPr>
            <p:nvPr/>
          </p:nvSpPr>
          <p:spPr bwMode="auto">
            <a:xfrm>
              <a:off x="4933" y="3655"/>
              <a:ext cx="155" cy="378"/>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35" name="Line 7"/>
            <p:cNvSpPr>
              <a:spLocks noChangeShapeType="1"/>
            </p:cNvSpPr>
            <p:nvPr/>
          </p:nvSpPr>
          <p:spPr bwMode="auto">
            <a:xfrm>
              <a:off x="7391" y="3655"/>
              <a:ext cx="96" cy="340"/>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34" name="Line 6"/>
            <p:cNvSpPr>
              <a:spLocks noChangeShapeType="1"/>
            </p:cNvSpPr>
            <p:nvPr/>
          </p:nvSpPr>
          <p:spPr bwMode="auto">
            <a:xfrm>
              <a:off x="5078" y="4038"/>
              <a:ext cx="289" cy="0"/>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33" name="Line 5"/>
            <p:cNvSpPr>
              <a:spLocks noChangeShapeType="1"/>
            </p:cNvSpPr>
            <p:nvPr/>
          </p:nvSpPr>
          <p:spPr bwMode="auto">
            <a:xfrm>
              <a:off x="7487" y="3995"/>
              <a:ext cx="337" cy="0"/>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32" name="Line 4"/>
            <p:cNvSpPr>
              <a:spLocks noChangeShapeType="1"/>
            </p:cNvSpPr>
            <p:nvPr/>
          </p:nvSpPr>
          <p:spPr bwMode="auto">
            <a:xfrm>
              <a:off x="3487" y="3655"/>
              <a:ext cx="1446" cy="0"/>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3731" name="Line 3"/>
            <p:cNvSpPr>
              <a:spLocks noChangeShapeType="1"/>
            </p:cNvSpPr>
            <p:nvPr/>
          </p:nvSpPr>
          <p:spPr bwMode="auto">
            <a:xfrm>
              <a:off x="5656" y="3655"/>
              <a:ext cx="1729" cy="2"/>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grpSp>
      <p:pic>
        <p:nvPicPr>
          <p:cNvPr id="39" name="Picture 38" descr="bedengan 2"/>
          <p:cNvPicPr/>
          <p:nvPr/>
        </p:nvPicPr>
        <p:blipFill>
          <a:blip r:embed="rId2"/>
          <a:srcRect/>
          <a:stretch>
            <a:fillRect/>
          </a:stretch>
        </p:blipFill>
        <p:spPr bwMode="auto">
          <a:xfrm>
            <a:off x="6357950" y="3286124"/>
            <a:ext cx="1866900" cy="1400175"/>
          </a:xfrm>
          <a:prstGeom prst="rect">
            <a:avLst/>
          </a:prstGeom>
          <a:noFill/>
          <a:ln w="28575">
            <a:solidFill>
              <a:srgbClr val="FFFFFF"/>
            </a:solidFill>
            <a:miter lim="800000"/>
            <a:headEnd/>
            <a:tailEnd/>
          </a:ln>
        </p:spPr>
      </p:pic>
      <p:sp>
        <p:nvSpPr>
          <p:cNvPr id="73771" name="Text Box 43"/>
          <p:cNvSpPr txBox="1">
            <a:spLocks noChangeArrowheads="1"/>
          </p:cNvSpPr>
          <p:nvPr/>
        </p:nvSpPr>
        <p:spPr bwMode="auto">
          <a:xfrm>
            <a:off x="5715008" y="4929198"/>
            <a:ext cx="3143272" cy="1643074"/>
          </a:xfrm>
          <a:prstGeom prst="rect">
            <a:avLst/>
          </a:prstGeom>
          <a:solidFill>
            <a:srgbClr val="FFFF00"/>
          </a:solid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id-ID" sz="1600" b="1" i="1" u="none" strike="noStrike" cap="none" normalizeH="0" baseline="0" dirty="0" smtClean="0">
                <a:ln>
                  <a:noFill/>
                </a:ln>
                <a:solidFill>
                  <a:schemeClr val="tx1"/>
                </a:solidFill>
                <a:effectLst/>
                <a:latin typeface="+mj-lt"/>
                <a:cs typeface="Arial" pitchFamily="34" charset="0"/>
              </a:rPr>
              <a:t>Pembuatan bedengan disesuaikan dengan luas petak lahan, diperlukan perencanaan cukup agar pemanfaatan lahan produktif dapat optimal</a:t>
            </a:r>
            <a:endParaRPr kumimoji="0" lang="id-ID" sz="1600" b="1"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357158" y="114280"/>
            <a:ext cx="850112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indent="0" defTabSz="914400" rtl="0" eaLnBrk="1" fontAlgn="base" latinLnBrk="0" hangingPunct="1">
              <a:lnSpc>
                <a:spcPct val="100000"/>
              </a:lnSpc>
              <a:spcBef>
                <a:spcPct val="0"/>
              </a:spcBef>
              <a:spcAft>
                <a:spcPct val="0"/>
              </a:spcAft>
              <a:buClrTx/>
              <a:buSzTx/>
              <a:tabLst>
                <a:tab pos="914400" algn="l"/>
              </a:tabLst>
            </a:pPr>
            <a:r>
              <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rPr>
              <a:t>4.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Bedengan yang sudah jadi disiram </a:t>
            </a:r>
            <a:r>
              <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rPr>
              <a:t>larutan Naskuru sebanyak</a:t>
            </a:r>
          </a:p>
          <a:p>
            <a:pPr marL="0" marR="0" lvl="1" indent="0" defTabSz="914400" rtl="0" eaLnBrk="1" fontAlgn="base" latinLnBrk="0" hangingPunct="1">
              <a:lnSpc>
                <a:spcPct val="100000"/>
              </a:lnSpc>
              <a:spcBef>
                <a:spcPct val="0"/>
              </a:spcBef>
              <a:spcAft>
                <a:spcPct val="0"/>
              </a:spcAft>
              <a:buClrTx/>
              <a:buSzTx/>
              <a:tabLst>
                <a:tab pos="914400" algn="l"/>
              </a:tabLst>
            </a:pPr>
            <a:r>
              <a:rPr lang="id-ID" sz="2400" b="1" dirty="0" smtClean="0">
                <a:solidFill>
                  <a:schemeClr val="bg1"/>
                </a:solidFill>
                <a:latin typeface="+mj-lt"/>
                <a:ea typeface="Times New Roman" pitchFamily="18" charset="0"/>
                <a:cs typeface="Times New Roman" pitchFamily="18" charset="0"/>
              </a:rPr>
              <a:t> </a:t>
            </a:r>
            <a:r>
              <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rPr>
              <a:t>15 </a:t>
            </a:r>
            <a:r>
              <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rPr>
              <a:t>liter</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 dengan menggunakan gembor.</a:t>
            </a:r>
            <a:endParaRPr kumimoji="0" lang="sv-SE" sz="2400" b="1" i="0" u="none" strike="noStrike" cap="none" normalizeH="0" baseline="0" dirty="0" smtClean="0">
              <a:ln>
                <a:noFill/>
              </a:ln>
              <a:solidFill>
                <a:schemeClr val="bg1"/>
              </a:solidFill>
              <a:effectLst/>
              <a:latin typeface="+mj-lt"/>
              <a:cs typeface="Arial" pitchFamily="34" charset="0"/>
            </a:endParaRPr>
          </a:p>
        </p:txBody>
      </p:sp>
      <p:sp>
        <p:nvSpPr>
          <p:cNvPr id="74754" name="Rectangle 2"/>
          <p:cNvSpPr>
            <a:spLocks noChangeArrowheads="1"/>
          </p:cNvSpPr>
          <p:nvPr/>
        </p:nvSpPr>
        <p:spPr bwMode="auto">
          <a:xfrm>
            <a:off x="357158" y="1000108"/>
            <a:ext cx="864399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914400" algn="l"/>
              </a:tabLst>
            </a:pPr>
            <a:r>
              <a:rPr kumimoji="0" lang="id-ID" sz="2400" b="1" i="0" strike="noStrike" cap="none" normalizeH="0" baseline="0" dirty="0" smtClean="0">
                <a:ln>
                  <a:noFill/>
                </a:ln>
                <a:solidFill>
                  <a:schemeClr val="bg1"/>
                </a:solidFill>
                <a:effectLst/>
                <a:ea typeface="Times New Roman" pitchFamily="18" charset="0"/>
                <a:cs typeface="Times New Roman" pitchFamily="18" charset="0"/>
              </a:rPr>
              <a:t>5. </a:t>
            </a:r>
            <a:r>
              <a:rPr kumimoji="0" lang="sv-SE" sz="2400" b="1" i="0" strike="noStrike" cap="none" normalizeH="0" baseline="0" dirty="0" smtClean="0">
                <a:ln>
                  <a:noFill/>
                </a:ln>
                <a:solidFill>
                  <a:srgbClr val="FF0000"/>
                </a:solidFill>
                <a:effectLst/>
                <a:ea typeface="Times New Roman" pitchFamily="18" charset="0"/>
                <a:cs typeface="Times New Roman" pitchFamily="18" charset="0"/>
              </a:rPr>
              <a:t>Hari 0</a:t>
            </a:r>
            <a:r>
              <a:rPr kumimoji="0" lang="sv-SE" sz="2400" b="1" i="0" strike="noStrike" cap="none" normalizeH="0" baseline="0" dirty="0" smtClean="0">
                <a:ln>
                  <a:noFill/>
                </a:ln>
                <a:solidFill>
                  <a:schemeClr val="bg1"/>
                </a:solidFill>
                <a:effectLs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ea typeface="Times New Roman" pitchFamily="18" charset="0"/>
                <a:cs typeface="Times New Roman" pitchFamily="18" charset="0"/>
              </a:rPr>
              <a:t>: Penanaman : penanaman dilakukan dengan membuat</a:t>
            </a:r>
            <a:endParaRPr kumimoji="0" lang="id-ID" sz="2400" b="1" i="0" u="none" strike="noStrike" cap="none" normalizeH="0" baseline="0" dirty="0" smtClean="0">
              <a:ln>
                <a:noFill/>
              </a:ln>
              <a:solidFill>
                <a:schemeClr val="bg1"/>
              </a:solidFill>
              <a:effectLst/>
              <a:ea typeface="Times New Roman" pitchFamily="18" charset="0"/>
              <a:cs typeface="Times New Roman" pitchFamily="18" charset="0"/>
            </a:endParaRPr>
          </a:p>
          <a:p>
            <a:pPr fontAlgn="base">
              <a:spcBef>
                <a:spcPct val="0"/>
              </a:spcBef>
              <a:spcAft>
                <a:spcPct val="0"/>
              </a:spcAft>
              <a:tabLst>
                <a:tab pos="914400" algn="l"/>
              </a:tabLst>
            </a:pPr>
            <a:r>
              <a:rPr lang="id-ID" sz="2400" b="1" dirty="0" smtClean="0">
                <a:solidFill>
                  <a:schemeClr val="bg1"/>
                </a:solidFill>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ea typeface="Times New Roman" pitchFamily="18" charset="0"/>
                <a:cs typeface="Times New Roman" pitchFamily="18" charset="0"/>
              </a:rPr>
              <a:t> jarak tanam pada tiap-tiap bedengan yaitu ditugal dengan jarak</a:t>
            </a:r>
            <a:endParaRPr kumimoji="0" lang="id-ID" sz="2400" b="1" i="0" u="none" strike="noStrike" cap="none" normalizeH="0" baseline="0" dirty="0" smtClean="0">
              <a:ln>
                <a:noFill/>
              </a:ln>
              <a:solidFill>
                <a:schemeClr val="bg1"/>
              </a:solidFill>
              <a:effectLst/>
              <a:ea typeface="Times New Roman" pitchFamily="18" charset="0"/>
              <a:cs typeface="Times New Roman" pitchFamily="18" charset="0"/>
            </a:endParaRPr>
          </a:p>
          <a:p>
            <a:pPr fontAlgn="base">
              <a:spcBef>
                <a:spcPct val="0"/>
              </a:spcBef>
              <a:spcAft>
                <a:spcPct val="0"/>
              </a:spcAft>
              <a:tabLst>
                <a:tab pos="914400" algn="l"/>
              </a:tabLst>
            </a:pPr>
            <a:r>
              <a:rPr lang="id-ID" sz="2400" b="1" dirty="0" smtClean="0">
                <a:solidFill>
                  <a:schemeClr val="bg1"/>
                </a:solidFill>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ea typeface="Times New Roman" pitchFamily="18" charset="0"/>
                <a:cs typeface="Times New Roman" pitchFamily="18" charset="0"/>
              </a:rPr>
              <a:t>tanam yang digunakan 40 cm x </a:t>
            </a:r>
            <a:r>
              <a:rPr kumimoji="0" lang="id-ID" sz="2400" b="1" i="0" u="none" strike="noStrike" cap="none" normalizeH="0" baseline="0" dirty="0" smtClean="0">
                <a:ln>
                  <a:noFill/>
                </a:ln>
                <a:solidFill>
                  <a:schemeClr val="bg1"/>
                </a:solidFill>
                <a:effectLst/>
                <a:ea typeface="Times New Roman" pitchFamily="18" charset="0"/>
                <a:cs typeface="Times New Roman" pitchFamily="18" charset="0"/>
              </a:rPr>
              <a:t>2</a:t>
            </a:r>
            <a:r>
              <a:rPr kumimoji="0" lang="sv-SE" sz="2400" b="1" i="0" u="none" strike="noStrike" cap="none" normalizeH="0" baseline="0" dirty="0" smtClean="0">
                <a:ln>
                  <a:noFill/>
                </a:ln>
                <a:solidFill>
                  <a:schemeClr val="bg1"/>
                </a:solidFill>
                <a:effectLst/>
                <a:ea typeface="Times New Roman" pitchFamily="18" charset="0"/>
                <a:cs typeface="Times New Roman" pitchFamily="18" charset="0"/>
              </a:rPr>
              <a:t>0 cm. Jarak 40 cm menghadap</a:t>
            </a:r>
            <a:endParaRPr kumimoji="0" lang="id-ID" sz="2400" b="1" i="0" u="none" strike="noStrike" cap="none" normalizeH="0" baseline="0" dirty="0" smtClean="0">
              <a:ln>
                <a:noFill/>
              </a:ln>
              <a:solidFill>
                <a:schemeClr val="bg1"/>
              </a:solidFill>
              <a:effectLst/>
              <a:ea typeface="Times New Roman" pitchFamily="18" charset="0"/>
              <a:cs typeface="Times New Roman" pitchFamily="18" charset="0"/>
            </a:endParaRPr>
          </a:p>
          <a:p>
            <a:pPr fontAlgn="base">
              <a:spcBef>
                <a:spcPct val="0"/>
              </a:spcBef>
              <a:spcAft>
                <a:spcPct val="0"/>
              </a:spcAft>
              <a:tabLst>
                <a:tab pos="914400" algn="l"/>
              </a:tabLst>
            </a:pPr>
            <a:r>
              <a:rPr lang="id-ID" sz="2400" b="1" dirty="0" smtClean="0">
                <a:solidFill>
                  <a:schemeClr val="bg1"/>
                </a:solidFill>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ea typeface="Times New Roman" pitchFamily="18" charset="0"/>
                <a:cs typeface="Times New Roman" pitchFamily="18" charset="0"/>
              </a:rPr>
              <a:t>utara - selatan dan jarak 20 cm menghadap timur – barat.</a:t>
            </a:r>
            <a:endParaRPr kumimoji="0" lang="sv-SE" sz="2400" b="1" i="0" u="none" strike="noStrike" cap="none" normalizeH="0" baseline="0" dirty="0" smtClean="0">
              <a:ln>
                <a:noFill/>
              </a:ln>
              <a:solidFill>
                <a:schemeClr val="bg1"/>
              </a:solidFill>
              <a:effectLst/>
              <a:cs typeface="Arial" pitchFamily="34" charset="0"/>
            </a:endParaRPr>
          </a:p>
        </p:txBody>
      </p:sp>
      <p:sp>
        <p:nvSpPr>
          <p:cNvPr id="74797" name="Rectangle 4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grpSp>
        <p:nvGrpSpPr>
          <p:cNvPr id="74781" name="Group 29"/>
          <p:cNvGrpSpPr>
            <a:grpSpLocks noChangeAspect="1"/>
          </p:cNvGrpSpPr>
          <p:nvPr/>
        </p:nvGrpSpPr>
        <p:grpSpPr bwMode="auto">
          <a:xfrm>
            <a:off x="2143108" y="3357562"/>
            <a:ext cx="5003800" cy="2951163"/>
            <a:chOff x="2331" y="4038"/>
            <a:chExt cx="6477" cy="3891"/>
          </a:xfrm>
        </p:grpSpPr>
        <p:sp>
          <p:nvSpPr>
            <p:cNvPr id="74796" name="AutoShape 44"/>
            <p:cNvSpPr>
              <a:spLocks noChangeAspect="1" noChangeArrowheads="1" noTextEdit="1"/>
            </p:cNvSpPr>
            <p:nvPr/>
          </p:nvSpPr>
          <p:spPr bwMode="auto">
            <a:xfrm>
              <a:off x="2331" y="4038"/>
              <a:ext cx="6477" cy="389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74795" name="Rectangle 43"/>
            <p:cNvSpPr>
              <a:spLocks noChangeArrowheads="1"/>
            </p:cNvSpPr>
            <p:nvPr/>
          </p:nvSpPr>
          <p:spPr bwMode="auto">
            <a:xfrm>
              <a:off x="2331" y="4038"/>
              <a:ext cx="6477" cy="3891"/>
            </a:xfrm>
            <a:prstGeom prst="rect">
              <a:avLst/>
            </a:prstGeom>
            <a:no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a:p>
          </p:txBody>
        </p:sp>
        <p:sp>
          <p:nvSpPr>
            <p:cNvPr id="74794" name="Rectangle 42"/>
            <p:cNvSpPr>
              <a:spLocks noChangeArrowheads="1"/>
            </p:cNvSpPr>
            <p:nvPr/>
          </p:nvSpPr>
          <p:spPr bwMode="auto">
            <a:xfrm>
              <a:off x="2765" y="4513"/>
              <a:ext cx="5681" cy="3006"/>
            </a:xfrm>
            <a:prstGeom prst="rect">
              <a:avLst/>
            </a:prstGeom>
            <a:solidFill>
              <a:schemeClr val="bg1"/>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74793" name="Rectangle 41"/>
            <p:cNvSpPr>
              <a:spLocks noChangeArrowheads="1"/>
            </p:cNvSpPr>
            <p:nvPr/>
          </p:nvSpPr>
          <p:spPr bwMode="auto">
            <a:xfrm>
              <a:off x="2816" y="4655"/>
              <a:ext cx="5832" cy="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   </a:t>
              </a:r>
              <a:endParaRPr kumimoji="0" lang="en-US" sz="800" b="0" i="0" u="none" strike="noStrike" cap="none" normalizeH="0" baseline="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74792" name="Rectangle 40"/>
            <p:cNvSpPr>
              <a:spLocks noChangeArrowheads="1"/>
            </p:cNvSpPr>
            <p:nvPr/>
          </p:nvSpPr>
          <p:spPr bwMode="auto">
            <a:xfrm>
              <a:off x="2824" y="5244"/>
              <a:ext cx="5832" cy="4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74791" name="Rectangle 39"/>
            <p:cNvSpPr>
              <a:spLocks noChangeArrowheads="1"/>
            </p:cNvSpPr>
            <p:nvPr/>
          </p:nvSpPr>
          <p:spPr bwMode="auto">
            <a:xfrm>
              <a:off x="2816" y="5880"/>
              <a:ext cx="5585" cy="6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74790" name="Rectangle 38"/>
            <p:cNvSpPr>
              <a:spLocks noChangeArrowheads="1"/>
            </p:cNvSpPr>
            <p:nvPr/>
          </p:nvSpPr>
          <p:spPr bwMode="auto">
            <a:xfrm>
              <a:off x="2816" y="6493"/>
              <a:ext cx="5721" cy="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74789" name="Rectangle 37"/>
            <p:cNvSpPr>
              <a:spLocks noChangeArrowheads="1"/>
            </p:cNvSpPr>
            <p:nvPr/>
          </p:nvSpPr>
          <p:spPr bwMode="auto">
            <a:xfrm>
              <a:off x="2816" y="7040"/>
              <a:ext cx="5585" cy="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p>
          </p:txBody>
        </p:sp>
        <p:sp>
          <p:nvSpPr>
            <p:cNvPr id="74788" name="Line 36"/>
            <p:cNvSpPr>
              <a:spLocks noChangeShapeType="1"/>
            </p:cNvSpPr>
            <p:nvPr/>
          </p:nvSpPr>
          <p:spPr bwMode="auto">
            <a:xfrm>
              <a:off x="2543" y="4310"/>
              <a:ext cx="0" cy="3278"/>
            </a:xfrm>
            <a:prstGeom prst="line">
              <a:avLst/>
            </a:prstGeom>
            <a:noFill/>
            <a:ln w="9525">
              <a:solidFill>
                <a:srgbClr val="000000"/>
              </a:solidFill>
              <a:prstDash val="dash"/>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id-ID"/>
            </a:p>
          </p:txBody>
        </p:sp>
        <p:sp>
          <p:nvSpPr>
            <p:cNvPr id="74787" name="Text Box 35"/>
            <p:cNvSpPr txBox="1">
              <a:spLocks noChangeArrowheads="1"/>
            </p:cNvSpPr>
            <p:nvPr/>
          </p:nvSpPr>
          <p:spPr bwMode="auto">
            <a:xfrm rot="16200000">
              <a:off x="2328" y="5555"/>
              <a:ext cx="882" cy="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180 cm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86" name="Line 34"/>
            <p:cNvSpPr>
              <a:spLocks noChangeShapeType="1"/>
            </p:cNvSpPr>
            <p:nvPr/>
          </p:nvSpPr>
          <p:spPr bwMode="auto">
            <a:xfrm>
              <a:off x="2983" y="4797"/>
              <a:ext cx="255" cy="0"/>
            </a:xfrm>
            <a:prstGeom prst="line">
              <a:avLst/>
            </a:prstGeom>
            <a:noFill/>
            <a:ln w="9525">
              <a:solidFill>
                <a:srgbClr val="000000"/>
              </a:solidFill>
              <a:prstDash val="dash"/>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id-ID"/>
            </a:p>
          </p:txBody>
        </p:sp>
        <p:sp>
          <p:nvSpPr>
            <p:cNvPr id="74785" name="Text Box 33"/>
            <p:cNvSpPr txBox="1">
              <a:spLocks noChangeArrowheads="1"/>
            </p:cNvSpPr>
            <p:nvPr/>
          </p:nvSpPr>
          <p:spPr bwMode="auto">
            <a:xfrm>
              <a:off x="2795" y="4513"/>
              <a:ext cx="720" cy="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 cm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84" name="Line 32"/>
            <p:cNvSpPr>
              <a:spLocks noChangeShapeType="1"/>
            </p:cNvSpPr>
            <p:nvPr/>
          </p:nvSpPr>
          <p:spPr bwMode="auto">
            <a:xfrm>
              <a:off x="2983" y="5082"/>
              <a:ext cx="0" cy="342"/>
            </a:xfrm>
            <a:prstGeom prst="line">
              <a:avLst/>
            </a:prstGeom>
            <a:noFill/>
            <a:ln w="9525">
              <a:solidFill>
                <a:srgbClr val="000000"/>
              </a:solidFill>
              <a:prstDash val="dash"/>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id-ID"/>
            </a:p>
          </p:txBody>
        </p:sp>
        <p:sp>
          <p:nvSpPr>
            <p:cNvPr id="74783" name="Text Box 31"/>
            <p:cNvSpPr txBox="1">
              <a:spLocks noChangeArrowheads="1"/>
            </p:cNvSpPr>
            <p:nvPr/>
          </p:nvSpPr>
          <p:spPr bwMode="auto">
            <a:xfrm>
              <a:off x="3120" y="5043"/>
              <a:ext cx="729" cy="3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40 cm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782" name="Line 30"/>
            <p:cNvSpPr>
              <a:spLocks noChangeShapeType="1"/>
            </p:cNvSpPr>
            <p:nvPr/>
          </p:nvSpPr>
          <p:spPr bwMode="auto">
            <a:xfrm>
              <a:off x="2737" y="7658"/>
              <a:ext cx="5819" cy="0"/>
            </a:xfrm>
            <a:prstGeom prst="line">
              <a:avLst/>
            </a:prstGeom>
            <a:noFill/>
            <a:ln w="9525">
              <a:solidFill>
                <a:srgbClr val="000000"/>
              </a:solidFill>
              <a:prstDash val="dash"/>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id-ID"/>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285720" y="139463"/>
            <a:ext cx="864399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indent="0" defTabSz="914400" rtl="0" eaLnBrk="1" fontAlgn="base" latinLnBrk="0" hangingPunct="1">
              <a:lnSpc>
                <a:spcPct val="100000"/>
              </a:lnSpc>
              <a:spcBef>
                <a:spcPct val="0"/>
              </a:spcBef>
              <a:spcAft>
                <a:spcPct val="0"/>
              </a:spcAft>
              <a:buClrTx/>
              <a:buSzTx/>
              <a:tabLst>
                <a:tab pos="1169988" algn="l"/>
              </a:tabLst>
            </a:pPr>
            <a:r>
              <a:rPr kumimoji="0" lang="id-ID" sz="2400" b="1" i="0" u="none" strike="noStrike" cap="none" normalizeH="0" baseline="0" dirty="0" smtClean="0">
                <a:ln>
                  <a:noFill/>
                </a:ln>
                <a:solidFill>
                  <a:schemeClr val="bg1"/>
                </a:solidFill>
                <a:effectLst/>
                <a:ea typeface="Times New Roman" pitchFamily="18" charset="0"/>
                <a:cs typeface="Times New Roman" pitchFamily="18" charset="0"/>
              </a:rPr>
              <a:t>6.  </a:t>
            </a:r>
            <a:r>
              <a:rPr kumimoji="0" lang="fi-FI" sz="2400" b="1" i="0" u="none" strike="noStrike" cap="none" normalizeH="0" baseline="0" dirty="0" smtClean="0">
                <a:ln>
                  <a:noFill/>
                </a:ln>
                <a:solidFill>
                  <a:schemeClr val="bg1"/>
                </a:solidFill>
                <a:effectLst/>
                <a:ea typeface="Times New Roman" pitchFamily="18" charset="0"/>
                <a:cs typeface="Times New Roman" pitchFamily="18" charset="0"/>
              </a:rPr>
              <a:t>Pengaturan posisi jarak tanam ini bertujuan untuk :</a:t>
            </a:r>
            <a:endParaRPr kumimoji="0" lang="id-ID" sz="2400" b="1" i="0" u="none" strike="noStrike" cap="none" normalizeH="0" baseline="0" dirty="0" smtClean="0">
              <a:ln>
                <a:noFill/>
              </a:ln>
              <a:solidFill>
                <a:schemeClr val="bg1"/>
              </a:solidFill>
              <a:effectLst/>
              <a:cs typeface="Arial" pitchFamily="34" charset="0"/>
            </a:endParaRPr>
          </a:p>
          <a:p>
            <a:pPr marL="457200" lvl="2" eaLnBrk="0" fontAlgn="base" hangingPunct="0">
              <a:spcBef>
                <a:spcPct val="0"/>
              </a:spcBef>
              <a:spcAft>
                <a:spcPct val="0"/>
              </a:spcAft>
              <a:buFont typeface="Arial" pitchFamily="34" charset="0"/>
              <a:buChar char="•"/>
              <a:tabLst>
                <a:tab pos="1169988" algn="l"/>
              </a:tabLst>
            </a:pPr>
            <a:r>
              <a:rPr kumimoji="0" lang="id-ID" sz="2400" b="1" i="0" u="none" strike="noStrike" cap="none" normalizeH="0" baseline="0" dirty="0" smtClean="0">
                <a:ln>
                  <a:noFill/>
                </a:ln>
                <a:solidFill>
                  <a:schemeClr val="bg1"/>
                </a:solidFill>
                <a:effectLst/>
                <a:ea typeface="Times New Roman" pitchFamily="18" charset="0"/>
                <a:cs typeface="Times New Roman" pitchFamily="18" charset="0"/>
              </a:rPr>
              <a:t>  </a:t>
            </a:r>
            <a:r>
              <a:rPr kumimoji="0" lang="fi-FI" sz="2400" b="1" i="0" u="none" strike="noStrike" cap="none" normalizeH="0" baseline="0" dirty="0" smtClean="0">
                <a:ln>
                  <a:noFill/>
                </a:ln>
                <a:solidFill>
                  <a:schemeClr val="bg1"/>
                </a:solidFill>
                <a:effectLst/>
                <a:ea typeface="Times New Roman" pitchFamily="18" charset="0"/>
                <a:cs typeface="Times New Roman" pitchFamily="18" charset="0"/>
              </a:rPr>
              <a:t>mengoptimalkan penerimaan energi matahari untuk </a:t>
            </a:r>
            <a:r>
              <a:rPr kumimoji="0" lang="fi-FI" sz="2400" b="1" i="0" u="none" strike="noStrike" cap="none" normalizeH="0" baseline="0" dirty="0" smtClean="0">
                <a:ln>
                  <a:noFill/>
                </a:ln>
                <a:solidFill>
                  <a:schemeClr val="bg1"/>
                </a:solidFill>
                <a:effectLst/>
                <a:ea typeface="Times New Roman" pitchFamily="18" charset="0"/>
                <a:cs typeface="Times New Roman" pitchFamily="18" charset="0"/>
              </a:rPr>
              <a:t>proses</a:t>
            </a:r>
            <a:endParaRPr kumimoji="0" lang="id-ID" sz="2400" b="1" i="0" u="none" strike="noStrike" cap="none" normalizeH="0" baseline="0" dirty="0" smtClean="0">
              <a:ln>
                <a:noFill/>
              </a:ln>
              <a:solidFill>
                <a:schemeClr val="bg1"/>
              </a:solidFill>
              <a:effectLst/>
              <a:ea typeface="Times New Roman" pitchFamily="18" charset="0"/>
              <a:cs typeface="Times New Roman" pitchFamily="18" charset="0"/>
            </a:endParaRPr>
          </a:p>
          <a:p>
            <a:pPr marL="457200" lvl="2" eaLnBrk="0" fontAlgn="base" hangingPunct="0">
              <a:spcBef>
                <a:spcPct val="0"/>
              </a:spcBef>
              <a:spcAft>
                <a:spcPct val="0"/>
              </a:spcAft>
              <a:tabLst>
                <a:tab pos="1169988" algn="l"/>
              </a:tabLst>
            </a:pPr>
            <a:r>
              <a:rPr lang="id-ID" sz="2400" b="1" dirty="0" smtClean="0">
                <a:solidFill>
                  <a:schemeClr val="bg1"/>
                </a:solidFill>
                <a:ea typeface="Times New Roman" pitchFamily="18" charset="0"/>
                <a:cs typeface="Times New Roman" pitchFamily="18" charset="0"/>
              </a:rPr>
              <a:t> </a:t>
            </a:r>
            <a:r>
              <a:rPr lang="id-ID" sz="2400" b="1" dirty="0" smtClean="0">
                <a:solidFill>
                  <a:schemeClr val="bg1"/>
                </a:solidFill>
                <a:ea typeface="Times New Roman" pitchFamily="18" charset="0"/>
                <a:cs typeface="Times New Roman" pitchFamily="18" charset="0"/>
              </a:rPr>
              <a:t>  </a:t>
            </a:r>
            <a:r>
              <a:rPr kumimoji="0" lang="fi-FI" sz="2400" b="1" i="0" u="none" strike="noStrike" cap="none" normalizeH="0" baseline="0" dirty="0" smtClean="0">
                <a:ln>
                  <a:noFill/>
                </a:ln>
                <a:solidFill>
                  <a:schemeClr val="bg1"/>
                </a:solidFill>
                <a:effectLst/>
                <a:ea typeface="Times New Roman" pitchFamily="18" charset="0"/>
                <a:cs typeface="Times New Roman" pitchFamily="18" charset="0"/>
              </a:rPr>
              <a:t> </a:t>
            </a:r>
            <a:r>
              <a:rPr kumimoji="0" lang="fi-FI" sz="2400" b="1" i="0" u="none" strike="noStrike" cap="none" normalizeH="0" baseline="0" dirty="0" smtClean="0">
                <a:ln>
                  <a:noFill/>
                </a:ln>
                <a:solidFill>
                  <a:schemeClr val="bg1"/>
                </a:solidFill>
                <a:effectLst/>
                <a:ea typeface="Times New Roman" pitchFamily="18" charset="0"/>
                <a:cs typeface="Times New Roman" pitchFamily="18" charset="0"/>
              </a:rPr>
              <a:t>fotosintesis. </a:t>
            </a:r>
            <a:endParaRPr kumimoji="0" lang="id-ID" sz="2400" b="1" i="0" u="none" strike="noStrike" cap="none" normalizeH="0" baseline="0" dirty="0" smtClean="0">
              <a:ln>
                <a:noFill/>
              </a:ln>
              <a:solidFill>
                <a:schemeClr val="bg1"/>
              </a:solidFill>
              <a:effectLst/>
              <a:cs typeface="Arial" pitchFamily="34" charset="0"/>
            </a:endParaRPr>
          </a:p>
          <a:p>
            <a:pPr marL="457200" lvl="2" eaLnBrk="0" fontAlgn="base" hangingPunct="0">
              <a:spcBef>
                <a:spcPct val="0"/>
              </a:spcBef>
              <a:spcAft>
                <a:spcPct val="0"/>
              </a:spcAft>
              <a:buFont typeface="Arial" pitchFamily="34" charset="0"/>
              <a:buChar char="•"/>
              <a:tabLst>
                <a:tab pos="1169988" algn="l"/>
              </a:tabLst>
            </a:pPr>
            <a:r>
              <a:rPr kumimoji="0" lang="id-ID" sz="2400" b="1" i="0" u="none" strike="noStrike" cap="none" normalizeH="0" baseline="0" dirty="0" smtClean="0">
                <a:ln>
                  <a:noFill/>
                </a:ln>
                <a:solidFill>
                  <a:schemeClr val="bg1"/>
                </a:solidFill>
                <a:effectLst/>
                <a:ea typeface="Times New Roman" pitchFamily="18" charset="0"/>
                <a:cs typeface="Times New Roman" pitchFamily="18" charset="0"/>
              </a:rPr>
              <a:t>  </a:t>
            </a:r>
            <a:r>
              <a:rPr kumimoji="0" lang="fi-FI" sz="2400" b="1" i="0" u="none" strike="noStrike" cap="none" normalizeH="0" baseline="0" dirty="0" smtClean="0">
                <a:ln>
                  <a:noFill/>
                </a:ln>
                <a:solidFill>
                  <a:schemeClr val="bg1"/>
                </a:solidFill>
                <a:effectLst/>
                <a:ea typeface="Times New Roman" pitchFamily="18" charset="0"/>
                <a:cs typeface="Times New Roman" pitchFamily="18" charset="0"/>
              </a:rPr>
              <a:t>Memudahkan melakukan pembumbunan untuk memacu </a:t>
            </a:r>
            <a:endParaRPr kumimoji="0" lang="id-ID" sz="2400" b="1" i="0" u="none" strike="noStrike" cap="none" normalizeH="0" baseline="0" dirty="0" smtClean="0">
              <a:ln>
                <a:noFill/>
              </a:ln>
              <a:solidFill>
                <a:schemeClr val="bg1"/>
              </a:solidFill>
              <a:effectLst/>
              <a:ea typeface="Times New Roman" pitchFamily="18" charset="0"/>
              <a:cs typeface="Times New Roman" pitchFamily="18" charset="0"/>
            </a:endParaRPr>
          </a:p>
          <a:p>
            <a:pPr marL="457200" lvl="2" eaLnBrk="0" fontAlgn="base" hangingPunct="0">
              <a:spcBef>
                <a:spcPct val="0"/>
              </a:spcBef>
              <a:spcAft>
                <a:spcPct val="0"/>
              </a:spcAft>
              <a:tabLst>
                <a:tab pos="1169988" algn="l"/>
              </a:tabLst>
            </a:pPr>
            <a:r>
              <a:rPr lang="id-ID" sz="2400" b="1" dirty="0" smtClean="0">
                <a:solidFill>
                  <a:schemeClr val="bg1"/>
                </a:solidFill>
                <a:ea typeface="Times New Roman" pitchFamily="18" charset="0"/>
                <a:cs typeface="Times New Roman" pitchFamily="18" charset="0"/>
              </a:rPr>
              <a:t> </a:t>
            </a:r>
            <a:r>
              <a:rPr lang="id-ID" sz="2400" b="1" dirty="0" smtClean="0">
                <a:solidFill>
                  <a:schemeClr val="bg1"/>
                </a:solidFill>
                <a:ea typeface="Times New Roman" pitchFamily="18" charset="0"/>
                <a:cs typeface="Times New Roman" pitchFamily="18" charset="0"/>
              </a:rPr>
              <a:t>  </a:t>
            </a:r>
            <a:r>
              <a:rPr kumimoji="0" lang="fi-FI" sz="2400" b="1" i="0" u="none" strike="noStrike" cap="none" normalizeH="0" baseline="0" dirty="0" smtClean="0">
                <a:ln>
                  <a:noFill/>
                </a:ln>
                <a:solidFill>
                  <a:schemeClr val="bg1"/>
                </a:solidFill>
                <a:effectLst/>
                <a:ea typeface="Times New Roman" pitchFamily="18" charset="0"/>
                <a:cs typeface="Times New Roman" pitchFamily="18" charset="0"/>
              </a:rPr>
              <a:t>pertumbuhan </a:t>
            </a:r>
            <a:r>
              <a:rPr kumimoji="0" lang="fi-FI" sz="2400" b="1" i="1" u="none" strike="noStrike" cap="none" normalizeH="0" baseline="0" dirty="0" smtClean="0">
                <a:ln>
                  <a:noFill/>
                </a:ln>
                <a:solidFill>
                  <a:schemeClr val="bg1"/>
                </a:solidFill>
                <a:effectLst/>
                <a:ea typeface="Times New Roman" pitchFamily="18" charset="0"/>
                <a:cs typeface="Times New Roman" pitchFamily="18" charset="0"/>
              </a:rPr>
              <a:t>ginophora</a:t>
            </a:r>
            <a:r>
              <a:rPr kumimoji="0" lang="fi-FI" sz="2400" b="1" i="0" u="none" strike="noStrike" cap="none" normalizeH="0" baseline="0" dirty="0" smtClean="0">
                <a:ln>
                  <a:noFill/>
                </a:ln>
                <a:solidFill>
                  <a:schemeClr val="bg1"/>
                </a:solidFill>
                <a:effectLst/>
                <a:ea typeface="Times New Roman" pitchFamily="18" charset="0"/>
                <a:cs typeface="Times New Roman" pitchFamily="18" charset="0"/>
              </a:rPr>
              <a:t> (polong).</a:t>
            </a:r>
            <a:endParaRPr kumimoji="0" lang="fi-FI" sz="2400" b="1" i="0" u="none" strike="noStrike" cap="none" normalizeH="0" baseline="0" dirty="0" smtClean="0">
              <a:ln>
                <a:noFill/>
              </a:ln>
              <a:solidFill>
                <a:schemeClr val="bg1"/>
              </a:solidFill>
              <a:effectLst/>
              <a:cs typeface="Arial" pitchFamily="34" charset="0"/>
            </a:endParaRPr>
          </a:p>
        </p:txBody>
      </p:sp>
      <p:sp>
        <p:nvSpPr>
          <p:cNvPr id="75778" name="Rectangle 2"/>
          <p:cNvSpPr>
            <a:spLocks noChangeArrowheads="1"/>
          </p:cNvSpPr>
          <p:nvPr/>
        </p:nvSpPr>
        <p:spPr bwMode="auto">
          <a:xfrm>
            <a:off x="285720" y="2127585"/>
            <a:ext cx="864399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indent="0" algn="l" defTabSz="914400" rtl="0" eaLnBrk="1" fontAlgn="base" latinLnBrk="0" hangingPunct="1">
              <a:lnSpc>
                <a:spcPct val="100000"/>
              </a:lnSpc>
              <a:spcBef>
                <a:spcPct val="0"/>
              </a:spcBef>
              <a:spcAft>
                <a:spcPct val="0"/>
              </a:spcAft>
              <a:buClrTx/>
              <a:buSzTx/>
              <a:tabLst>
                <a:tab pos="914400" algn="l"/>
              </a:tabLst>
            </a:pPr>
            <a:r>
              <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rPr>
              <a:t>7.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Pemupukan dilakukan sebanyak 4 kali dengan ketentuan :</a:t>
            </a:r>
            <a:endParaRPr kumimoji="0" lang="sv-SE" sz="2400" b="1" i="0" u="sng" strike="noStrike" cap="none" normalizeH="0" baseline="0" dirty="0" smtClean="0">
              <a:ln>
                <a:noFill/>
              </a:ln>
              <a:solidFill>
                <a:schemeClr val="bg1"/>
              </a:solidFill>
              <a:effectLst/>
              <a:latin typeface="+mj-lt"/>
              <a:ea typeface="Times New Roman" pitchFamily="18" charset="0"/>
              <a:cs typeface="Times New Roman" pitchFamily="18" charset="0"/>
            </a:endParaRPr>
          </a:p>
          <a:p>
            <a:pPr lvl="1" eaLnBrk="0" fontAlgn="base" hangingPunct="0">
              <a:spcBef>
                <a:spcPct val="0"/>
              </a:spcBef>
              <a:spcAft>
                <a:spcPct val="0"/>
              </a:spcAft>
              <a:buFont typeface="Arial" pitchFamily="34" charset="0"/>
              <a:buChar char="•"/>
              <a:tabLst>
                <a:tab pos="914400" algn="l"/>
              </a:tabLst>
            </a:pPr>
            <a:r>
              <a:rPr kumimoji="0" lang="id-ID" sz="2400" b="1" i="1"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sv-SE" sz="2400" b="1" i="1" strike="noStrike" cap="none" normalizeH="0" baseline="0" dirty="0" smtClean="0">
                <a:ln>
                  <a:noFill/>
                </a:ln>
                <a:solidFill>
                  <a:srgbClr val="FF0000"/>
                </a:solidFill>
                <a:effectLst/>
                <a:latin typeface="+mj-lt"/>
                <a:ea typeface="Times New Roman" pitchFamily="18" charset="0"/>
                <a:cs typeface="Times New Roman" pitchFamily="18" charset="0"/>
              </a:rPr>
              <a:t>Hari 0 HST</a:t>
            </a:r>
            <a:r>
              <a:rPr kumimoji="0" lang="sv-SE" sz="2400" b="1" i="0" u="none" strike="noStrike" cap="none" normalizeH="0" baseline="0" dirty="0" smtClean="0">
                <a:ln>
                  <a:noFill/>
                </a:ln>
                <a:solidFill>
                  <a:srgbClr val="FF0000"/>
                </a:solidFill>
                <a:effectLst/>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Pupuk dasar (dosis terlampir) diberikan pada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saat</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lvl="1" eaLnBrk="0" fontAlgn="base" hangingPunct="0">
              <a:spcBef>
                <a:spcPct val="0"/>
              </a:spcBef>
              <a:spcAft>
                <a:spcPct val="0"/>
              </a:spcAft>
              <a:tabLst>
                <a:tab pos="914400"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tanam, jarak antara lubang benih dan lubang pupuk </a:t>
            </a:r>
            <a:r>
              <a:rPr kumimoji="0" lang="sv-SE" sz="2400" b="1" i="0" u="none" strike="noStrike" cap="none" normalizeH="0" baseline="0" dirty="0" smtClean="0">
                <a:ln>
                  <a:noFill/>
                </a:ln>
                <a:solidFill>
                  <a:schemeClr val="bg1"/>
                </a:solidFill>
                <a:effectLst/>
                <a:latin typeface="+mj-lt"/>
                <a:ea typeface="Times New Roman" pitchFamily="18" charset="0"/>
                <a:cs typeface="Arial" pitchFamily="34" charset="0"/>
              </a:rPr>
              <a:t>±</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 2 cm</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lvl="1" eaLnBrk="0" fontAlgn="base" hangingPunct="0">
              <a:spcBef>
                <a:spcPct val="0"/>
              </a:spcBef>
              <a:spcAft>
                <a:spcPct val="0"/>
              </a:spcAft>
              <a:tabLst>
                <a:tab pos="914400"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Pupuk dasar ini diberikan untuk pemerataan pertumbuhan </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lvl="1" eaLnBrk="0" fontAlgn="base" hangingPunct="0">
              <a:spcBef>
                <a:spcPct val="0"/>
              </a:spcBef>
              <a:spcAft>
                <a:spcPct val="0"/>
              </a:spcAft>
              <a:tabLst>
                <a:tab pos="914400"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vegetatif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kacang tanah yaitu akar, batang dan daun.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Jika</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lvl="1" eaLnBrk="0" fontAlgn="base" hangingPunct="0">
              <a:spcBef>
                <a:spcPct val="0"/>
              </a:spcBef>
              <a:spcAft>
                <a:spcPct val="0"/>
              </a:spcAft>
              <a:tabLst>
                <a:tab pos="914400"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tidak dilakukan pemupukan ini maka pertumbuhan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vegetatif</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lvl="1" eaLnBrk="0" fontAlgn="base" hangingPunct="0">
              <a:spcBef>
                <a:spcPct val="0"/>
              </a:spcBef>
              <a:spcAft>
                <a:spcPct val="0"/>
              </a:spcAft>
              <a:tabLst>
                <a:tab pos="914400"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tidak rata sehingga berakibat pembentukan bunga, </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lvl="1" eaLnBrk="0" fontAlgn="base" hangingPunct="0">
              <a:spcBef>
                <a:spcPct val="0"/>
              </a:spcBef>
              <a:spcAft>
                <a:spcPct val="0"/>
              </a:spcAft>
              <a:tabLst>
                <a:tab pos="914400"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pembentukan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ginophora dan panen tidak sama sehingga </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lvl="1" eaLnBrk="0" fontAlgn="base" hangingPunct="0">
              <a:spcBef>
                <a:spcPct val="0"/>
              </a:spcBef>
              <a:spcAft>
                <a:spcPct val="0"/>
              </a:spcAft>
              <a:tabLst>
                <a:tab pos="914400"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kualitas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polog maupun biji kacang tanah tidak sama</a:t>
            </a:r>
            <a:r>
              <a:rPr lang="id-ID" sz="2400" b="1" dirty="0" smtClean="0">
                <a:solidFill>
                  <a:schemeClr val="bg1"/>
                </a:solidFill>
                <a:latin typeface="+mj-lt"/>
                <a:ea typeface="Times New Roman" pitchFamily="18" charset="0"/>
                <a:cs typeface="Arial" pitchFamily="34" charset="0"/>
              </a:rPr>
              <a:t>.  </a:t>
            </a:r>
          </a:p>
          <a:p>
            <a:pPr lvl="1" eaLnBrk="0" fontAlgn="base" hangingPunct="0">
              <a:spcBef>
                <a:spcPct val="0"/>
              </a:spcBef>
              <a:spcAft>
                <a:spcPct val="0"/>
              </a:spcAft>
              <a:tabLst>
                <a:tab pos="914400" algn="l"/>
              </a:tabLst>
            </a:pPr>
            <a:r>
              <a:rPr lang="id-ID" sz="2400" b="1" dirty="0" smtClean="0">
                <a:solidFill>
                  <a:schemeClr val="bg1"/>
                </a:solidFill>
                <a:latin typeface="+mj-lt"/>
                <a:cs typeface="Arial" pitchFamily="34" charset="0"/>
              </a:rPr>
              <a:t> </a:t>
            </a:r>
            <a:r>
              <a:rPr lang="id-ID" sz="2400" b="1" dirty="0" smtClean="0">
                <a:solidFill>
                  <a:schemeClr val="bg1"/>
                </a:solidFill>
                <a:latin typeface="+mj-lt"/>
                <a:cs typeface="Arial" pitchFamily="34" charset="0"/>
              </a:rPr>
              <a:t>   </a:t>
            </a:r>
            <a:r>
              <a:rPr lang="id-ID" sz="2400" b="1" dirty="0" smtClean="0">
                <a:solidFill>
                  <a:schemeClr val="bg1"/>
                </a:solidFill>
              </a:rPr>
              <a:t>Sebelum </a:t>
            </a:r>
            <a:r>
              <a:rPr lang="id-ID" sz="2400" b="1" dirty="0" smtClean="0">
                <a:solidFill>
                  <a:schemeClr val="bg1"/>
                </a:solidFill>
              </a:rPr>
              <a:t>pemupukan dasar perlu untuk mencatat berapa </a:t>
            </a:r>
            <a:endParaRPr lang="id-ID" sz="2400" b="1" dirty="0" smtClean="0">
              <a:solidFill>
                <a:schemeClr val="bg1"/>
              </a:solidFill>
            </a:endParaRPr>
          </a:p>
          <a:p>
            <a:pPr lvl="1" eaLnBrk="0" fontAlgn="base" hangingPunct="0">
              <a:spcBef>
                <a:spcPct val="0"/>
              </a:spcBef>
              <a:spcAft>
                <a:spcPct val="0"/>
              </a:spcAft>
              <a:tabLst>
                <a:tab pos="914400" algn="l"/>
              </a:tabLst>
            </a:pPr>
            <a:r>
              <a:rPr lang="id-ID" sz="2400" b="1" dirty="0" smtClean="0">
                <a:solidFill>
                  <a:schemeClr val="bg1"/>
                </a:solidFill>
              </a:rPr>
              <a:t> </a:t>
            </a:r>
            <a:r>
              <a:rPr lang="id-ID" sz="2400" b="1" dirty="0" smtClean="0">
                <a:solidFill>
                  <a:schemeClr val="bg1"/>
                </a:solidFill>
              </a:rPr>
              <a:t>   kebutuhan </a:t>
            </a:r>
            <a:r>
              <a:rPr lang="id-ID" sz="2400" b="1" dirty="0" smtClean="0">
                <a:solidFill>
                  <a:schemeClr val="bg1"/>
                </a:solidFill>
              </a:rPr>
              <a:t>pupuk dasar sesuai dengan luasan yang ada. </a:t>
            </a:r>
            <a:endParaRPr lang="id-ID" sz="2400" b="1" dirty="0" smtClean="0">
              <a:solidFill>
                <a:schemeClr val="bg1"/>
              </a:solidFill>
            </a:endParaRPr>
          </a:p>
          <a:p>
            <a:pPr lvl="1" eaLnBrk="0" fontAlgn="base" hangingPunct="0">
              <a:spcBef>
                <a:spcPct val="0"/>
              </a:spcBef>
              <a:spcAft>
                <a:spcPct val="0"/>
              </a:spcAft>
              <a:tabLst>
                <a:tab pos="914400" algn="l"/>
              </a:tabLst>
            </a:pPr>
            <a:r>
              <a:rPr lang="id-ID" sz="2400" b="1" dirty="0" smtClean="0">
                <a:solidFill>
                  <a:schemeClr val="bg1"/>
                </a:solidFill>
              </a:rPr>
              <a:t> </a:t>
            </a:r>
            <a:r>
              <a:rPr lang="id-ID" sz="2400" b="1" dirty="0" smtClean="0">
                <a:solidFill>
                  <a:schemeClr val="bg1"/>
                </a:solidFill>
              </a:rPr>
              <a:t>   Lakukan </a:t>
            </a:r>
            <a:r>
              <a:rPr lang="id-ID" sz="2400" b="1" dirty="0" smtClean="0">
                <a:solidFill>
                  <a:schemeClr val="bg1"/>
                </a:solidFill>
              </a:rPr>
              <a:t>pencatatan pada record no 002.</a:t>
            </a:r>
            <a:endParaRPr kumimoji="0" lang="id-ID" sz="2400" b="1"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42852"/>
            <a:ext cx="8786874" cy="3416320"/>
          </a:xfrm>
          <a:prstGeom prst="rect">
            <a:avLst/>
          </a:prstGeom>
        </p:spPr>
        <p:txBody>
          <a:bodyPr wrap="square">
            <a:spAutoFit/>
          </a:bodyPr>
          <a:lstStyle/>
          <a:p>
            <a:pPr>
              <a:buFont typeface="Arial" pitchFamily="34" charset="0"/>
              <a:buChar char="•"/>
            </a:pPr>
            <a:r>
              <a:rPr lang="id-ID" sz="2400" b="1" dirty="0" smtClean="0">
                <a:solidFill>
                  <a:schemeClr val="bg1"/>
                </a:solidFill>
              </a:rPr>
              <a:t>   </a:t>
            </a:r>
            <a:r>
              <a:rPr lang="id-ID" sz="2400" b="1" i="1" dirty="0" smtClean="0">
                <a:solidFill>
                  <a:srgbClr val="FF0000"/>
                </a:solidFill>
              </a:rPr>
              <a:t>Hari </a:t>
            </a:r>
            <a:r>
              <a:rPr lang="id-ID" sz="2400" b="1" i="1" dirty="0" smtClean="0">
                <a:solidFill>
                  <a:srgbClr val="FF0000"/>
                </a:solidFill>
              </a:rPr>
              <a:t>8 HST</a:t>
            </a:r>
            <a:r>
              <a:rPr lang="id-ID" sz="2400" b="1" dirty="0" smtClean="0">
                <a:solidFill>
                  <a:schemeClr val="bg1"/>
                </a:solidFill>
              </a:rPr>
              <a:t>  Pupuk susulan I diberikan pada saat tanaman </a:t>
            </a:r>
            <a:endParaRPr lang="id-ID" sz="2400" b="1" dirty="0" smtClean="0">
              <a:solidFill>
                <a:schemeClr val="bg1"/>
              </a:solidFill>
            </a:endParaRPr>
          </a:p>
          <a:p>
            <a:r>
              <a:rPr lang="id-ID" sz="2400" b="1" dirty="0" smtClean="0">
                <a:solidFill>
                  <a:schemeClr val="bg1"/>
                </a:solidFill>
              </a:rPr>
              <a:t> </a:t>
            </a:r>
            <a:r>
              <a:rPr lang="id-ID" sz="2400" b="1" dirty="0" smtClean="0">
                <a:solidFill>
                  <a:schemeClr val="bg1"/>
                </a:solidFill>
              </a:rPr>
              <a:t>    berumur </a:t>
            </a:r>
            <a:r>
              <a:rPr lang="id-ID" sz="2400" b="1" dirty="0" smtClean="0">
                <a:solidFill>
                  <a:schemeClr val="bg1"/>
                </a:solidFill>
              </a:rPr>
              <a:t>8 hari setelah tanam dilakukan bersamaan </a:t>
            </a:r>
            <a:r>
              <a:rPr lang="id-ID" sz="2400" b="1" dirty="0" smtClean="0">
                <a:solidFill>
                  <a:schemeClr val="bg1"/>
                </a:solidFill>
              </a:rPr>
              <a:t>dengan</a:t>
            </a:r>
          </a:p>
          <a:p>
            <a:r>
              <a:rPr lang="id-ID" sz="2400" b="1" dirty="0" smtClean="0">
                <a:solidFill>
                  <a:schemeClr val="bg1"/>
                </a:solidFill>
              </a:rPr>
              <a:t> </a:t>
            </a:r>
            <a:r>
              <a:rPr lang="id-ID" sz="2400" b="1" dirty="0" smtClean="0">
                <a:solidFill>
                  <a:schemeClr val="bg1"/>
                </a:solidFill>
              </a:rPr>
              <a:t>    </a:t>
            </a:r>
            <a:r>
              <a:rPr lang="id-ID" sz="2400" b="1" dirty="0" smtClean="0">
                <a:solidFill>
                  <a:schemeClr val="bg1"/>
                </a:solidFill>
              </a:rPr>
              <a:t>kocor </a:t>
            </a:r>
            <a:r>
              <a:rPr lang="id-ID" sz="2400" b="1" dirty="0" smtClean="0">
                <a:solidFill>
                  <a:schemeClr val="bg1"/>
                </a:solidFill>
              </a:rPr>
              <a:t>Naskuru per hektar 10 liter dengan ramuan standar.</a:t>
            </a:r>
          </a:p>
          <a:p>
            <a:r>
              <a:rPr lang="id-ID" sz="2400" b="1" dirty="0" smtClean="0">
                <a:solidFill>
                  <a:schemeClr val="bg1"/>
                </a:solidFill>
              </a:rPr>
              <a:t> </a:t>
            </a:r>
            <a:r>
              <a:rPr lang="id-ID" sz="2400" b="1" dirty="0" smtClean="0">
                <a:solidFill>
                  <a:schemeClr val="bg1"/>
                </a:solidFill>
              </a:rPr>
              <a:t>    </a:t>
            </a:r>
            <a:r>
              <a:rPr lang="id-ID" sz="2400" b="1" dirty="0" smtClean="0">
                <a:solidFill>
                  <a:schemeClr val="bg1"/>
                </a:solidFill>
              </a:rPr>
              <a:t>Pupuk susulan I ini diberikan untuk pertumbuhan vegetatif </a:t>
            </a:r>
            <a:endParaRPr lang="id-ID" sz="2400" b="1" dirty="0" smtClean="0">
              <a:solidFill>
                <a:schemeClr val="bg1"/>
              </a:solidFill>
            </a:endParaRPr>
          </a:p>
          <a:p>
            <a:r>
              <a:rPr lang="id-ID" sz="2400" b="1" dirty="0" smtClean="0">
                <a:solidFill>
                  <a:schemeClr val="bg1"/>
                </a:solidFill>
              </a:rPr>
              <a:t> </a:t>
            </a:r>
            <a:r>
              <a:rPr lang="id-ID" sz="2400" b="1" dirty="0" smtClean="0">
                <a:solidFill>
                  <a:schemeClr val="bg1"/>
                </a:solidFill>
              </a:rPr>
              <a:t>    kacang </a:t>
            </a:r>
            <a:r>
              <a:rPr lang="id-ID" sz="2400" b="1" dirty="0" smtClean="0">
                <a:solidFill>
                  <a:schemeClr val="bg1"/>
                </a:solidFill>
              </a:rPr>
              <a:t>tanah dan persiapan pertumbuhan generatif yaitu </a:t>
            </a:r>
            <a:endParaRPr lang="id-ID" sz="2400" b="1" dirty="0" smtClean="0">
              <a:solidFill>
                <a:schemeClr val="bg1"/>
              </a:solidFill>
            </a:endParaRPr>
          </a:p>
          <a:p>
            <a:r>
              <a:rPr lang="id-ID" sz="2400" b="1" dirty="0" smtClean="0">
                <a:solidFill>
                  <a:schemeClr val="bg1"/>
                </a:solidFill>
              </a:rPr>
              <a:t> </a:t>
            </a:r>
            <a:r>
              <a:rPr lang="id-ID" sz="2400" b="1" dirty="0" smtClean="0">
                <a:solidFill>
                  <a:schemeClr val="bg1"/>
                </a:solidFill>
              </a:rPr>
              <a:t>    pembentukan </a:t>
            </a:r>
            <a:r>
              <a:rPr lang="id-ID" sz="2400" b="1" dirty="0" smtClean="0">
                <a:solidFill>
                  <a:schemeClr val="bg1"/>
                </a:solidFill>
              </a:rPr>
              <a:t>bunga</a:t>
            </a:r>
            <a:r>
              <a:rPr lang="id-ID" sz="2400" b="1" dirty="0" smtClean="0">
                <a:solidFill>
                  <a:schemeClr val="bg1"/>
                </a:solidFill>
              </a:rPr>
              <a:t>. </a:t>
            </a:r>
            <a:r>
              <a:rPr lang="id-ID" sz="2400" b="1" dirty="0" smtClean="0">
                <a:solidFill>
                  <a:schemeClr val="bg1"/>
                </a:solidFill>
              </a:rPr>
              <a:t>Sebelum pemupukan susulan I perlu </a:t>
            </a:r>
            <a:endParaRPr lang="id-ID" sz="2400" b="1" dirty="0" smtClean="0">
              <a:solidFill>
                <a:schemeClr val="bg1"/>
              </a:solidFill>
            </a:endParaRPr>
          </a:p>
          <a:p>
            <a:r>
              <a:rPr lang="id-ID" sz="2400" b="1" dirty="0" smtClean="0">
                <a:solidFill>
                  <a:schemeClr val="bg1"/>
                </a:solidFill>
              </a:rPr>
              <a:t> </a:t>
            </a:r>
            <a:r>
              <a:rPr lang="id-ID" sz="2400" b="1" dirty="0" smtClean="0">
                <a:solidFill>
                  <a:schemeClr val="bg1"/>
                </a:solidFill>
              </a:rPr>
              <a:t>    untuk </a:t>
            </a:r>
            <a:r>
              <a:rPr lang="id-ID" sz="2400" b="1" dirty="0" smtClean="0">
                <a:solidFill>
                  <a:schemeClr val="bg1"/>
                </a:solidFill>
              </a:rPr>
              <a:t>mencatat berapa kebutuhan pupuk susulan I sesuai </a:t>
            </a:r>
            <a:endParaRPr lang="id-ID" sz="2400" b="1" dirty="0" smtClean="0">
              <a:solidFill>
                <a:schemeClr val="bg1"/>
              </a:solidFill>
            </a:endParaRPr>
          </a:p>
          <a:p>
            <a:r>
              <a:rPr lang="id-ID" sz="2400" b="1" dirty="0" smtClean="0">
                <a:solidFill>
                  <a:schemeClr val="bg1"/>
                </a:solidFill>
              </a:rPr>
              <a:t> </a:t>
            </a:r>
            <a:r>
              <a:rPr lang="id-ID" sz="2400" b="1" dirty="0" smtClean="0">
                <a:solidFill>
                  <a:schemeClr val="bg1"/>
                </a:solidFill>
              </a:rPr>
              <a:t>    dengan </a:t>
            </a:r>
            <a:r>
              <a:rPr lang="id-ID" sz="2400" b="1" dirty="0" smtClean="0">
                <a:solidFill>
                  <a:schemeClr val="bg1"/>
                </a:solidFill>
              </a:rPr>
              <a:t>luasan yang ada. Lakukan pencatatan pada record </a:t>
            </a:r>
            <a:r>
              <a:rPr lang="id-ID" sz="2400" b="1" dirty="0" smtClean="0">
                <a:solidFill>
                  <a:schemeClr val="bg1"/>
                </a:solidFill>
              </a:rPr>
              <a:t>no</a:t>
            </a:r>
          </a:p>
          <a:p>
            <a:r>
              <a:rPr lang="id-ID" sz="2400" b="1" dirty="0" smtClean="0">
                <a:solidFill>
                  <a:schemeClr val="bg1"/>
                </a:solidFill>
              </a:rPr>
              <a:t> </a:t>
            </a:r>
            <a:r>
              <a:rPr lang="id-ID" sz="2400" b="1" dirty="0" smtClean="0">
                <a:solidFill>
                  <a:schemeClr val="bg1"/>
                </a:solidFill>
              </a:rPr>
              <a:t>    002</a:t>
            </a:r>
            <a:r>
              <a:rPr lang="id-ID" sz="2400" b="1" dirty="0" smtClean="0">
                <a:solidFill>
                  <a:schemeClr val="bg1"/>
                </a:solidFill>
              </a:rPr>
              <a:t>. </a:t>
            </a:r>
            <a:endParaRPr lang="id-ID" sz="2400" b="1" dirty="0">
              <a:solidFill>
                <a:schemeClr val="bg1"/>
              </a:solidFill>
            </a:endParaRPr>
          </a:p>
        </p:txBody>
      </p:sp>
      <p:sp>
        <p:nvSpPr>
          <p:cNvPr id="3" name="Rectangle 2"/>
          <p:cNvSpPr/>
          <p:nvPr/>
        </p:nvSpPr>
        <p:spPr>
          <a:xfrm>
            <a:off x="142844" y="3500438"/>
            <a:ext cx="8715436" cy="3139321"/>
          </a:xfrm>
          <a:prstGeom prst="rect">
            <a:avLst/>
          </a:prstGeom>
        </p:spPr>
        <p:txBody>
          <a:bodyPr wrap="square">
            <a:spAutoFit/>
          </a:bodyPr>
          <a:lstStyle/>
          <a:p>
            <a:pPr>
              <a:buFont typeface="Arial" pitchFamily="34" charset="0"/>
              <a:buChar char="•"/>
            </a:pPr>
            <a:r>
              <a:rPr lang="id-ID" sz="2200" b="1" dirty="0" smtClean="0">
                <a:solidFill>
                  <a:schemeClr val="bg1"/>
                </a:solidFill>
              </a:rPr>
              <a:t>   </a:t>
            </a:r>
            <a:r>
              <a:rPr lang="id-ID" sz="2200" b="1" i="1" dirty="0" smtClean="0">
                <a:solidFill>
                  <a:srgbClr val="FF0000"/>
                </a:solidFill>
              </a:rPr>
              <a:t>Hari </a:t>
            </a:r>
            <a:r>
              <a:rPr lang="id-ID" sz="2200" b="1" i="1" dirty="0" smtClean="0">
                <a:solidFill>
                  <a:srgbClr val="FF0000"/>
                </a:solidFill>
              </a:rPr>
              <a:t>21 HST</a:t>
            </a:r>
            <a:r>
              <a:rPr lang="id-ID" sz="2200" b="1" dirty="0" smtClean="0">
                <a:solidFill>
                  <a:schemeClr val="bg1"/>
                </a:solidFill>
              </a:rPr>
              <a:t> Pupuk susulan II diberikan pada saat tanaman berumur </a:t>
            </a:r>
            <a:r>
              <a:rPr lang="id-ID" sz="2200" b="1" dirty="0" smtClean="0">
                <a:solidFill>
                  <a:schemeClr val="bg1"/>
                </a:solidFill>
              </a:rPr>
              <a:t>21</a:t>
            </a:r>
          </a:p>
          <a:p>
            <a:r>
              <a:rPr lang="id-ID" sz="2200" b="1" dirty="0" smtClean="0">
                <a:solidFill>
                  <a:schemeClr val="bg1"/>
                </a:solidFill>
              </a:rPr>
              <a:t> </a:t>
            </a:r>
            <a:r>
              <a:rPr lang="id-ID" sz="2200" b="1" dirty="0" smtClean="0">
                <a:solidFill>
                  <a:schemeClr val="bg1"/>
                </a:solidFill>
              </a:rPr>
              <a:t>   </a:t>
            </a:r>
            <a:r>
              <a:rPr lang="id-ID" sz="2200" b="1" dirty="0" smtClean="0">
                <a:solidFill>
                  <a:schemeClr val="bg1"/>
                </a:solidFill>
              </a:rPr>
              <a:t>hari setelah tanam dilakukan bersamaan dengan kocor </a:t>
            </a:r>
            <a:r>
              <a:rPr lang="id-ID" sz="2200" b="1" dirty="0" smtClean="0">
                <a:solidFill>
                  <a:schemeClr val="bg1"/>
                </a:solidFill>
              </a:rPr>
              <a:t>Naskuru per </a:t>
            </a:r>
          </a:p>
          <a:p>
            <a:r>
              <a:rPr lang="id-ID" sz="2200" b="1" dirty="0" smtClean="0">
                <a:solidFill>
                  <a:schemeClr val="bg1"/>
                </a:solidFill>
              </a:rPr>
              <a:t> </a:t>
            </a:r>
            <a:r>
              <a:rPr lang="id-ID" sz="2200" b="1" dirty="0" smtClean="0">
                <a:solidFill>
                  <a:schemeClr val="bg1"/>
                </a:solidFill>
              </a:rPr>
              <a:t>   hektar 10 liter dengan ramuan standar. </a:t>
            </a:r>
            <a:r>
              <a:rPr lang="id-ID" sz="2200" b="1" dirty="0" smtClean="0">
                <a:solidFill>
                  <a:schemeClr val="bg1"/>
                </a:solidFill>
              </a:rPr>
              <a:t>Pupuk susulan II ini diberikan </a:t>
            </a:r>
            <a:endParaRPr lang="id-ID" sz="2200" b="1" dirty="0" smtClean="0">
              <a:solidFill>
                <a:schemeClr val="bg1"/>
              </a:solidFill>
            </a:endParaRPr>
          </a:p>
          <a:p>
            <a:r>
              <a:rPr lang="id-ID" sz="2200" b="1" dirty="0" smtClean="0">
                <a:solidFill>
                  <a:schemeClr val="bg1"/>
                </a:solidFill>
              </a:rPr>
              <a:t> </a:t>
            </a:r>
            <a:r>
              <a:rPr lang="id-ID" sz="2200" b="1" dirty="0" smtClean="0">
                <a:solidFill>
                  <a:schemeClr val="bg1"/>
                </a:solidFill>
              </a:rPr>
              <a:t>   untuk </a:t>
            </a:r>
            <a:r>
              <a:rPr lang="id-ID" sz="2200" b="1" dirty="0" smtClean="0">
                <a:solidFill>
                  <a:schemeClr val="bg1"/>
                </a:solidFill>
              </a:rPr>
              <a:t>pertumbuhan generatif yaitu pembentukan, perbanyakan bunga </a:t>
            </a:r>
            <a:endParaRPr lang="id-ID" sz="2200" b="1" dirty="0" smtClean="0">
              <a:solidFill>
                <a:schemeClr val="bg1"/>
              </a:solidFill>
            </a:endParaRPr>
          </a:p>
          <a:p>
            <a:r>
              <a:rPr lang="id-ID" sz="2200" b="1" dirty="0" smtClean="0">
                <a:solidFill>
                  <a:schemeClr val="bg1"/>
                </a:solidFill>
              </a:rPr>
              <a:t> </a:t>
            </a:r>
            <a:r>
              <a:rPr lang="id-ID" sz="2200" b="1" dirty="0" smtClean="0">
                <a:solidFill>
                  <a:schemeClr val="bg1"/>
                </a:solidFill>
              </a:rPr>
              <a:t>   dan </a:t>
            </a:r>
            <a:r>
              <a:rPr lang="id-ID" sz="2200" b="1" dirty="0" smtClean="0">
                <a:solidFill>
                  <a:schemeClr val="bg1"/>
                </a:solidFill>
              </a:rPr>
              <a:t>pembentukan </a:t>
            </a:r>
            <a:r>
              <a:rPr lang="id-ID" sz="2200" b="1" i="1" dirty="0" smtClean="0">
                <a:solidFill>
                  <a:schemeClr val="bg1"/>
                </a:solidFill>
              </a:rPr>
              <a:t>ginophora</a:t>
            </a:r>
            <a:r>
              <a:rPr lang="id-ID" sz="2200" b="1" dirty="0" smtClean="0">
                <a:solidFill>
                  <a:schemeClr val="bg1"/>
                </a:solidFill>
              </a:rPr>
              <a:t>. Pemupukan ini sangat penting karena </a:t>
            </a:r>
            <a:endParaRPr lang="id-ID" sz="2200" b="1" dirty="0" smtClean="0">
              <a:solidFill>
                <a:schemeClr val="bg1"/>
              </a:solidFill>
            </a:endParaRPr>
          </a:p>
          <a:p>
            <a:r>
              <a:rPr lang="id-ID" sz="2200" b="1" dirty="0" smtClean="0">
                <a:solidFill>
                  <a:schemeClr val="bg1"/>
                </a:solidFill>
              </a:rPr>
              <a:t> </a:t>
            </a:r>
            <a:r>
              <a:rPr lang="id-ID" sz="2200" b="1" dirty="0" smtClean="0">
                <a:solidFill>
                  <a:schemeClr val="bg1"/>
                </a:solidFill>
              </a:rPr>
              <a:t>   yang </a:t>
            </a:r>
            <a:r>
              <a:rPr lang="id-ID" sz="2200" b="1" dirty="0" smtClean="0">
                <a:solidFill>
                  <a:schemeClr val="bg1"/>
                </a:solidFill>
              </a:rPr>
              <a:t>menentukan banyaknya polong dan pembentukan kulit. Sebelum </a:t>
            </a:r>
            <a:endParaRPr lang="id-ID" sz="2200" b="1" dirty="0" smtClean="0">
              <a:solidFill>
                <a:schemeClr val="bg1"/>
              </a:solidFill>
            </a:endParaRPr>
          </a:p>
          <a:p>
            <a:r>
              <a:rPr lang="id-ID" sz="2200" b="1" dirty="0" smtClean="0">
                <a:solidFill>
                  <a:schemeClr val="bg1"/>
                </a:solidFill>
              </a:rPr>
              <a:t> </a:t>
            </a:r>
            <a:r>
              <a:rPr lang="id-ID" sz="2200" b="1" dirty="0" smtClean="0">
                <a:solidFill>
                  <a:schemeClr val="bg1"/>
                </a:solidFill>
              </a:rPr>
              <a:t>   pemupukan </a:t>
            </a:r>
            <a:r>
              <a:rPr lang="id-ID" sz="2200" b="1" dirty="0" smtClean="0">
                <a:solidFill>
                  <a:schemeClr val="bg1"/>
                </a:solidFill>
              </a:rPr>
              <a:t>susulan II perlu untuk mencatat berapa kebutuhan pupuk </a:t>
            </a:r>
            <a:endParaRPr lang="id-ID" sz="2200" b="1" dirty="0" smtClean="0">
              <a:solidFill>
                <a:schemeClr val="bg1"/>
              </a:solidFill>
            </a:endParaRPr>
          </a:p>
          <a:p>
            <a:r>
              <a:rPr lang="id-ID" sz="2200" b="1" dirty="0" smtClean="0">
                <a:solidFill>
                  <a:schemeClr val="bg1"/>
                </a:solidFill>
              </a:rPr>
              <a:t> </a:t>
            </a:r>
            <a:r>
              <a:rPr lang="id-ID" sz="2200" b="1" dirty="0" smtClean="0">
                <a:solidFill>
                  <a:schemeClr val="bg1"/>
                </a:solidFill>
              </a:rPr>
              <a:t>   susulan </a:t>
            </a:r>
            <a:r>
              <a:rPr lang="id-ID" sz="2200" b="1" dirty="0" smtClean="0">
                <a:solidFill>
                  <a:schemeClr val="bg1"/>
                </a:solidFill>
              </a:rPr>
              <a:t>II sesuai dengan luasan yang ada.  Lakukan pencatatan pada </a:t>
            </a:r>
            <a:endParaRPr lang="id-ID" sz="2200" b="1" dirty="0" smtClean="0">
              <a:solidFill>
                <a:schemeClr val="bg1"/>
              </a:solidFill>
            </a:endParaRPr>
          </a:p>
          <a:p>
            <a:r>
              <a:rPr lang="id-ID" sz="2200" b="1" dirty="0" smtClean="0">
                <a:solidFill>
                  <a:schemeClr val="bg1"/>
                </a:solidFill>
              </a:rPr>
              <a:t> </a:t>
            </a:r>
            <a:r>
              <a:rPr lang="id-ID" sz="2200" b="1" dirty="0" smtClean="0">
                <a:solidFill>
                  <a:schemeClr val="bg1"/>
                </a:solidFill>
              </a:rPr>
              <a:t>   record </a:t>
            </a:r>
            <a:r>
              <a:rPr lang="id-ID" sz="2200" b="1" dirty="0" smtClean="0">
                <a:solidFill>
                  <a:schemeClr val="bg1"/>
                </a:solidFill>
              </a:rPr>
              <a:t>no 002.</a:t>
            </a:r>
            <a:endParaRPr lang="id-ID" sz="2200" b="1" dirty="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127321"/>
            <a:ext cx="864399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Char char="•"/>
              <a:tabLst/>
            </a:pPr>
            <a:r>
              <a:rPr kumimoji="0" lang="id-ID" sz="2400" b="1" i="0" strike="noStrike" cap="none" normalizeH="0" baseline="0" dirty="0" smtClean="0">
                <a:ln>
                  <a:noFill/>
                </a:ln>
                <a:solidFill>
                  <a:schemeClr val="bg1"/>
                </a:solidFill>
                <a:effectLst/>
                <a:ea typeface="Times New Roman" pitchFamily="18" charset="0"/>
                <a:cs typeface="Times New Roman" pitchFamily="18" charset="0"/>
              </a:rPr>
              <a:t>   </a:t>
            </a:r>
            <a:r>
              <a:rPr kumimoji="0" lang="sv-SE" sz="2400" b="1" i="1" strike="noStrike" cap="none" normalizeH="0" baseline="0" dirty="0" smtClean="0">
                <a:ln>
                  <a:noFill/>
                </a:ln>
                <a:solidFill>
                  <a:srgbClr val="FF0000"/>
                </a:solidFill>
                <a:effectLst/>
                <a:ea typeface="Times New Roman" pitchFamily="18" charset="0"/>
                <a:cs typeface="Times New Roman" pitchFamily="18" charset="0"/>
              </a:rPr>
              <a:t>Hari 55 HST</a:t>
            </a:r>
            <a:r>
              <a:rPr kumimoji="0" lang="sv-SE" sz="2400" b="1" i="0" u="none" strike="noStrike" cap="none" normalizeH="0" baseline="0" dirty="0" smtClean="0">
                <a:ln>
                  <a:noFill/>
                </a:ln>
                <a:solidFill>
                  <a:schemeClr val="bg1"/>
                </a:solidFill>
                <a:effectLst/>
                <a:ea typeface="Times New Roman" pitchFamily="18" charset="0"/>
                <a:cs typeface="Times New Roman" pitchFamily="18" charset="0"/>
              </a:rPr>
              <a:t> Pupuk susulan III diberikan pada saat tanaman</a:t>
            </a:r>
            <a:endParaRPr kumimoji="0" lang="id-ID" sz="2400" b="1" i="0" u="none" strike="noStrike" cap="none" normalizeH="0" baseline="0" dirty="0" smtClean="0">
              <a:ln>
                <a:noFill/>
              </a:ln>
              <a:solidFill>
                <a:schemeClr val="bg1"/>
              </a:solidFill>
              <a:effectLst/>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tabLst/>
            </a:pPr>
            <a:r>
              <a:rPr lang="id-ID" sz="2400" b="1" dirty="0" smtClean="0">
                <a:solidFill>
                  <a:schemeClr val="bg1"/>
                </a:solidFill>
                <a:ea typeface="Times New Roman" pitchFamily="18" charset="0"/>
                <a:cs typeface="Times New Roman" pitchFamily="18" charset="0"/>
              </a:rPr>
              <a:t> </a:t>
            </a:r>
            <a:r>
              <a:rPr lang="id-ID" sz="2400" b="1" dirty="0" smtClean="0">
                <a:solidFill>
                  <a:schemeClr val="bg1"/>
                </a:solidFill>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ea typeface="Times New Roman" pitchFamily="18" charset="0"/>
                <a:cs typeface="Times New Roman" pitchFamily="18" charset="0"/>
              </a:rPr>
              <a:t>berumur 55 hari setelah tanam</a:t>
            </a:r>
            <a:r>
              <a:rPr kumimoji="0" lang="id-ID" sz="2400" b="1" i="0" u="none" strike="noStrike" cap="none" normalizeH="0" baseline="0" dirty="0" smtClean="0">
                <a:ln>
                  <a:noFill/>
                </a:ln>
                <a:solidFill>
                  <a:schemeClr val="bg1"/>
                </a:solidFill>
                <a:effectLst/>
                <a:ea typeface="Times New Roman" pitchFamily="18" charset="0"/>
                <a:cs typeface="Times New Roman" pitchFamily="18" charset="0"/>
              </a:rPr>
              <a:t>.</a:t>
            </a:r>
            <a:r>
              <a:rPr kumimoji="0" lang="sv-SE" sz="2400" b="1" i="0" u="none" strike="noStrike" cap="none" normalizeH="0" baseline="0" dirty="0" smtClean="0">
                <a:ln>
                  <a:noFill/>
                </a:ln>
                <a:solidFill>
                  <a:schemeClr val="bg1"/>
                </a:solidFill>
                <a:effectLst/>
                <a:ea typeface="Times New Roman" pitchFamily="18" charset="0"/>
                <a:cs typeface="Times New Roman" pitchFamily="18" charset="0"/>
              </a:rPr>
              <a:t> Pupuk susulan III ini diberikan </a:t>
            </a:r>
            <a:endParaRPr kumimoji="0" lang="id-ID" sz="2400" b="1" i="0" u="none" strike="noStrike" cap="none" normalizeH="0" baseline="0" dirty="0" smtClean="0">
              <a:ln>
                <a:noFill/>
              </a:ln>
              <a:solidFill>
                <a:schemeClr val="bg1"/>
              </a:solidFill>
              <a:effectLst/>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tabLst/>
            </a:pPr>
            <a:r>
              <a:rPr lang="id-ID" sz="2400" b="1" dirty="0" smtClean="0">
                <a:solidFill>
                  <a:schemeClr val="bg1"/>
                </a:solidFill>
                <a:ea typeface="Times New Roman" pitchFamily="18" charset="0"/>
                <a:cs typeface="Times New Roman" pitchFamily="18" charset="0"/>
              </a:rPr>
              <a:t> </a:t>
            </a:r>
            <a:r>
              <a:rPr lang="id-ID" sz="2400" b="1" dirty="0" smtClean="0">
                <a:solidFill>
                  <a:schemeClr val="bg1"/>
                </a:solidFill>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ea typeface="Times New Roman" pitchFamily="18" charset="0"/>
                <a:cs typeface="Times New Roman" pitchFamily="18" charset="0"/>
              </a:rPr>
              <a:t>untuk pertumbuhan generatif yaitu pengisian polong.</a:t>
            </a:r>
            <a:endParaRPr kumimoji="0" lang="id-ID" sz="2400" b="1" i="0" u="none" strike="noStrike" cap="none" normalizeH="0" baseline="0" dirty="0" smtClean="0">
              <a:ln>
                <a:noFill/>
              </a:ln>
              <a:solidFill>
                <a:schemeClr val="bg1"/>
              </a:solidFill>
              <a:effectLst/>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tabLst/>
            </a:pPr>
            <a:r>
              <a:rPr lang="id-ID" sz="2400" b="1" dirty="0" smtClean="0">
                <a:solidFill>
                  <a:schemeClr val="bg1"/>
                </a:solidFill>
                <a:ea typeface="Times New Roman" pitchFamily="18" charset="0"/>
                <a:cs typeface="Times New Roman" pitchFamily="18" charset="0"/>
              </a:rPr>
              <a:t> </a:t>
            </a:r>
            <a:r>
              <a:rPr lang="id-ID" sz="2400" b="1" dirty="0" smtClean="0">
                <a:solidFill>
                  <a:schemeClr val="bg1"/>
                </a:solidFill>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ea typeface="Times New Roman" pitchFamily="18" charset="0"/>
                <a:cs typeface="Times New Roman" pitchFamily="18" charset="0"/>
              </a:rPr>
              <a:t>Pemupukan ini sangat penting karena yang menentukan isi</a:t>
            </a:r>
            <a:endParaRPr kumimoji="0" lang="id-ID" sz="2400" b="1" i="0" u="none" strike="noStrike" cap="none" normalizeH="0" baseline="0" dirty="0" smtClean="0">
              <a:ln>
                <a:noFill/>
              </a:ln>
              <a:solidFill>
                <a:schemeClr val="bg1"/>
              </a:solidFill>
              <a:effectLst/>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tabLst/>
            </a:pPr>
            <a:r>
              <a:rPr lang="id-ID" sz="2400" b="1" dirty="0" smtClean="0">
                <a:solidFill>
                  <a:schemeClr val="bg1"/>
                </a:solidFill>
                <a:ea typeface="Times New Roman" pitchFamily="18" charset="0"/>
                <a:cs typeface="Times New Roman" pitchFamily="18" charset="0"/>
              </a:rPr>
              <a:t> </a:t>
            </a:r>
            <a:r>
              <a:rPr lang="id-ID" sz="2400" b="1" dirty="0" smtClean="0">
                <a:solidFill>
                  <a:schemeClr val="bg1"/>
                </a:solidFill>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ea typeface="Times New Roman" pitchFamily="18" charset="0"/>
                <a:cs typeface="Times New Roman" pitchFamily="18" charset="0"/>
              </a:rPr>
              <a:t> polong dan juga menentukan panen. Sebelum pemupukan </a:t>
            </a:r>
            <a:endParaRPr kumimoji="0" lang="id-ID" sz="2400" b="1" i="0" u="none" strike="noStrike" cap="none" normalizeH="0" baseline="0" dirty="0" smtClean="0">
              <a:ln>
                <a:noFill/>
              </a:ln>
              <a:solidFill>
                <a:schemeClr val="bg1"/>
              </a:solidFill>
              <a:effectLst/>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tabLst/>
            </a:pPr>
            <a:r>
              <a:rPr lang="id-ID" sz="2400" b="1" dirty="0" smtClean="0">
                <a:solidFill>
                  <a:schemeClr val="bg1"/>
                </a:solidFill>
                <a:ea typeface="Times New Roman" pitchFamily="18" charset="0"/>
                <a:cs typeface="Times New Roman" pitchFamily="18" charset="0"/>
              </a:rPr>
              <a:t> </a:t>
            </a:r>
            <a:r>
              <a:rPr lang="id-ID" sz="2400" b="1" dirty="0" smtClean="0">
                <a:solidFill>
                  <a:schemeClr val="bg1"/>
                </a:solidFill>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ea typeface="Times New Roman" pitchFamily="18" charset="0"/>
                <a:cs typeface="Times New Roman" pitchFamily="18" charset="0"/>
              </a:rPr>
              <a:t>susulan III perlu untuk mencatat berapa kebutuhan pupuk</a:t>
            </a:r>
            <a:endParaRPr kumimoji="0" lang="id-ID" sz="2400" b="1" i="0" u="none" strike="noStrike" cap="none" normalizeH="0" baseline="0" dirty="0" smtClean="0">
              <a:ln>
                <a:noFill/>
              </a:ln>
              <a:solidFill>
                <a:schemeClr val="bg1"/>
              </a:solidFill>
              <a:effectLst/>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tabLst/>
            </a:pPr>
            <a:r>
              <a:rPr lang="id-ID" sz="2400" b="1" dirty="0" smtClean="0">
                <a:solidFill>
                  <a:schemeClr val="bg1"/>
                </a:solidFill>
                <a:ea typeface="Times New Roman" pitchFamily="18" charset="0"/>
                <a:cs typeface="Times New Roman" pitchFamily="18" charset="0"/>
              </a:rPr>
              <a:t> </a:t>
            </a:r>
            <a:r>
              <a:rPr lang="id-ID" sz="2400" b="1" dirty="0" smtClean="0">
                <a:solidFill>
                  <a:schemeClr val="bg1"/>
                </a:solidFill>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ea typeface="Times New Roman" pitchFamily="18" charset="0"/>
                <a:cs typeface="Times New Roman" pitchFamily="18" charset="0"/>
              </a:rPr>
              <a:t> susulan III sesuai dengan luasan yang ada. Lakukan pencatatan</a:t>
            </a:r>
            <a:endParaRPr kumimoji="0" lang="id-ID" sz="2400" b="1" i="0" u="none" strike="noStrike" cap="none" normalizeH="0" baseline="0" dirty="0" smtClean="0">
              <a:ln>
                <a:noFill/>
              </a:ln>
              <a:solidFill>
                <a:schemeClr val="bg1"/>
              </a:solidFill>
              <a:effectLst/>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tabLst/>
            </a:pPr>
            <a:r>
              <a:rPr lang="id-ID" sz="2400" b="1" dirty="0" smtClean="0">
                <a:solidFill>
                  <a:schemeClr val="bg1"/>
                </a:solidFill>
                <a:ea typeface="Times New Roman" pitchFamily="18" charset="0"/>
                <a:cs typeface="Times New Roman" pitchFamily="18" charset="0"/>
              </a:rPr>
              <a:t> </a:t>
            </a:r>
            <a:r>
              <a:rPr lang="id-ID" sz="2400" b="1" dirty="0" smtClean="0">
                <a:solidFill>
                  <a:schemeClr val="bg1"/>
                </a:solidFill>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ea typeface="Times New Roman" pitchFamily="18" charset="0"/>
                <a:cs typeface="Times New Roman" pitchFamily="18" charset="0"/>
              </a:rPr>
              <a:t> pada record no 002.</a:t>
            </a:r>
            <a:endParaRPr kumimoji="0" lang="sv-SE" sz="2400" b="1" i="0" u="none" strike="noStrike" cap="none" normalizeH="0" baseline="0" dirty="0" smtClean="0">
              <a:ln>
                <a:noFill/>
              </a:ln>
              <a:solidFill>
                <a:schemeClr val="bg1"/>
              </a:solidFill>
              <a:effectLst/>
              <a:cs typeface="Arial" pitchFamily="34" charset="0"/>
            </a:endParaRPr>
          </a:p>
        </p:txBody>
      </p:sp>
      <p:graphicFrame>
        <p:nvGraphicFramePr>
          <p:cNvPr id="3" name="Table 2"/>
          <p:cNvGraphicFramePr>
            <a:graphicFrameLocks noGrp="1"/>
          </p:cNvGraphicFramePr>
          <p:nvPr/>
        </p:nvGraphicFramePr>
        <p:xfrm>
          <a:off x="785786" y="3786190"/>
          <a:ext cx="8001056" cy="1928825"/>
        </p:xfrm>
        <a:graphic>
          <a:graphicData uri="http://schemas.openxmlformats.org/drawingml/2006/table">
            <a:tbl>
              <a:tblPr/>
              <a:tblGrid>
                <a:gridCol w="2428892"/>
                <a:gridCol w="984358"/>
                <a:gridCol w="1155353"/>
                <a:gridCol w="1155353"/>
                <a:gridCol w="1155353"/>
                <a:gridCol w="1121747"/>
              </a:tblGrid>
              <a:tr h="385765">
                <a:tc rowSpan="2">
                  <a:txBody>
                    <a:bodyPr/>
                    <a:lstStyle/>
                    <a:p>
                      <a:pPr algn="just" fontAlgn="auto" hangingPunct="1">
                        <a:lnSpc>
                          <a:spcPct val="150000"/>
                        </a:lnSpc>
                        <a:spcAft>
                          <a:spcPts val="0"/>
                        </a:spcAft>
                      </a:pPr>
                      <a:r>
                        <a:rPr lang="en-US" sz="2400" b="1" dirty="0" err="1">
                          <a:solidFill>
                            <a:schemeClr val="bg1"/>
                          </a:solidFill>
                          <a:latin typeface="+mj-lt"/>
                          <a:ea typeface="Times New Roman"/>
                        </a:rPr>
                        <a:t>Rasio</a:t>
                      </a:r>
                      <a:r>
                        <a:rPr lang="en-US" sz="2400" b="1" dirty="0">
                          <a:solidFill>
                            <a:schemeClr val="bg1"/>
                          </a:solidFill>
                          <a:latin typeface="+mj-lt"/>
                          <a:ea typeface="Times New Roman"/>
                        </a:rPr>
                        <a:t> </a:t>
                      </a:r>
                      <a:r>
                        <a:rPr lang="en-US" sz="2400" b="1" dirty="0" err="1">
                          <a:solidFill>
                            <a:schemeClr val="bg1"/>
                          </a:solidFill>
                          <a:latin typeface="+mj-lt"/>
                          <a:ea typeface="Times New Roman"/>
                        </a:rPr>
                        <a:t>Pemupukan</a:t>
                      </a:r>
                      <a:endParaRPr lang="id-ID" sz="2400" b="1" dirty="0">
                        <a:solidFill>
                          <a:schemeClr val="bg1"/>
                        </a:solidFill>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US" sz="2400" b="1" dirty="0" err="1">
                          <a:solidFill>
                            <a:schemeClr val="bg1"/>
                          </a:solidFill>
                          <a:latin typeface="+mj-lt"/>
                          <a:ea typeface="Times New Roman"/>
                        </a:rPr>
                        <a:t>Dasar</a:t>
                      </a:r>
                      <a:endParaRPr lang="id-ID" sz="2400" b="1" dirty="0">
                        <a:solidFill>
                          <a:schemeClr val="bg1"/>
                        </a:solidFill>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auto" hangingPunct="1">
                        <a:spcAft>
                          <a:spcPts val="0"/>
                        </a:spcAft>
                      </a:pPr>
                      <a:r>
                        <a:rPr lang="en-US" sz="2400" b="1" dirty="0">
                          <a:solidFill>
                            <a:schemeClr val="bg1"/>
                          </a:solidFill>
                          <a:latin typeface="+mj-lt"/>
                          <a:ea typeface="Times New Roman"/>
                        </a:rPr>
                        <a:t>PS I</a:t>
                      </a:r>
                      <a:endParaRPr lang="id-ID" sz="2400" b="1" dirty="0">
                        <a:solidFill>
                          <a:schemeClr val="bg1"/>
                        </a:solidFill>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auto" hangingPunct="1">
                        <a:spcAft>
                          <a:spcPts val="0"/>
                        </a:spcAft>
                      </a:pPr>
                      <a:r>
                        <a:rPr lang="en-US" sz="2400" b="1" dirty="0">
                          <a:solidFill>
                            <a:schemeClr val="bg1"/>
                          </a:solidFill>
                          <a:latin typeface="+mj-lt"/>
                          <a:ea typeface="Times New Roman"/>
                        </a:rPr>
                        <a:t>PS II</a:t>
                      </a:r>
                      <a:endParaRPr lang="id-ID" sz="2400" b="1" dirty="0">
                        <a:solidFill>
                          <a:schemeClr val="bg1"/>
                        </a:solidFill>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auto" hangingPunct="1">
                        <a:spcAft>
                          <a:spcPts val="0"/>
                        </a:spcAft>
                      </a:pPr>
                      <a:r>
                        <a:rPr lang="en-US" sz="2400" b="1">
                          <a:solidFill>
                            <a:schemeClr val="bg1"/>
                          </a:solidFill>
                          <a:latin typeface="+mj-lt"/>
                          <a:ea typeface="Times New Roman"/>
                        </a:rPr>
                        <a:t>PS III</a:t>
                      </a:r>
                      <a:endParaRPr lang="id-ID" sz="2400" b="1">
                        <a:solidFill>
                          <a:schemeClr val="bg1"/>
                        </a:solidFill>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auto" hangingPunct="1">
                        <a:lnSpc>
                          <a:spcPct val="150000"/>
                        </a:lnSpc>
                        <a:spcAft>
                          <a:spcPts val="0"/>
                        </a:spcAft>
                      </a:pPr>
                      <a:r>
                        <a:rPr lang="en-US" sz="2400" b="1">
                          <a:solidFill>
                            <a:schemeClr val="bg1"/>
                          </a:solidFill>
                          <a:latin typeface="+mj-lt"/>
                          <a:ea typeface="Times New Roman"/>
                        </a:rPr>
                        <a:t>Jumlah</a:t>
                      </a:r>
                      <a:endParaRPr lang="id-ID" sz="2400" b="1">
                        <a:solidFill>
                          <a:schemeClr val="bg1"/>
                        </a:solidFill>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65">
                <a:tc vMerge="1">
                  <a:txBody>
                    <a:bodyPr/>
                    <a:lstStyle/>
                    <a:p>
                      <a:endParaRPr lang="id-ID"/>
                    </a:p>
                  </a:txBody>
                  <a:tcPr/>
                </a:tc>
                <a:tc>
                  <a:txBody>
                    <a:bodyPr/>
                    <a:lstStyle/>
                    <a:p>
                      <a:pPr algn="ctr" fontAlgn="auto" hangingPunct="1">
                        <a:spcAft>
                          <a:spcPts val="0"/>
                        </a:spcAft>
                      </a:pPr>
                      <a:r>
                        <a:rPr lang="en-US" sz="2400" b="1">
                          <a:solidFill>
                            <a:schemeClr val="bg1"/>
                          </a:solidFill>
                          <a:latin typeface="+mj-lt"/>
                          <a:ea typeface="Times New Roman"/>
                        </a:rPr>
                        <a:t>40%</a:t>
                      </a:r>
                      <a:endParaRPr lang="id-ID" sz="2400" b="1">
                        <a:solidFill>
                          <a:schemeClr val="bg1"/>
                        </a:solidFill>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US" sz="2400" b="1">
                          <a:solidFill>
                            <a:schemeClr val="bg1"/>
                          </a:solidFill>
                          <a:latin typeface="+mj-lt"/>
                          <a:ea typeface="Times New Roman"/>
                        </a:rPr>
                        <a:t>30%</a:t>
                      </a:r>
                      <a:endParaRPr lang="id-ID" sz="2400" b="1">
                        <a:solidFill>
                          <a:schemeClr val="bg1"/>
                        </a:solidFill>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US" sz="2400" b="1" dirty="0">
                          <a:solidFill>
                            <a:schemeClr val="bg1"/>
                          </a:solidFill>
                          <a:latin typeface="+mj-lt"/>
                          <a:ea typeface="Times New Roman"/>
                        </a:rPr>
                        <a:t>20%</a:t>
                      </a:r>
                      <a:endParaRPr lang="id-ID" sz="2400" b="1" dirty="0">
                        <a:solidFill>
                          <a:schemeClr val="bg1"/>
                        </a:solidFill>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US" sz="2400" b="1" dirty="0">
                          <a:solidFill>
                            <a:schemeClr val="bg1"/>
                          </a:solidFill>
                          <a:latin typeface="+mj-lt"/>
                          <a:ea typeface="Times New Roman"/>
                        </a:rPr>
                        <a:t>10%</a:t>
                      </a:r>
                      <a:endParaRPr lang="id-ID" sz="2400" b="1" dirty="0">
                        <a:solidFill>
                          <a:schemeClr val="bg1"/>
                        </a:solidFill>
                        <a:latin typeface="+mj-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id-ID"/>
                    </a:p>
                  </a:txBody>
                  <a:tcPr/>
                </a:tc>
              </a:tr>
              <a:tr h="385765">
                <a:tc>
                  <a:txBody>
                    <a:bodyPr/>
                    <a:lstStyle/>
                    <a:p>
                      <a:pPr algn="just" fontAlgn="auto" hangingPunct="1">
                        <a:spcAft>
                          <a:spcPts val="0"/>
                        </a:spcAft>
                      </a:pPr>
                      <a:r>
                        <a:rPr lang="en-US" sz="2400" b="1">
                          <a:solidFill>
                            <a:schemeClr val="bg1"/>
                          </a:solidFill>
                          <a:latin typeface="+mj-lt"/>
                          <a:ea typeface="Times New Roman"/>
                        </a:rPr>
                        <a:t>Urea</a:t>
                      </a:r>
                      <a:endParaRPr lang="id-ID" sz="2400" b="1">
                        <a:solidFill>
                          <a:schemeClr val="bg1"/>
                        </a:solidFill>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endParaRPr lang="id-ID" sz="2400" b="1" dirty="0">
                        <a:solidFill>
                          <a:schemeClr val="bg1"/>
                        </a:solidFill>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endParaRPr lang="id-ID" sz="2400" b="1" dirty="0">
                        <a:solidFill>
                          <a:schemeClr val="bg1"/>
                        </a:solidFill>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endParaRPr lang="id-ID" sz="2400" b="1">
                        <a:solidFill>
                          <a:schemeClr val="bg1"/>
                        </a:solidFill>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endParaRPr lang="id-ID" sz="2400" b="1">
                        <a:solidFill>
                          <a:schemeClr val="bg1"/>
                        </a:solidFill>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endParaRPr lang="id-ID" sz="2400" b="1" dirty="0">
                        <a:solidFill>
                          <a:schemeClr val="bg1"/>
                        </a:solidFill>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65">
                <a:tc>
                  <a:txBody>
                    <a:bodyPr/>
                    <a:lstStyle/>
                    <a:p>
                      <a:pPr algn="just" fontAlgn="auto" hangingPunct="1">
                        <a:spcAft>
                          <a:spcPts val="0"/>
                        </a:spcAft>
                      </a:pPr>
                      <a:r>
                        <a:rPr lang="en-US" sz="2400" b="1">
                          <a:solidFill>
                            <a:schemeClr val="bg1"/>
                          </a:solidFill>
                          <a:latin typeface="+mj-lt"/>
                          <a:ea typeface="Times New Roman"/>
                        </a:rPr>
                        <a:t>SP 36</a:t>
                      </a:r>
                      <a:endParaRPr lang="id-ID" sz="2400" b="1">
                        <a:solidFill>
                          <a:schemeClr val="bg1"/>
                        </a:solidFill>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endParaRPr lang="id-ID" sz="2400" b="1">
                        <a:solidFill>
                          <a:schemeClr val="bg1"/>
                        </a:solidFill>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endParaRPr lang="id-ID" sz="2400" b="1" dirty="0">
                        <a:solidFill>
                          <a:schemeClr val="bg1"/>
                        </a:solidFill>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endParaRPr lang="id-ID" sz="2400" b="1" dirty="0">
                        <a:solidFill>
                          <a:schemeClr val="bg1"/>
                        </a:solidFill>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endParaRPr lang="id-ID" sz="2400" b="1" dirty="0">
                        <a:solidFill>
                          <a:schemeClr val="bg1"/>
                        </a:solidFill>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endParaRPr lang="id-ID" sz="2400" b="1" dirty="0">
                        <a:solidFill>
                          <a:schemeClr val="bg1"/>
                        </a:solidFill>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65">
                <a:tc>
                  <a:txBody>
                    <a:bodyPr/>
                    <a:lstStyle/>
                    <a:p>
                      <a:pPr algn="just" fontAlgn="auto" hangingPunct="1">
                        <a:spcAft>
                          <a:spcPts val="0"/>
                        </a:spcAft>
                      </a:pPr>
                      <a:r>
                        <a:rPr lang="en-US" sz="2400" b="1">
                          <a:solidFill>
                            <a:schemeClr val="bg1"/>
                          </a:solidFill>
                          <a:latin typeface="+mj-lt"/>
                          <a:ea typeface="Times New Roman"/>
                        </a:rPr>
                        <a:t>KCl</a:t>
                      </a:r>
                      <a:endParaRPr lang="id-ID" sz="2400" b="1">
                        <a:solidFill>
                          <a:schemeClr val="bg1"/>
                        </a:solidFill>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endParaRPr lang="id-ID" sz="2400" b="1">
                        <a:solidFill>
                          <a:schemeClr val="bg1"/>
                        </a:solidFill>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endParaRPr lang="id-ID" sz="2400" b="1">
                        <a:solidFill>
                          <a:schemeClr val="bg1"/>
                        </a:solidFill>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endParaRPr lang="id-ID" sz="2400" b="1">
                        <a:solidFill>
                          <a:schemeClr val="bg1"/>
                        </a:solidFill>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endParaRPr lang="id-ID" sz="2400" b="1" dirty="0">
                        <a:solidFill>
                          <a:schemeClr val="bg1"/>
                        </a:solidFill>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endParaRPr lang="id-ID" sz="2400" b="1" dirty="0">
                        <a:solidFill>
                          <a:schemeClr val="bg1"/>
                        </a:solidFill>
                        <a:latin typeface="+mj-lt"/>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571472" y="3273982"/>
            <a:ext cx="8215370" cy="461665"/>
          </a:xfrm>
          <a:prstGeom prst="rect">
            <a:avLst/>
          </a:prstGeom>
        </p:spPr>
        <p:txBody>
          <a:bodyPr wrap="square">
            <a:spAutoFit/>
          </a:bodyPr>
          <a:lstStyle/>
          <a:p>
            <a:r>
              <a:rPr lang="sv-SE" sz="2400" b="1" dirty="0" smtClean="0">
                <a:solidFill>
                  <a:srgbClr val="FFFF00"/>
                </a:solidFill>
                <a:latin typeface="Arial" pitchFamily="34" charset="0"/>
                <a:ea typeface="Times New Roman" pitchFamily="18" charset="0"/>
                <a:cs typeface="Times New Roman" pitchFamily="18" charset="0"/>
              </a:rPr>
              <a:t>Tabel Dosis Pemupukan Kacang Tanah per 1 hektar</a:t>
            </a:r>
            <a:endParaRPr lang="id-ID" sz="2400" b="1" dirty="0">
              <a:solidFill>
                <a:srgbClr val="FFFF00"/>
              </a:solidFill>
            </a:endParaRPr>
          </a:p>
        </p:txBody>
      </p:sp>
      <p:sp>
        <p:nvSpPr>
          <p:cNvPr id="6" name="Rectangle 5"/>
          <p:cNvSpPr/>
          <p:nvPr/>
        </p:nvSpPr>
        <p:spPr>
          <a:xfrm>
            <a:off x="714348" y="5857892"/>
            <a:ext cx="3230693" cy="461665"/>
          </a:xfrm>
          <a:prstGeom prst="rect">
            <a:avLst/>
          </a:prstGeom>
        </p:spPr>
        <p:txBody>
          <a:bodyPr wrap="none">
            <a:spAutoFit/>
          </a:bodyPr>
          <a:lstStyle/>
          <a:p>
            <a:r>
              <a:rPr lang="sv-SE" sz="2400" b="1" dirty="0" smtClean="0">
                <a:solidFill>
                  <a:srgbClr val="FFFF00"/>
                </a:solidFill>
                <a:latin typeface="+mj-lt"/>
                <a:ea typeface="Times New Roman" pitchFamily="18" charset="0"/>
                <a:cs typeface="Times New Roman" pitchFamily="18" charset="0"/>
              </a:rPr>
              <a:t>Ket : PS : Pupuk Susulan</a:t>
            </a:r>
            <a:endParaRPr lang="id-ID" sz="2400" b="1" dirty="0">
              <a:solidFill>
                <a:srgbClr val="FFFF00"/>
              </a:solidFill>
              <a:latin typeface="+mj-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214282" y="151605"/>
            <a:ext cx="88582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1" indent="-457200" defTabSz="914400" rtl="0" eaLnBrk="1" fontAlgn="base" latinLnBrk="0" hangingPunct="1">
              <a:lnSpc>
                <a:spcPct val="100000"/>
              </a:lnSpc>
              <a:spcBef>
                <a:spcPct val="0"/>
              </a:spcBef>
              <a:spcAft>
                <a:spcPct val="0"/>
              </a:spcAft>
              <a:buClrTx/>
              <a:buSzTx/>
              <a:buAutoNum type="arabicPeriod" startAt="8"/>
              <a:tabLst>
                <a:tab pos="914400" algn="l"/>
              </a:tabLst>
            </a:pP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Pembumbunan dilakukan sebanyak 2 kali yaitu pada umur 25 dan 55 hst, dimana:</a:t>
            </a:r>
            <a:endParaRPr kumimoji="0" lang="sv-SE" sz="2400" b="1" i="0" u="none" strike="noStrike" cap="none" normalizeH="0" baseline="0" dirty="0" smtClean="0">
              <a:ln>
                <a:noFill/>
              </a:ln>
              <a:solidFill>
                <a:schemeClr val="bg1"/>
              </a:solidFill>
              <a:effectLst/>
              <a:latin typeface="+mj-lt"/>
              <a:cs typeface="Arial" pitchFamily="34" charset="0"/>
            </a:endParaRPr>
          </a:p>
        </p:txBody>
      </p:sp>
      <p:sp>
        <p:nvSpPr>
          <p:cNvPr id="3" name="Rectangle 2"/>
          <p:cNvSpPr/>
          <p:nvPr/>
        </p:nvSpPr>
        <p:spPr>
          <a:xfrm>
            <a:off x="714348" y="1000108"/>
            <a:ext cx="8143932" cy="2462213"/>
          </a:xfrm>
          <a:prstGeom prst="rect">
            <a:avLst/>
          </a:prstGeom>
        </p:spPr>
        <p:txBody>
          <a:bodyPr wrap="square">
            <a:spAutoFit/>
          </a:bodyPr>
          <a:lstStyle/>
          <a:p>
            <a:pPr>
              <a:buFont typeface="Arial" pitchFamily="34" charset="0"/>
              <a:buChar char="•"/>
            </a:pPr>
            <a:r>
              <a:rPr lang="id-ID" sz="2200" b="1" i="1" dirty="0" smtClean="0">
                <a:solidFill>
                  <a:srgbClr val="FF0000"/>
                </a:solidFill>
              </a:rPr>
              <a:t>  Umur </a:t>
            </a:r>
            <a:r>
              <a:rPr lang="id-ID" sz="2200" b="1" i="1" dirty="0" smtClean="0">
                <a:solidFill>
                  <a:srgbClr val="FF0000"/>
                </a:solidFill>
              </a:rPr>
              <a:t>25 HST</a:t>
            </a:r>
            <a:r>
              <a:rPr lang="id-ID" sz="2200" b="1" dirty="0" smtClean="0">
                <a:solidFill>
                  <a:schemeClr val="bg1"/>
                </a:solidFill>
              </a:rPr>
              <a:t>  Dilakukan pembumbunan ke 1 setinggi 5 cm </a:t>
            </a:r>
            <a:r>
              <a:rPr lang="id-ID" sz="2200" b="1" dirty="0" smtClean="0">
                <a:solidFill>
                  <a:schemeClr val="bg1"/>
                </a:solidFill>
              </a:rPr>
              <a:t>dengan</a:t>
            </a:r>
          </a:p>
          <a:p>
            <a:r>
              <a:rPr lang="id-ID" sz="2200" b="1" dirty="0" smtClean="0">
                <a:solidFill>
                  <a:schemeClr val="bg1"/>
                </a:solidFill>
              </a:rPr>
              <a:t> </a:t>
            </a:r>
            <a:r>
              <a:rPr lang="id-ID" sz="2200" b="1" dirty="0" smtClean="0">
                <a:solidFill>
                  <a:schemeClr val="bg1"/>
                </a:solidFill>
              </a:rPr>
              <a:t>   </a:t>
            </a:r>
            <a:r>
              <a:rPr lang="id-ID" sz="2200" b="1" dirty="0" smtClean="0">
                <a:solidFill>
                  <a:schemeClr val="bg1"/>
                </a:solidFill>
              </a:rPr>
              <a:t>tujuan agar akar yang keluar disetiap ruas segera menyentuh </a:t>
            </a:r>
            <a:endParaRPr lang="id-ID" sz="2200" b="1" dirty="0" smtClean="0">
              <a:solidFill>
                <a:schemeClr val="bg1"/>
              </a:solidFill>
            </a:endParaRPr>
          </a:p>
          <a:p>
            <a:r>
              <a:rPr lang="id-ID" sz="2200" b="1" dirty="0" smtClean="0">
                <a:solidFill>
                  <a:schemeClr val="bg1"/>
                </a:solidFill>
              </a:rPr>
              <a:t> </a:t>
            </a:r>
            <a:r>
              <a:rPr lang="id-ID" sz="2200" b="1" dirty="0" smtClean="0">
                <a:solidFill>
                  <a:schemeClr val="bg1"/>
                </a:solidFill>
              </a:rPr>
              <a:t>   tanah </a:t>
            </a:r>
            <a:r>
              <a:rPr lang="id-ID" sz="2200" b="1" dirty="0" smtClean="0">
                <a:solidFill>
                  <a:schemeClr val="bg1"/>
                </a:solidFill>
              </a:rPr>
              <a:t>dan merangsang ruas untuk mengeluarkan banyak akar yg </a:t>
            </a:r>
            <a:endParaRPr lang="id-ID" sz="2200" b="1" dirty="0" smtClean="0">
              <a:solidFill>
                <a:schemeClr val="bg1"/>
              </a:solidFill>
            </a:endParaRPr>
          </a:p>
          <a:p>
            <a:r>
              <a:rPr lang="id-ID" sz="2200" b="1" dirty="0" smtClean="0">
                <a:solidFill>
                  <a:schemeClr val="bg1"/>
                </a:solidFill>
              </a:rPr>
              <a:t> </a:t>
            </a:r>
            <a:r>
              <a:rPr lang="id-ID" sz="2200" b="1" dirty="0" smtClean="0">
                <a:solidFill>
                  <a:schemeClr val="bg1"/>
                </a:solidFill>
              </a:rPr>
              <a:t>   menjadi </a:t>
            </a:r>
            <a:r>
              <a:rPr lang="id-ID" sz="2200" b="1" dirty="0" smtClean="0">
                <a:solidFill>
                  <a:schemeClr val="bg1"/>
                </a:solidFill>
              </a:rPr>
              <a:t>bakal buah. Setelah melakukan pembumbunan dicatat </a:t>
            </a:r>
            <a:endParaRPr lang="id-ID" sz="2200" b="1" dirty="0" smtClean="0">
              <a:solidFill>
                <a:schemeClr val="bg1"/>
              </a:solidFill>
            </a:endParaRPr>
          </a:p>
          <a:p>
            <a:r>
              <a:rPr lang="id-ID" sz="2200" b="1" dirty="0" smtClean="0">
                <a:solidFill>
                  <a:schemeClr val="bg1"/>
                </a:solidFill>
              </a:rPr>
              <a:t> </a:t>
            </a:r>
            <a:r>
              <a:rPr lang="id-ID" sz="2200" b="1" dirty="0" smtClean="0">
                <a:solidFill>
                  <a:schemeClr val="bg1"/>
                </a:solidFill>
              </a:rPr>
              <a:t>   dalam </a:t>
            </a:r>
            <a:r>
              <a:rPr lang="id-ID" sz="2200" b="1" dirty="0" smtClean="0">
                <a:solidFill>
                  <a:schemeClr val="bg1"/>
                </a:solidFill>
              </a:rPr>
              <a:t>record no  Lakukan pengamatan pada lahan yang ditanami</a:t>
            </a:r>
            <a:r>
              <a:rPr lang="id-ID" sz="2200" b="1" dirty="0" smtClean="0">
                <a:solidFill>
                  <a:schemeClr val="bg1"/>
                </a:solidFill>
              </a:rPr>
              <a:t>,</a:t>
            </a:r>
          </a:p>
          <a:p>
            <a:r>
              <a:rPr lang="id-ID" sz="2200" b="1" dirty="0" smtClean="0">
                <a:solidFill>
                  <a:schemeClr val="bg1"/>
                </a:solidFill>
              </a:rPr>
              <a:t> </a:t>
            </a:r>
            <a:r>
              <a:rPr lang="id-ID" sz="2200" b="1" dirty="0" smtClean="0">
                <a:solidFill>
                  <a:schemeClr val="bg1"/>
                </a:solidFill>
              </a:rPr>
              <a:t>   </a:t>
            </a:r>
            <a:r>
              <a:rPr lang="id-ID" sz="2200" b="1" dirty="0" smtClean="0">
                <a:solidFill>
                  <a:schemeClr val="bg1"/>
                </a:solidFill>
              </a:rPr>
              <a:t>lihat apakah sudah ada pembumbunan (tanah lebih tinggi). </a:t>
            </a:r>
            <a:endParaRPr lang="id-ID" sz="2200" b="1" dirty="0" smtClean="0">
              <a:solidFill>
                <a:schemeClr val="bg1"/>
              </a:solidFill>
            </a:endParaRPr>
          </a:p>
          <a:p>
            <a:r>
              <a:rPr lang="id-ID" sz="2200" b="1" dirty="0" smtClean="0">
                <a:solidFill>
                  <a:schemeClr val="bg1"/>
                </a:solidFill>
              </a:rPr>
              <a:t> </a:t>
            </a:r>
            <a:r>
              <a:rPr lang="id-ID" sz="2200" b="1" dirty="0" smtClean="0">
                <a:solidFill>
                  <a:schemeClr val="bg1"/>
                </a:solidFill>
              </a:rPr>
              <a:t>   Lakukan </a:t>
            </a:r>
            <a:r>
              <a:rPr lang="id-ID" sz="2200" b="1" dirty="0" smtClean="0">
                <a:solidFill>
                  <a:schemeClr val="bg1"/>
                </a:solidFill>
              </a:rPr>
              <a:t>pencatatan pada record no 003.</a:t>
            </a:r>
            <a:endParaRPr lang="id-ID" sz="2200" b="1" dirty="0">
              <a:solidFill>
                <a:schemeClr val="bg1"/>
              </a:solidFill>
            </a:endParaRPr>
          </a:p>
        </p:txBody>
      </p:sp>
      <p:sp>
        <p:nvSpPr>
          <p:cNvPr id="4" name="Rectangle 3"/>
          <p:cNvSpPr/>
          <p:nvPr/>
        </p:nvSpPr>
        <p:spPr>
          <a:xfrm>
            <a:off x="714348" y="3429000"/>
            <a:ext cx="8072494" cy="2800767"/>
          </a:xfrm>
          <a:prstGeom prst="rect">
            <a:avLst/>
          </a:prstGeom>
        </p:spPr>
        <p:txBody>
          <a:bodyPr wrap="square">
            <a:spAutoFit/>
          </a:bodyPr>
          <a:lstStyle/>
          <a:p>
            <a:pPr>
              <a:buFont typeface="Arial" pitchFamily="34" charset="0"/>
              <a:buChar char="•"/>
            </a:pPr>
            <a:r>
              <a:rPr lang="id-ID" sz="2200" b="1" i="1" dirty="0" smtClean="0">
                <a:solidFill>
                  <a:srgbClr val="FF0000"/>
                </a:solidFill>
              </a:rPr>
              <a:t>  Umur </a:t>
            </a:r>
            <a:r>
              <a:rPr lang="id-ID" sz="2200" b="1" i="1" dirty="0" smtClean="0">
                <a:solidFill>
                  <a:srgbClr val="FF0000"/>
                </a:solidFill>
              </a:rPr>
              <a:t>55 HST</a:t>
            </a:r>
            <a:r>
              <a:rPr lang="id-ID" sz="2200" b="1" dirty="0" smtClean="0">
                <a:solidFill>
                  <a:srgbClr val="FFFFFF"/>
                </a:solidFill>
              </a:rPr>
              <a:t>  Dilakukan pembumbungan ke 2 setinggi 3 cm dari </a:t>
            </a:r>
            <a:endParaRPr lang="id-ID" sz="2200" b="1" dirty="0" smtClean="0">
              <a:solidFill>
                <a:srgbClr val="FFFFFF"/>
              </a:solidFill>
            </a:endParaRPr>
          </a:p>
          <a:p>
            <a:r>
              <a:rPr lang="id-ID" sz="2200" b="1" dirty="0" smtClean="0">
                <a:solidFill>
                  <a:srgbClr val="FFFFFF"/>
                </a:solidFill>
              </a:rPr>
              <a:t> </a:t>
            </a:r>
            <a:r>
              <a:rPr lang="id-ID" sz="2200" b="1" dirty="0" smtClean="0">
                <a:solidFill>
                  <a:srgbClr val="FFFFFF"/>
                </a:solidFill>
              </a:rPr>
              <a:t>   pembumbumna </a:t>
            </a:r>
            <a:r>
              <a:rPr lang="id-ID" sz="2200" b="1" dirty="0" smtClean="0">
                <a:solidFill>
                  <a:srgbClr val="FFFFFF"/>
                </a:solidFill>
              </a:rPr>
              <a:t>pertama dengan tujuan agar akar yang keluar </a:t>
            </a:r>
            <a:endParaRPr lang="id-ID" sz="2200" b="1" dirty="0" smtClean="0">
              <a:solidFill>
                <a:srgbClr val="FFFFFF"/>
              </a:solidFill>
            </a:endParaRPr>
          </a:p>
          <a:p>
            <a:r>
              <a:rPr lang="id-ID" sz="2200" b="1" dirty="0" smtClean="0">
                <a:solidFill>
                  <a:srgbClr val="FFFFFF"/>
                </a:solidFill>
              </a:rPr>
              <a:t> </a:t>
            </a:r>
            <a:r>
              <a:rPr lang="id-ID" sz="2200" b="1" dirty="0" smtClean="0">
                <a:solidFill>
                  <a:srgbClr val="FFFFFF"/>
                </a:solidFill>
              </a:rPr>
              <a:t>   disetiap </a:t>
            </a:r>
            <a:r>
              <a:rPr lang="id-ID" sz="2200" b="1" dirty="0" smtClean="0">
                <a:solidFill>
                  <a:srgbClr val="FFFFFF"/>
                </a:solidFill>
              </a:rPr>
              <a:t>ruas segera menyentuh tanah dan merangsang </a:t>
            </a:r>
            <a:r>
              <a:rPr lang="id-ID" sz="2200" b="1" dirty="0" smtClean="0">
                <a:solidFill>
                  <a:srgbClr val="FFFFFF"/>
                </a:solidFill>
              </a:rPr>
              <a:t>ruas</a:t>
            </a:r>
          </a:p>
          <a:p>
            <a:r>
              <a:rPr lang="id-ID" sz="2200" b="1" dirty="0" smtClean="0">
                <a:solidFill>
                  <a:srgbClr val="FFFFFF"/>
                </a:solidFill>
              </a:rPr>
              <a:t> </a:t>
            </a:r>
            <a:r>
              <a:rPr lang="id-ID" sz="2200" b="1" dirty="0" smtClean="0">
                <a:solidFill>
                  <a:srgbClr val="FFFFFF"/>
                </a:solidFill>
              </a:rPr>
              <a:t>   </a:t>
            </a:r>
            <a:r>
              <a:rPr lang="id-ID" sz="2200" b="1" dirty="0" smtClean="0">
                <a:solidFill>
                  <a:srgbClr val="FFFFFF"/>
                </a:solidFill>
              </a:rPr>
              <a:t>untuk mengeluarkan banyak akar yg menjadi bakal buah. </a:t>
            </a:r>
            <a:r>
              <a:rPr lang="id-ID" sz="2200" b="1" dirty="0" smtClean="0">
                <a:solidFill>
                  <a:srgbClr val="FFFFFF"/>
                </a:solidFill>
              </a:rPr>
              <a:t>Setelah</a:t>
            </a:r>
          </a:p>
          <a:p>
            <a:r>
              <a:rPr lang="id-ID" sz="2200" b="1" dirty="0" smtClean="0">
                <a:solidFill>
                  <a:srgbClr val="FFFFFF"/>
                </a:solidFill>
              </a:rPr>
              <a:t> </a:t>
            </a:r>
            <a:r>
              <a:rPr lang="id-ID" sz="2200" b="1" dirty="0" smtClean="0">
                <a:solidFill>
                  <a:srgbClr val="FFFFFF"/>
                </a:solidFill>
              </a:rPr>
              <a:t>   </a:t>
            </a:r>
            <a:r>
              <a:rPr lang="id-ID" sz="2200" b="1" dirty="0" smtClean="0">
                <a:solidFill>
                  <a:srgbClr val="FFFFFF"/>
                </a:solidFill>
              </a:rPr>
              <a:t>melakukan pembumbunan dicatat dalam record no </a:t>
            </a:r>
            <a:r>
              <a:rPr lang="id-ID" sz="2200" b="1" dirty="0" smtClean="0">
                <a:solidFill>
                  <a:srgbClr val="FFFFFF"/>
                </a:solidFill>
              </a:rPr>
              <a:t>Lakukan</a:t>
            </a:r>
          </a:p>
          <a:p>
            <a:r>
              <a:rPr lang="id-ID" sz="2200" b="1" dirty="0" smtClean="0">
                <a:solidFill>
                  <a:srgbClr val="FFFFFF"/>
                </a:solidFill>
              </a:rPr>
              <a:t> </a:t>
            </a:r>
            <a:r>
              <a:rPr lang="id-ID" sz="2200" b="1" dirty="0" smtClean="0">
                <a:solidFill>
                  <a:srgbClr val="FFFFFF"/>
                </a:solidFill>
              </a:rPr>
              <a:t>   </a:t>
            </a:r>
            <a:r>
              <a:rPr lang="id-ID" sz="2200" b="1" dirty="0" smtClean="0">
                <a:solidFill>
                  <a:srgbClr val="FFFFFF"/>
                </a:solidFill>
              </a:rPr>
              <a:t>pengamatan pada lahan yang ditanami, lihat apakah sudah ada </a:t>
            </a:r>
            <a:endParaRPr lang="id-ID" sz="2200" b="1" dirty="0" smtClean="0">
              <a:solidFill>
                <a:srgbClr val="FFFFFF"/>
              </a:solidFill>
            </a:endParaRPr>
          </a:p>
          <a:p>
            <a:r>
              <a:rPr lang="id-ID" sz="2200" b="1" dirty="0" smtClean="0">
                <a:solidFill>
                  <a:srgbClr val="FFFFFF"/>
                </a:solidFill>
              </a:rPr>
              <a:t> </a:t>
            </a:r>
            <a:r>
              <a:rPr lang="id-ID" sz="2200" b="1" dirty="0" smtClean="0">
                <a:solidFill>
                  <a:srgbClr val="FFFFFF"/>
                </a:solidFill>
              </a:rPr>
              <a:t>   pembumbunan </a:t>
            </a:r>
            <a:r>
              <a:rPr lang="id-ID" sz="2200" b="1" dirty="0" smtClean="0">
                <a:solidFill>
                  <a:srgbClr val="FFFFFF"/>
                </a:solidFill>
              </a:rPr>
              <a:t>(tanah lebih tinggi). Lakukan pencatatan pada </a:t>
            </a:r>
            <a:endParaRPr lang="id-ID" sz="2200" b="1" dirty="0" smtClean="0">
              <a:solidFill>
                <a:srgbClr val="FFFFFF"/>
              </a:solidFill>
            </a:endParaRPr>
          </a:p>
          <a:p>
            <a:r>
              <a:rPr lang="id-ID" sz="2200" b="1" dirty="0" smtClean="0">
                <a:solidFill>
                  <a:srgbClr val="FFFFFF"/>
                </a:solidFill>
              </a:rPr>
              <a:t> </a:t>
            </a:r>
            <a:r>
              <a:rPr lang="id-ID" sz="2200" b="1" dirty="0" smtClean="0">
                <a:solidFill>
                  <a:srgbClr val="FFFFFF"/>
                </a:solidFill>
              </a:rPr>
              <a:t>   record </a:t>
            </a:r>
            <a:r>
              <a:rPr lang="id-ID" sz="2200" b="1" dirty="0" smtClean="0">
                <a:solidFill>
                  <a:srgbClr val="FFFFFF"/>
                </a:solidFill>
              </a:rPr>
              <a:t>no 003</a:t>
            </a:r>
            <a:endParaRPr lang="id-ID" sz="2200" b="1" dirty="0">
              <a:solidFill>
                <a:srgbClr val="FFFFFF"/>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acang"/>
          <p:cNvPicPr/>
          <p:nvPr/>
        </p:nvPicPr>
        <p:blipFill>
          <a:blip r:embed="rId2"/>
          <a:srcRect/>
          <a:stretch>
            <a:fillRect/>
          </a:stretch>
        </p:blipFill>
        <p:spPr bwMode="auto">
          <a:xfrm>
            <a:off x="2786050" y="214290"/>
            <a:ext cx="3357586" cy="4929222"/>
          </a:xfrm>
          <a:prstGeom prst="rect">
            <a:avLst/>
          </a:prstGeom>
          <a:noFill/>
          <a:ln w="9525">
            <a:noFill/>
            <a:miter lim="800000"/>
            <a:headEnd/>
            <a:tailEnd/>
          </a:ln>
        </p:spPr>
      </p:pic>
      <p:grpSp>
        <p:nvGrpSpPr>
          <p:cNvPr id="101378" name="Group 2"/>
          <p:cNvGrpSpPr>
            <a:grpSpLocks/>
          </p:cNvGrpSpPr>
          <p:nvPr/>
        </p:nvGrpSpPr>
        <p:grpSpPr bwMode="auto">
          <a:xfrm>
            <a:off x="2928926" y="3500438"/>
            <a:ext cx="2714644" cy="1643074"/>
            <a:chOff x="5180" y="13572"/>
            <a:chExt cx="2160" cy="960"/>
          </a:xfrm>
        </p:grpSpPr>
        <p:sp>
          <p:nvSpPr>
            <p:cNvPr id="101379" name="AutoShape 3" descr="Brown marble"/>
            <p:cNvSpPr>
              <a:spLocks noChangeArrowheads="1"/>
            </p:cNvSpPr>
            <p:nvPr/>
          </p:nvSpPr>
          <p:spPr bwMode="auto">
            <a:xfrm rot="16200000">
              <a:off x="5780" y="12972"/>
              <a:ext cx="960" cy="2160"/>
            </a:xfrm>
            <a:prstGeom prst="flowChartDelay">
              <a:avLst/>
            </a:prstGeom>
            <a:blipFill dpi="0" rotWithShape="1">
              <a:blip r:embed="rId3">
                <a:alphaModFix amt="28000"/>
              </a:blip>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1380" name="AutoShape 4" descr="Medium wood"/>
            <p:cNvSpPr>
              <a:spLocks noChangeArrowheads="1"/>
            </p:cNvSpPr>
            <p:nvPr/>
          </p:nvSpPr>
          <p:spPr bwMode="auto">
            <a:xfrm rot="16200000">
              <a:off x="5960" y="13152"/>
              <a:ext cx="600" cy="2160"/>
            </a:xfrm>
            <a:prstGeom prst="flowChartDelay">
              <a:avLst/>
            </a:prstGeom>
            <a:blipFill dpi="0" rotWithShape="1">
              <a:blip r:embed="rId4">
                <a:alphaModFix amt="28000"/>
              </a:blip>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id-ID"/>
            </a:p>
          </p:txBody>
        </p:sp>
      </p:grpSp>
      <p:sp>
        <p:nvSpPr>
          <p:cNvPr id="101381" name="Text Box 5"/>
          <p:cNvSpPr txBox="1">
            <a:spLocks noChangeArrowheads="1"/>
          </p:cNvSpPr>
          <p:nvPr/>
        </p:nvSpPr>
        <p:spPr bwMode="auto">
          <a:xfrm>
            <a:off x="6100778" y="3643314"/>
            <a:ext cx="1114428" cy="285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bg1"/>
                </a:solidFill>
                <a:effectLst/>
                <a:latin typeface="Calibri" pitchFamily="34" charset="0"/>
                <a:cs typeface="Arial" pitchFamily="34" charset="0"/>
              </a:rPr>
              <a:t>B (3 cm)</a:t>
            </a:r>
            <a:endParaRPr kumimoji="0" lang="id-ID" b="1" i="0" u="none" strike="noStrike" cap="none" normalizeH="0" baseline="0" dirty="0" smtClean="0">
              <a:ln>
                <a:noFill/>
              </a:ln>
              <a:solidFill>
                <a:schemeClr val="bg1"/>
              </a:solidFill>
              <a:effectLst/>
              <a:latin typeface="Arial" pitchFamily="34" charset="0"/>
              <a:cs typeface="Arial" pitchFamily="34" charset="0"/>
            </a:endParaRPr>
          </a:p>
        </p:txBody>
      </p:sp>
      <p:sp>
        <p:nvSpPr>
          <p:cNvPr id="101382" name="AutoShape 6"/>
          <p:cNvSpPr>
            <a:spLocks/>
          </p:cNvSpPr>
          <p:nvPr/>
        </p:nvSpPr>
        <p:spPr bwMode="auto">
          <a:xfrm>
            <a:off x="5781684" y="3571876"/>
            <a:ext cx="147638" cy="642942"/>
          </a:xfrm>
          <a:prstGeom prst="rightBrace">
            <a:avLst>
              <a:gd name="adj1" fmla="val 33333"/>
              <a:gd name="adj2" fmla="val 36708"/>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383" name="Text Box 7"/>
          <p:cNvSpPr txBox="1">
            <a:spLocks noChangeArrowheads="1"/>
          </p:cNvSpPr>
          <p:nvPr/>
        </p:nvSpPr>
        <p:spPr bwMode="auto">
          <a:xfrm>
            <a:off x="6143636" y="4500570"/>
            <a:ext cx="1857388"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bg1"/>
                </a:solidFill>
                <a:effectLst/>
                <a:latin typeface="Calibri" pitchFamily="34" charset="0"/>
                <a:cs typeface="Arial" pitchFamily="34" charset="0"/>
              </a:rPr>
              <a:t>A (5 cm)</a:t>
            </a:r>
            <a:endParaRPr kumimoji="0" lang="id-ID" b="1" i="0" u="none" strike="noStrike" cap="none" normalizeH="0" baseline="0" smtClean="0">
              <a:ln>
                <a:noFill/>
              </a:ln>
              <a:solidFill>
                <a:schemeClr val="bg1"/>
              </a:solidFill>
              <a:effectLst/>
              <a:latin typeface="Arial" pitchFamily="34" charset="0"/>
              <a:cs typeface="Arial" pitchFamily="34" charset="0"/>
            </a:endParaRPr>
          </a:p>
        </p:txBody>
      </p:sp>
      <p:sp>
        <p:nvSpPr>
          <p:cNvPr id="101384" name="AutoShape 8"/>
          <p:cNvSpPr>
            <a:spLocks/>
          </p:cNvSpPr>
          <p:nvPr/>
        </p:nvSpPr>
        <p:spPr bwMode="auto">
          <a:xfrm>
            <a:off x="5924560" y="4214818"/>
            <a:ext cx="76200" cy="928694"/>
          </a:xfrm>
          <a:prstGeom prst="rightBrace">
            <a:avLst>
              <a:gd name="adj1" fmla="val 31771"/>
              <a:gd name="adj2" fmla="val 5625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Rectangle 10"/>
          <p:cNvSpPr/>
          <p:nvPr/>
        </p:nvSpPr>
        <p:spPr>
          <a:xfrm>
            <a:off x="428596" y="5500702"/>
            <a:ext cx="8358246" cy="707886"/>
          </a:xfrm>
          <a:prstGeom prst="rect">
            <a:avLst/>
          </a:prstGeom>
        </p:spPr>
        <p:txBody>
          <a:bodyPr wrap="square">
            <a:spAutoFit/>
          </a:bodyPr>
          <a:lstStyle/>
          <a:p>
            <a:r>
              <a:rPr lang="id-ID" sz="2000" b="1" dirty="0" smtClean="0">
                <a:solidFill>
                  <a:srgbClr val="FFFF00"/>
                </a:solidFill>
              </a:rPr>
              <a:t>Gambar teknik pembumbunan kacang tanah, ket : A:pembumbunan pertama (5 cm); B: pembumbunan ke dua (3 cm)</a:t>
            </a:r>
            <a:endParaRPr lang="id-ID" sz="2000" b="1" dirty="0">
              <a:solidFill>
                <a:srgbClr val="FFFF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8643998" cy="1107996"/>
          </a:xfrm>
          <a:prstGeom prst="rect">
            <a:avLst/>
          </a:prstGeom>
        </p:spPr>
        <p:txBody>
          <a:bodyPr wrap="square">
            <a:spAutoFit/>
          </a:bodyPr>
          <a:lstStyle/>
          <a:p>
            <a:pPr marL="457200" indent="-457200">
              <a:buAutoNum type="arabicPeriod" startAt="9"/>
            </a:pPr>
            <a:r>
              <a:rPr lang="id-ID" sz="2200" b="1" dirty="0" smtClean="0">
                <a:solidFill>
                  <a:schemeClr val="bg1"/>
                </a:solidFill>
              </a:rPr>
              <a:t>Pengairan </a:t>
            </a:r>
            <a:r>
              <a:rPr lang="id-ID" sz="2200" b="1" dirty="0" smtClean="0">
                <a:solidFill>
                  <a:schemeClr val="bg1"/>
                </a:solidFill>
              </a:rPr>
              <a:t>dilakukan dengan cara melewatkan air melalui </a:t>
            </a:r>
            <a:r>
              <a:rPr lang="id-ID" sz="2200" b="1" dirty="0" smtClean="0">
                <a:solidFill>
                  <a:schemeClr val="bg1"/>
                </a:solidFill>
              </a:rPr>
              <a:t>saluran-</a:t>
            </a:r>
          </a:p>
          <a:p>
            <a:pPr marL="457200" indent="-457200"/>
            <a:r>
              <a:rPr lang="id-ID" sz="2200" b="1" dirty="0" smtClean="0">
                <a:solidFill>
                  <a:schemeClr val="bg1"/>
                </a:solidFill>
              </a:rPr>
              <a:t> </a:t>
            </a:r>
            <a:r>
              <a:rPr lang="id-ID" sz="2200" b="1" dirty="0" smtClean="0">
                <a:solidFill>
                  <a:schemeClr val="bg1"/>
                </a:solidFill>
              </a:rPr>
              <a:t>      saluran </a:t>
            </a:r>
            <a:r>
              <a:rPr lang="id-ID" sz="2200" b="1" dirty="0" smtClean="0">
                <a:solidFill>
                  <a:schemeClr val="bg1"/>
                </a:solidFill>
              </a:rPr>
              <a:t>diantara bedengan. </a:t>
            </a:r>
            <a:r>
              <a:rPr lang="fi-FI" sz="2200" b="1" dirty="0" smtClean="0">
                <a:solidFill>
                  <a:schemeClr val="bg1"/>
                </a:solidFill>
              </a:rPr>
              <a:t>Pengairan dalakukan pada saat tanaman berumur : </a:t>
            </a:r>
            <a:endParaRPr lang="id-ID" sz="2200" b="1" dirty="0">
              <a:solidFill>
                <a:schemeClr val="bg1"/>
              </a:solidFill>
            </a:endParaRPr>
          </a:p>
        </p:txBody>
      </p:sp>
      <p:sp>
        <p:nvSpPr>
          <p:cNvPr id="102401" name="Rectangle 1"/>
          <p:cNvSpPr>
            <a:spLocks noChangeArrowheads="1"/>
          </p:cNvSpPr>
          <p:nvPr/>
        </p:nvSpPr>
        <p:spPr bwMode="auto">
          <a:xfrm>
            <a:off x="214282" y="1359274"/>
            <a:ext cx="878687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ct val="0"/>
              </a:spcAft>
              <a:buClrTx/>
              <a:buSzTx/>
              <a:buFont typeface="Arial" pitchFamily="34" charset="0"/>
              <a:buChar char="•"/>
              <a:tabLst/>
            </a:pPr>
            <a:r>
              <a:rPr kumimoji="0" lang="id-ID" sz="2200" b="1" i="1" strike="noStrike" cap="none" normalizeH="0" baseline="0" dirty="0" smtClean="0">
                <a:ln>
                  <a:noFill/>
                </a:ln>
                <a:solidFill>
                  <a:srgbClr val="FF0000"/>
                </a:solidFill>
                <a:effectLst/>
                <a:ea typeface="Times New Roman" pitchFamily="18" charset="0"/>
                <a:cs typeface="Times New Roman" pitchFamily="18" charset="0"/>
              </a:rPr>
              <a:t>  </a:t>
            </a:r>
            <a:r>
              <a:rPr kumimoji="0" lang="fi-FI" sz="2200" b="1" i="1" strike="noStrike" cap="none" normalizeH="0" baseline="0" dirty="0" smtClean="0">
                <a:ln>
                  <a:noFill/>
                </a:ln>
                <a:solidFill>
                  <a:srgbClr val="FF0000"/>
                </a:solidFill>
                <a:effectLst/>
                <a:ea typeface="Times New Roman" pitchFamily="18" charset="0"/>
                <a:cs typeface="Times New Roman" pitchFamily="18" charset="0"/>
              </a:rPr>
              <a:t>Umur 1 HST</a:t>
            </a:r>
            <a:r>
              <a:rPr kumimoji="0" lang="fi-FI" sz="2200" b="1" i="0" u="none" strike="noStrike" cap="none" normalizeH="0" baseline="0" dirty="0" smtClean="0">
                <a:ln>
                  <a:noFill/>
                </a:ln>
                <a:solidFill>
                  <a:schemeClr val="bg1"/>
                </a:solidFill>
                <a:effectLst/>
                <a:ea typeface="Times New Roman" pitchFamily="18" charset="0"/>
                <a:cs typeface="Times New Roman" pitchFamily="18" charset="0"/>
              </a:rPr>
              <a:t>  Dilakukan pengairan dengan ketinggian 10 cm, lihat</a:t>
            </a:r>
            <a:endParaRPr kumimoji="0" lang="id-ID" sz="2200" b="1" i="0" u="none" strike="noStrike" cap="none" normalizeH="0" baseline="0" dirty="0" smtClean="0">
              <a:ln>
                <a:noFill/>
              </a:ln>
              <a:solidFill>
                <a:schemeClr val="bg1"/>
              </a:solidFill>
              <a:effectLs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pPr>
            <a:r>
              <a:rPr lang="id-ID" sz="2200" b="1" dirty="0" smtClean="0">
                <a:solidFill>
                  <a:schemeClr val="bg1"/>
                </a:solidFill>
                <a:ea typeface="Times New Roman" pitchFamily="18" charset="0"/>
                <a:cs typeface="Times New Roman" pitchFamily="18" charset="0"/>
              </a:rPr>
              <a:t> </a:t>
            </a:r>
            <a:r>
              <a:rPr lang="id-ID" sz="2200" b="1" dirty="0" smtClean="0">
                <a:solidFill>
                  <a:schemeClr val="bg1"/>
                </a:solidFill>
                <a:ea typeface="Times New Roman" pitchFamily="18" charset="0"/>
                <a:cs typeface="Times New Roman" pitchFamily="18" charset="0"/>
              </a:rPr>
              <a:t>  </a:t>
            </a:r>
            <a:r>
              <a:rPr kumimoji="0" lang="fi-FI" sz="2200" b="1" i="0" u="none" strike="noStrike" cap="none" normalizeH="0" baseline="0" dirty="0" smtClean="0">
                <a:ln>
                  <a:noFill/>
                </a:ln>
                <a:solidFill>
                  <a:schemeClr val="bg1"/>
                </a:solidFill>
                <a:effectLst/>
                <a:ea typeface="Times New Roman" pitchFamily="18" charset="0"/>
                <a:cs typeface="Times New Roman" pitchFamily="18" charset="0"/>
              </a:rPr>
              <a:t> apakah air dapat merembes ke bedengan. Lakukan pengamatan</a:t>
            </a:r>
            <a:endParaRPr kumimoji="0" lang="id-ID" sz="2200" b="1" i="0" u="none" strike="noStrike" cap="none" normalizeH="0" baseline="0" dirty="0" smtClean="0">
              <a:ln>
                <a:noFill/>
              </a:ln>
              <a:solidFill>
                <a:schemeClr val="bg1"/>
              </a:solidFill>
              <a:effectLs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pPr>
            <a:r>
              <a:rPr lang="id-ID" sz="2200" b="1" dirty="0" smtClean="0">
                <a:solidFill>
                  <a:schemeClr val="bg1"/>
                </a:solidFill>
                <a:ea typeface="Times New Roman" pitchFamily="18" charset="0"/>
                <a:cs typeface="Times New Roman" pitchFamily="18" charset="0"/>
              </a:rPr>
              <a:t> </a:t>
            </a:r>
            <a:r>
              <a:rPr lang="id-ID" sz="2200" b="1" dirty="0" smtClean="0">
                <a:solidFill>
                  <a:schemeClr val="bg1"/>
                </a:solidFill>
                <a:ea typeface="Times New Roman" pitchFamily="18" charset="0"/>
                <a:cs typeface="Times New Roman" pitchFamily="18" charset="0"/>
              </a:rPr>
              <a:t>  </a:t>
            </a:r>
            <a:r>
              <a:rPr kumimoji="0" lang="fi-FI" sz="2200" b="1" i="0" u="none" strike="noStrike" cap="none" normalizeH="0" baseline="0" dirty="0" smtClean="0">
                <a:ln>
                  <a:noFill/>
                </a:ln>
                <a:solidFill>
                  <a:schemeClr val="bg1"/>
                </a:solidFill>
                <a:effectLst/>
                <a:ea typeface="Times New Roman" pitchFamily="18" charset="0"/>
                <a:cs typeface="Times New Roman" pitchFamily="18" charset="0"/>
              </a:rPr>
              <a:t> pada bedengan. Catat pada record no 004.</a:t>
            </a:r>
            <a:endParaRPr kumimoji="0" lang="id-ID" sz="2200" b="1" i="0" u="none" strike="noStrike" cap="none" normalizeH="0" baseline="0" dirty="0" smtClean="0">
              <a:ln>
                <a:noFill/>
              </a:ln>
              <a:solidFill>
                <a:schemeClr val="bg1"/>
              </a:solidFill>
              <a:effectLst/>
              <a:cs typeface="Arial" pitchFamily="34" charset="0"/>
            </a:endParaRPr>
          </a:p>
          <a:p>
            <a:pPr marL="457200" marR="0" lvl="1" indent="0" defTabSz="914400" rtl="0" eaLnBrk="0" fontAlgn="base" latinLnBrk="0" hangingPunct="0">
              <a:lnSpc>
                <a:spcPct val="100000"/>
              </a:lnSpc>
              <a:spcBef>
                <a:spcPct val="0"/>
              </a:spcBef>
              <a:spcAft>
                <a:spcPct val="0"/>
              </a:spcAft>
              <a:buClrTx/>
              <a:buSzTx/>
              <a:buFont typeface="Arial" pitchFamily="34" charset="0"/>
              <a:buChar char="•"/>
              <a:tabLst/>
            </a:pPr>
            <a:r>
              <a:rPr kumimoji="0" lang="id-ID" sz="2200" b="1" i="1" strike="noStrike" cap="none" normalizeH="0" baseline="0" dirty="0" smtClean="0">
                <a:ln>
                  <a:noFill/>
                </a:ln>
                <a:solidFill>
                  <a:srgbClr val="FF0000"/>
                </a:solidFill>
                <a:effectLst/>
                <a:ea typeface="Times New Roman" pitchFamily="18" charset="0"/>
                <a:cs typeface="Times New Roman" pitchFamily="18" charset="0"/>
              </a:rPr>
              <a:t>  </a:t>
            </a:r>
            <a:r>
              <a:rPr kumimoji="0" lang="fi-FI" sz="2200" b="1" i="1" strike="noStrike" cap="none" normalizeH="0" baseline="0" dirty="0" smtClean="0">
                <a:ln>
                  <a:noFill/>
                </a:ln>
                <a:solidFill>
                  <a:srgbClr val="FF0000"/>
                </a:solidFill>
                <a:effectLst/>
                <a:ea typeface="Times New Roman" pitchFamily="18" charset="0"/>
                <a:cs typeface="Times New Roman" pitchFamily="18" charset="0"/>
              </a:rPr>
              <a:t>Umur 15 HST</a:t>
            </a:r>
            <a:r>
              <a:rPr kumimoji="0" lang="fi-FI" sz="2200" b="1" i="0" u="none" strike="noStrike" cap="none" normalizeH="0" baseline="0" dirty="0" smtClean="0">
                <a:ln>
                  <a:noFill/>
                </a:ln>
                <a:solidFill>
                  <a:schemeClr val="bg1"/>
                </a:solidFill>
                <a:effectLst/>
                <a:ea typeface="Times New Roman" pitchFamily="18" charset="0"/>
                <a:cs typeface="Times New Roman" pitchFamily="18" charset="0"/>
              </a:rPr>
              <a:t> Dilakukan pengairan dengan ketinggian 10 cm, lihat </a:t>
            </a:r>
            <a:endParaRPr kumimoji="0" lang="id-ID" sz="2200" b="1" i="0" u="none" strike="noStrike" cap="none" normalizeH="0" baseline="0" dirty="0" smtClean="0">
              <a:ln>
                <a:noFill/>
              </a:ln>
              <a:solidFill>
                <a:schemeClr val="bg1"/>
              </a:solidFill>
              <a:effectLs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lang="id-ID" sz="2200" b="1" dirty="0" smtClean="0">
                <a:solidFill>
                  <a:schemeClr val="bg1"/>
                </a:solidFill>
                <a:ea typeface="Times New Roman" pitchFamily="18" charset="0"/>
                <a:cs typeface="Times New Roman" pitchFamily="18" charset="0"/>
              </a:rPr>
              <a:t> </a:t>
            </a:r>
            <a:r>
              <a:rPr lang="id-ID" sz="2200" b="1" dirty="0" smtClean="0">
                <a:solidFill>
                  <a:schemeClr val="bg1"/>
                </a:solidFill>
                <a:ea typeface="Times New Roman" pitchFamily="18" charset="0"/>
                <a:cs typeface="Times New Roman" pitchFamily="18" charset="0"/>
              </a:rPr>
              <a:t>   </a:t>
            </a:r>
            <a:r>
              <a:rPr kumimoji="0" lang="fi-FI" sz="2200" b="1" i="0" u="none" strike="noStrike" cap="none" normalizeH="0" baseline="0" dirty="0" smtClean="0">
                <a:ln>
                  <a:noFill/>
                </a:ln>
                <a:solidFill>
                  <a:schemeClr val="bg1"/>
                </a:solidFill>
                <a:effectLst/>
                <a:ea typeface="Times New Roman" pitchFamily="18" charset="0"/>
                <a:cs typeface="Times New Roman" pitchFamily="18" charset="0"/>
              </a:rPr>
              <a:t>apakah air dapat merembes ke bedengan. Lakukan pengamatan</a:t>
            </a:r>
            <a:endParaRPr kumimoji="0" lang="id-ID" sz="2200" b="1" i="0" u="none" strike="noStrike" cap="none" normalizeH="0" baseline="0" dirty="0" smtClean="0">
              <a:ln>
                <a:noFill/>
              </a:ln>
              <a:solidFill>
                <a:schemeClr val="bg1"/>
              </a:solidFill>
              <a:effectLs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lang="id-ID" sz="2200" b="1" dirty="0" smtClean="0">
                <a:solidFill>
                  <a:schemeClr val="bg1"/>
                </a:solidFill>
                <a:ea typeface="Times New Roman" pitchFamily="18" charset="0"/>
                <a:cs typeface="Times New Roman" pitchFamily="18" charset="0"/>
              </a:rPr>
              <a:t> </a:t>
            </a:r>
            <a:r>
              <a:rPr lang="id-ID" sz="2200" b="1" dirty="0" smtClean="0">
                <a:solidFill>
                  <a:schemeClr val="bg1"/>
                </a:solidFill>
                <a:ea typeface="Times New Roman" pitchFamily="18" charset="0"/>
                <a:cs typeface="Times New Roman" pitchFamily="18" charset="0"/>
              </a:rPr>
              <a:t>  </a:t>
            </a:r>
            <a:r>
              <a:rPr kumimoji="0" lang="fi-FI" sz="2200" b="1" i="0" u="none" strike="noStrike" cap="none" normalizeH="0" baseline="0" dirty="0" smtClean="0">
                <a:ln>
                  <a:noFill/>
                </a:ln>
                <a:solidFill>
                  <a:schemeClr val="bg1"/>
                </a:solidFill>
                <a:effectLst/>
                <a:ea typeface="Times New Roman" pitchFamily="18" charset="0"/>
                <a:cs typeface="Times New Roman" pitchFamily="18" charset="0"/>
              </a:rPr>
              <a:t> pada bedengan. Catat pada record no 004.</a:t>
            </a:r>
            <a:endParaRPr kumimoji="0" lang="id-ID" sz="2200" b="1" i="0" u="none" strike="noStrike" cap="none" normalizeH="0" baseline="0" dirty="0" smtClean="0">
              <a:ln>
                <a:noFill/>
              </a:ln>
              <a:solidFill>
                <a:schemeClr val="bg1"/>
              </a:solidFill>
              <a:effectLst/>
              <a:cs typeface="Arial" pitchFamily="34" charset="0"/>
            </a:endParaRPr>
          </a:p>
          <a:p>
            <a:pPr marL="457200" marR="0" lvl="1" indent="0" defTabSz="914400" rtl="0" eaLnBrk="0" fontAlgn="base" latinLnBrk="0" hangingPunct="0">
              <a:lnSpc>
                <a:spcPct val="100000"/>
              </a:lnSpc>
              <a:spcBef>
                <a:spcPct val="0"/>
              </a:spcBef>
              <a:spcAft>
                <a:spcPct val="0"/>
              </a:spcAft>
              <a:buClrTx/>
              <a:buSzTx/>
              <a:buFont typeface="Arial" pitchFamily="34" charset="0"/>
              <a:buChar char="•"/>
              <a:tabLst/>
            </a:pPr>
            <a:r>
              <a:rPr kumimoji="0" lang="id-ID" sz="2200" b="1" i="1" strike="noStrike" cap="none" normalizeH="0" baseline="0" dirty="0" smtClean="0">
                <a:ln>
                  <a:noFill/>
                </a:ln>
                <a:solidFill>
                  <a:srgbClr val="FF0000"/>
                </a:solidFill>
                <a:effectLst/>
                <a:ea typeface="Times New Roman" pitchFamily="18" charset="0"/>
                <a:cs typeface="Times New Roman" pitchFamily="18" charset="0"/>
              </a:rPr>
              <a:t>  </a:t>
            </a:r>
            <a:r>
              <a:rPr kumimoji="0" lang="fi-FI" sz="2200" b="1" i="1" strike="noStrike" cap="none" normalizeH="0" baseline="0" dirty="0" smtClean="0">
                <a:ln>
                  <a:noFill/>
                </a:ln>
                <a:solidFill>
                  <a:srgbClr val="FF0000"/>
                </a:solidFill>
                <a:effectLst/>
                <a:ea typeface="Times New Roman" pitchFamily="18" charset="0"/>
                <a:cs typeface="Times New Roman" pitchFamily="18" charset="0"/>
              </a:rPr>
              <a:t>Umur 29 HST</a:t>
            </a:r>
            <a:r>
              <a:rPr kumimoji="0" lang="fi-FI" sz="2200" b="1" i="0" u="none" strike="noStrike" cap="none" normalizeH="0" baseline="0" dirty="0" smtClean="0">
                <a:ln>
                  <a:noFill/>
                </a:ln>
                <a:solidFill>
                  <a:schemeClr val="bg1"/>
                </a:solidFill>
                <a:effectLst/>
                <a:ea typeface="Times New Roman" pitchFamily="18" charset="0"/>
                <a:cs typeface="Times New Roman" pitchFamily="18" charset="0"/>
              </a:rPr>
              <a:t> Dilakukan pengairan dengan ketinggian 10 cm, lihat</a:t>
            </a:r>
            <a:endParaRPr kumimoji="0" lang="id-ID" sz="2200" b="1" i="0" u="none" strike="noStrike" cap="none" normalizeH="0" baseline="0" dirty="0" smtClean="0">
              <a:ln>
                <a:noFill/>
              </a:ln>
              <a:solidFill>
                <a:schemeClr val="bg1"/>
              </a:solidFill>
              <a:effectLs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lang="id-ID" sz="2200" b="1" dirty="0" smtClean="0">
                <a:solidFill>
                  <a:schemeClr val="bg1"/>
                </a:solidFill>
                <a:ea typeface="Times New Roman" pitchFamily="18" charset="0"/>
                <a:cs typeface="Times New Roman" pitchFamily="18" charset="0"/>
              </a:rPr>
              <a:t> </a:t>
            </a:r>
            <a:r>
              <a:rPr lang="id-ID" sz="2200" b="1" dirty="0" smtClean="0">
                <a:solidFill>
                  <a:schemeClr val="bg1"/>
                </a:solidFill>
                <a:ea typeface="Times New Roman" pitchFamily="18" charset="0"/>
                <a:cs typeface="Times New Roman" pitchFamily="18" charset="0"/>
              </a:rPr>
              <a:t>   </a:t>
            </a:r>
            <a:r>
              <a:rPr kumimoji="0" lang="fi-FI" sz="2200" b="1" i="0" u="none" strike="noStrike" cap="none" normalizeH="0" baseline="0" dirty="0" smtClean="0">
                <a:ln>
                  <a:noFill/>
                </a:ln>
                <a:solidFill>
                  <a:schemeClr val="bg1"/>
                </a:solidFill>
                <a:effectLst/>
                <a:ea typeface="Times New Roman" pitchFamily="18" charset="0"/>
                <a:cs typeface="Times New Roman" pitchFamily="18" charset="0"/>
              </a:rPr>
              <a:t>apakah air dapat merembes ke bedengan. Lakukan pengamatan </a:t>
            </a:r>
            <a:endParaRPr kumimoji="0" lang="id-ID" sz="2200" b="1" i="0" u="none" strike="noStrike" cap="none" normalizeH="0" baseline="0" dirty="0" smtClean="0">
              <a:ln>
                <a:noFill/>
              </a:ln>
              <a:solidFill>
                <a:schemeClr val="bg1"/>
              </a:solidFill>
              <a:effectLs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lang="id-ID" sz="2200" b="1" dirty="0" smtClean="0">
                <a:solidFill>
                  <a:schemeClr val="bg1"/>
                </a:solidFill>
                <a:ea typeface="Times New Roman" pitchFamily="18" charset="0"/>
                <a:cs typeface="Times New Roman" pitchFamily="18" charset="0"/>
              </a:rPr>
              <a:t> </a:t>
            </a:r>
            <a:r>
              <a:rPr lang="id-ID" sz="2200" b="1" dirty="0" smtClean="0">
                <a:solidFill>
                  <a:schemeClr val="bg1"/>
                </a:solidFill>
                <a:ea typeface="Times New Roman" pitchFamily="18" charset="0"/>
                <a:cs typeface="Times New Roman" pitchFamily="18" charset="0"/>
              </a:rPr>
              <a:t>   </a:t>
            </a:r>
            <a:r>
              <a:rPr kumimoji="0" lang="fi-FI" sz="2200" b="1" i="0" u="none" strike="noStrike" cap="none" normalizeH="0" baseline="0" dirty="0" smtClean="0">
                <a:ln>
                  <a:noFill/>
                </a:ln>
                <a:solidFill>
                  <a:schemeClr val="bg1"/>
                </a:solidFill>
                <a:effectLst/>
                <a:ea typeface="Times New Roman" pitchFamily="18" charset="0"/>
                <a:cs typeface="Times New Roman" pitchFamily="18" charset="0"/>
              </a:rPr>
              <a:t>pada bedengan. Catat pada record no 004.</a:t>
            </a:r>
            <a:endParaRPr kumimoji="0" lang="id-ID" sz="2200" b="1" i="0" u="none" strike="noStrike" cap="none" normalizeH="0" baseline="0" dirty="0" smtClean="0">
              <a:ln>
                <a:noFill/>
              </a:ln>
              <a:solidFill>
                <a:schemeClr val="bg1"/>
              </a:solidFill>
              <a:effectLst/>
              <a:cs typeface="Arial" pitchFamily="34" charset="0"/>
            </a:endParaRPr>
          </a:p>
          <a:p>
            <a:pPr marL="457200" marR="0" lvl="1" indent="0" defTabSz="914400" rtl="0" eaLnBrk="0" fontAlgn="base" latinLnBrk="0" hangingPunct="0">
              <a:lnSpc>
                <a:spcPct val="100000"/>
              </a:lnSpc>
              <a:spcBef>
                <a:spcPct val="0"/>
              </a:spcBef>
              <a:spcAft>
                <a:spcPct val="0"/>
              </a:spcAft>
              <a:buClrTx/>
              <a:buSzTx/>
              <a:buFont typeface="Arial" pitchFamily="34" charset="0"/>
              <a:buChar char="•"/>
              <a:tabLst/>
            </a:pPr>
            <a:r>
              <a:rPr kumimoji="0" lang="id-ID" sz="2200" b="1" i="1" strike="noStrike" cap="none" normalizeH="0" baseline="0" dirty="0" smtClean="0">
                <a:ln>
                  <a:noFill/>
                </a:ln>
                <a:solidFill>
                  <a:srgbClr val="FF0000"/>
                </a:solidFill>
                <a:effectLst/>
                <a:ea typeface="Times New Roman" pitchFamily="18" charset="0"/>
                <a:cs typeface="Times New Roman" pitchFamily="18" charset="0"/>
              </a:rPr>
              <a:t>  </a:t>
            </a:r>
            <a:r>
              <a:rPr kumimoji="0" lang="fi-FI" sz="2200" b="1" i="1" strike="noStrike" cap="none" normalizeH="0" baseline="0" dirty="0" smtClean="0">
                <a:ln>
                  <a:noFill/>
                </a:ln>
                <a:solidFill>
                  <a:srgbClr val="FF0000"/>
                </a:solidFill>
                <a:effectLst/>
                <a:ea typeface="Times New Roman" pitchFamily="18" charset="0"/>
                <a:cs typeface="Times New Roman" pitchFamily="18" charset="0"/>
              </a:rPr>
              <a:t>Umur 35 HST</a:t>
            </a:r>
            <a:r>
              <a:rPr kumimoji="0" lang="fi-FI" sz="2200" b="1" i="0" u="none" strike="noStrike" cap="none" normalizeH="0" baseline="0" dirty="0" smtClean="0">
                <a:ln>
                  <a:noFill/>
                </a:ln>
                <a:solidFill>
                  <a:schemeClr val="bg1"/>
                </a:solidFill>
                <a:effectLst/>
                <a:ea typeface="Times New Roman" pitchFamily="18" charset="0"/>
                <a:cs typeface="Times New Roman" pitchFamily="18" charset="0"/>
              </a:rPr>
              <a:t> Dilakukan pengairan dengan ketinggian 15 cm, lihat </a:t>
            </a:r>
            <a:endParaRPr kumimoji="0" lang="id-ID" sz="2200" b="1" i="0" u="none" strike="noStrike" cap="none" normalizeH="0" baseline="0" dirty="0" smtClean="0">
              <a:ln>
                <a:noFill/>
              </a:ln>
              <a:solidFill>
                <a:schemeClr val="bg1"/>
              </a:solidFill>
              <a:effectLs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lang="id-ID" sz="2200" b="1" dirty="0" smtClean="0">
                <a:solidFill>
                  <a:schemeClr val="bg1"/>
                </a:solidFill>
                <a:ea typeface="Times New Roman" pitchFamily="18" charset="0"/>
                <a:cs typeface="Times New Roman" pitchFamily="18" charset="0"/>
              </a:rPr>
              <a:t> </a:t>
            </a:r>
            <a:r>
              <a:rPr lang="id-ID" sz="2200" b="1" dirty="0" smtClean="0">
                <a:solidFill>
                  <a:schemeClr val="bg1"/>
                </a:solidFill>
                <a:ea typeface="Times New Roman" pitchFamily="18" charset="0"/>
                <a:cs typeface="Times New Roman" pitchFamily="18" charset="0"/>
              </a:rPr>
              <a:t>   </a:t>
            </a:r>
            <a:r>
              <a:rPr kumimoji="0" lang="fi-FI" sz="2200" b="1" i="0" u="none" strike="noStrike" cap="none" normalizeH="0" baseline="0" dirty="0" smtClean="0">
                <a:ln>
                  <a:noFill/>
                </a:ln>
                <a:solidFill>
                  <a:schemeClr val="bg1"/>
                </a:solidFill>
                <a:effectLst/>
                <a:ea typeface="Times New Roman" pitchFamily="18" charset="0"/>
                <a:cs typeface="Times New Roman" pitchFamily="18" charset="0"/>
              </a:rPr>
              <a:t>apakah air dapat merembes ke bedengan. Lakukan pengamatan</a:t>
            </a:r>
            <a:endParaRPr kumimoji="0" lang="id-ID" sz="2200" b="1" i="0" u="none" strike="noStrike" cap="none" normalizeH="0" baseline="0" dirty="0" smtClean="0">
              <a:ln>
                <a:noFill/>
              </a:ln>
              <a:solidFill>
                <a:schemeClr val="bg1"/>
              </a:solidFill>
              <a:effectLs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lang="id-ID" sz="2200" b="1" dirty="0" smtClean="0">
                <a:solidFill>
                  <a:schemeClr val="bg1"/>
                </a:solidFill>
                <a:ea typeface="Times New Roman" pitchFamily="18" charset="0"/>
                <a:cs typeface="Times New Roman" pitchFamily="18" charset="0"/>
              </a:rPr>
              <a:t> </a:t>
            </a:r>
            <a:r>
              <a:rPr lang="id-ID" sz="2200" b="1" dirty="0" smtClean="0">
                <a:solidFill>
                  <a:schemeClr val="bg1"/>
                </a:solidFill>
                <a:ea typeface="Times New Roman" pitchFamily="18" charset="0"/>
                <a:cs typeface="Times New Roman" pitchFamily="18" charset="0"/>
              </a:rPr>
              <a:t>  </a:t>
            </a:r>
            <a:r>
              <a:rPr kumimoji="0" lang="fi-FI" sz="2200" b="1" i="0" u="none" strike="noStrike" cap="none" normalizeH="0" baseline="0" dirty="0" smtClean="0">
                <a:ln>
                  <a:noFill/>
                </a:ln>
                <a:solidFill>
                  <a:schemeClr val="bg1"/>
                </a:solidFill>
                <a:effectLst/>
                <a:ea typeface="Times New Roman" pitchFamily="18" charset="0"/>
                <a:cs typeface="Times New Roman" pitchFamily="18" charset="0"/>
              </a:rPr>
              <a:t> pada bedengan. Catat pada record no 004.</a:t>
            </a:r>
            <a:endParaRPr kumimoji="0" lang="fi-FI" sz="2200" b="1" i="0" u="none" strike="noStrike" cap="none" normalizeH="0" baseline="0" dirty="0" smtClean="0">
              <a:ln>
                <a:noFill/>
              </a:ln>
              <a:solidFill>
                <a:schemeClr val="bg1"/>
              </a:solidFill>
              <a:effectLst/>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735530"/>
            <a:ext cx="864399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228600" algn="l"/>
              </a:tabLst>
            </a:pPr>
            <a:r>
              <a:rPr kumimoji="0" lang="fr-FR" sz="2800" b="1" i="0" u="none" strike="noStrike" cap="none" normalizeH="0" baseline="0" dirty="0" err="1" smtClean="0">
                <a:ln>
                  <a:noFill/>
                </a:ln>
                <a:solidFill>
                  <a:schemeClr val="bg1"/>
                </a:solidFill>
                <a:effectLst/>
                <a:latin typeface="+mj-lt"/>
                <a:ea typeface="Times New Roman" pitchFamily="18" charset="0"/>
                <a:cs typeface="Arial" pitchFamily="34" charset="0"/>
              </a:rPr>
              <a:t>Sejalan</a:t>
            </a:r>
            <a:r>
              <a:rPr kumimoji="0" lang="fr-FR" sz="2800" b="1" i="0" u="none" strike="noStrike" cap="none" normalizeH="0" baseline="0" dirty="0" smtClean="0">
                <a:ln>
                  <a:noFill/>
                </a:ln>
                <a:solidFill>
                  <a:schemeClr val="bg1"/>
                </a:solidFill>
                <a:effectLst/>
                <a:latin typeface="+mj-lt"/>
                <a:ea typeface="Times New Roman" pitchFamily="18" charset="0"/>
                <a:cs typeface="Arial" pitchFamily="34" charset="0"/>
              </a:rPr>
              <a:t> </a:t>
            </a:r>
            <a:r>
              <a:rPr kumimoji="0" lang="fr-FR" sz="2800" b="1" i="0" u="none" strike="noStrike" cap="none" normalizeH="0" baseline="0" dirty="0" err="1" smtClean="0">
                <a:ln>
                  <a:noFill/>
                </a:ln>
                <a:solidFill>
                  <a:schemeClr val="bg1"/>
                </a:solidFill>
                <a:effectLst/>
                <a:latin typeface="+mj-lt"/>
                <a:ea typeface="Times New Roman" pitchFamily="18" charset="0"/>
                <a:cs typeface="Arial" pitchFamily="34" charset="0"/>
              </a:rPr>
              <a:t>dengan</a:t>
            </a:r>
            <a:r>
              <a:rPr kumimoji="0" lang="fr-FR" sz="2800" b="1" i="0" u="none" strike="noStrike" cap="none" normalizeH="0" baseline="0" dirty="0" smtClean="0">
                <a:ln>
                  <a:noFill/>
                </a:ln>
                <a:solidFill>
                  <a:schemeClr val="bg1"/>
                </a:solidFill>
                <a:effectLst/>
                <a:latin typeface="+mj-lt"/>
                <a:ea typeface="Times New Roman" pitchFamily="18" charset="0"/>
                <a:cs typeface="Arial" pitchFamily="34" charset="0"/>
              </a:rPr>
              <a:t> </a:t>
            </a:r>
            <a:r>
              <a:rPr kumimoji="0" lang="fr-FR" sz="2800" b="1" i="0" u="none" strike="noStrike" cap="none" normalizeH="0" baseline="0" dirty="0" err="1" smtClean="0">
                <a:ln>
                  <a:noFill/>
                </a:ln>
                <a:solidFill>
                  <a:schemeClr val="bg1"/>
                </a:solidFill>
                <a:effectLst/>
                <a:latin typeface="+mj-lt"/>
                <a:ea typeface="Times New Roman" pitchFamily="18" charset="0"/>
                <a:cs typeface="Arial" pitchFamily="34" charset="0"/>
              </a:rPr>
              <a:t>perkembangan</a:t>
            </a:r>
            <a:r>
              <a:rPr kumimoji="0" lang="fr-FR" sz="2800" b="1" i="0" u="none" strike="noStrike" cap="none" normalizeH="0" baseline="0" dirty="0" smtClean="0">
                <a:ln>
                  <a:noFill/>
                </a:ln>
                <a:solidFill>
                  <a:schemeClr val="bg1"/>
                </a:solidFill>
                <a:effectLst/>
                <a:latin typeface="+mj-lt"/>
                <a:ea typeface="Times New Roman" pitchFamily="18" charset="0"/>
                <a:cs typeface="Arial" pitchFamily="34" charset="0"/>
              </a:rPr>
              <a:t> </a:t>
            </a:r>
            <a:r>
              <a:rPr kumimoji="0" lang="fr-FR" sz="2800" b="1" i="0" u="none" strike="noStrike" cap="none" normalizeH="0" baseline="0" dirty="0" err="1" smtClean="0">
                <a:ln>
                  <a:noFill/>
                </a:ln>
                <a:solidFill>
                  <a:schemeClr val="bg1"/>
                </a:solidFill>
                <a:effectLst/>
                <a:latin typeface="+mj-lt"/>
                <a:ea typeface="Times New Roman" pitchFamily="18" charset="0"/>
                <a:cs typeface="Arial" pitchFamily="34" charset="0"/>
              </a:rPr>
              <a:t>penyebarannya</a:t>
            </a:r>
            <a:r>
              <a:rPr kumimoji="0" lang="fr-FR" sz="2800" b="1" i="0" u="none" strike="noStrike" cap="none" normalizeH="0" baseline="0" dirty="0" smtClean="0">
                <a:ln>
                  <a:noFill/>
                </a:ln>
                <a:solidFill>
                  <a:schemeClr val="bg1"/>
                </a:solidFill>
                <a:effectLst/>
                <a:latin typeface="+mj-lt"/>
                <a:ea typeface="Times New Roman" pitchFamily="18" charset="0"/>
                <a:cs typeface="Arial" pitchFamily="34" charset="0"/>
              </a:rPr>
              <a:t>, </a:t>
            </a:r>
            <a:r>
              <a:rPr kumimoji="0" lang="fr-FR" sz="2800" b="1" i="0" u="none" strike="noStrike" cap="none" normalizeH="0" baseline="0" dirty="0" err="1" smtClean="0">
                <a:ln>
                  <a:noFill/>
                </a:ln>
                <a:solidFill>
                  <a:schemeClr val="bg1"/>
                </a:solidFill>
                <a:effectLst/>
                <a:latin typeface="+mj-lt"/>
                <a:ea typeface="Times New Roman" pitchFamily="18" charset="0"/>
                <a:cs typeface="Arial" pitchFamily="34" charset="0"/>
              </a:rPr>
              <a:t>kacang</a:t>
            </a:r>
            <a:r>
              <a:rPr kumimoji="0" lang="fr-FR" sz="2800" b="1" i="0" u="none" strike="noStrike" cap="none" normalizeH="0" baseline="0" dirty="0" smtClean="0">
                <a:ln>
                  <a:noFill/>
                </a:ln>
                <a:solidFill>
                  <a:schemeClr val="bg1"/>
                </a:solidFill>
                <a:effectLst/>
                <a:latin typeface="+mj-lt"/>
                <a:ea typeface="Times New Roman" pitchFamily="18" charset="0"/>
                <a:cs typeface="Arial" pitchFamily="34" charset="0"/>
              </a:rPr>
              <a:t> </a:t>
            </a:r>
            <a:r>
              <a:rPr kumimoji="0" lang="fr-FR" sz="2800" b="1" i="0" u="none" strike="noStrike" cap="none" normalizeH="0" baseline="0" dirty="0" err="1" smtClean="0">
                <a:ln>
                  <a:noFill/>
                </a:ln>
                <a:solidFill>
                  <a:schemeClr val="bg1"/>
                </a:solidFill>
                <a:effectLst/>
                <a:latin typeface="+mj-lt"/>
                <a:ea typeface="Times New Roman" pitchFamily="18" charset="0"/>
                <a:cs typeface="Arial" pitchFamily="34" charset="0"/>
              </a:rPr>
              <a:t>tanah</a:t>
            </a:r>
            <a:r>
              <a:rPr kumimoji="0" lang="fr-FR" sz="2800" b="1" i="0" u="none" strike="noStrike" cap="none" normalizeH="0" baseline="0" dirty="0" smtClean="0">
                <a:ln>
                  <a:noFill/>
                </a:ln>
                <a:solidFill>
                  <a:schemeClr val="bg1"/>
                </a:solidFill>
                <a:effectLst/>
                <a:latin typeface="+mj-lt"/>
                <a:ea typeface="Times New Roman" pitchFamily="18" charset="0"/>
                <a:cs typeface="Arial" pitchFamily="34" charset="0"/>
              </a:rPr>
              <a:t> </a:t>
            </a:r>
            <a:r>
              <a:rPr kumimoji="0" lang="fr-FR" sz="2800" b="1" i="0" u="none" strike="noStrike" cap="none" normalizeH="0" baseline="0" dirty="0" err="1" smtClean="0">
                <a:ln>
                  <a:noFill/>
                </a:ln>
                <a:solidFill>
                  <a:schemeClr val="bg1"/>
                </a:solidFill>
                <a:effectLst/>
                <a:latin typeface="+mj-lt"/>
                <a:ea typeface="Times New Roman" pitchFamily="18" charset="0"/>
                <a:cs typeface="Arial" pitchFamily="34" charset="0"/>
              </a:rPr>
              <a:t>dikenal</a:t>
            </a:r>
            <a:r>
              <a:rPr kumimoji="0" lang="fr-FR" sz="2800" b="1" i="0" u="none" strike="noStrike" cap="none" normalizeH="0" baseline="0" dirty="0" smtClean="0">
                <a:ln>
                  <a:noFill/>
                </a:ln>
                <a:solidFill>
                  <a:schemeClr val="bg1"/>
                </a:solidFill>
                <a:effectLst/>
                <a:latin typeface="+mj-lt"/>
                <a:ea typeface="Times New Roman" pitchFamily="18" charset="0"/>
                <a:cs typeface="Arial" pitchFamily="34" charset="0"/>
              </a:rPr>
              <a:t> </a:t>
            </a:r>
            <a:r>
              <a:rPr kumimoji="0" lang="fr-FR" sz="2800" b="1" i="0" u="none" strike="noStrike" cap="none" normalizeH="0" baseline="0" dirty="0" err="1" smtClean="0">
                <a:ln>
                  <a:noFill/>
                </a:ln>
                <a:solidFill>
                  <a:schemeClr val="bg1"/>
                </a:solidFill>
                <a:effectLst/>
                <a:latin typeface="+mj-lt"/>
                <a:ea typeface="Times New Roman" pitchFamily="18" charset="0"/>
                <a:cs typeface="Arial" pitchFamily="34" charset="0"/>
              </a:rPr>
              <a:t>dengan</a:t>
            </a:r>
            <a:r>
              <a:rPr kumimoji="0" lang="fr-FR" sz="2800" b="1" i="0" u="none" strike="noStrike" cap="none" normalizeH="0" baseline="0" dirty="0" smtClean="0">
                <a:ln>
                  <a:noFill/>
                </a:ln>
                <a:solidFill>
                  <a:schemeClr val="bg1"/>
                </a:solidFill>
                <a:effectLst/>
                <a:latin typeface="+mj-lt"/>
                <a:ea typeface="Times New Roman" pitchFamily="18" charset="0"/>
                <a:cs typeface="Arial" pitchFamily="34" charset="0"/>
              </a:rPr>
              <a:t> </a:t>
            </a:r>
            <a:r>
              <a:rPr kumimoji="0" lang="fr-FR" sz="2800" b="1" i="0" u="none" strike="noStrike" cap="none" normalizeH="0" baseline="0" dirty="0" err="1" smtClean="0">
                <a:ln>
                  <a:noFill/>
                </a:ln>
                <a:solidFill>
                  <a:schemeClr val="bg1"/>
                </a:solidFill>
                <a:effectLst/>
                <a:latin typeface="+mj-lt"/>
                <a:ea typeface="Times New Roman" pitchFamily="18" charset="0"/>
                <a:cs typeface="Arial" pitchFamily="34" charset="0"/>
              </a:rPr>
              <a:t>berbagai</a:t>
            </a:r>
            <a:r>
              <a:rPr kumimoji="0" lang="fr-FR" sz="2800" b="1" i="0" u="none" strike="noStrike" cap="none" normalizeH="0" baseline="0" dirty="0" smtClean="0">
                <a:ln>
                  <a:noFill/>
                </a:ln>
                <a:solidFill>
                  <a:schemeClr val="bg1"/>
                </a:solidFill>
                <a:effectLst/>
                <a:latin typeface="+mj-lt"/>
                <a:ea typeface="Times New Roman" pitchFamily="18" charset="0"/>
                <a:cs typeface="Arial" pitchFamily="34" charset="0"/>
              </a:rPr>
              <a:t> nama </a:t>
            </a:r>
            <a:r>
              <a:rPr kumimoji="0" lang="fr-FR" sz="2800" b="1" i="0" u="none" strike="noStrike" cap="none" normalizeH="0" baseline="0" dirty="0" err="1" smtClean="0">
                <a:ln>
                  <a:noFill/>
                </a:ln>
                <a:solidFill>
                  <a:schemeClr val="bg1"/>
                </a:solidFill>
                <a:effectLst/>
                <a:latin typeface="+mj-lt"/>
                <a:ea typeface="Times New Roman" pitchFamily="18" charset="0"/>
                <a:cs typeface="Arial" pitchFamily="34" charset="0"/>
              </a:rPr>
              <a:t>sebagai</a:t>
            </a:r>
            <a:r>
              <a:rPr kumimoji="0" lang="fr-FR" sz="2800" b="1" i="0" u="none" strike="noStrike" cap="none" normalizeH="0" baseline="0" dirty="0" smtClean="0">
                <a:ln>
                  <a:noFill/>
                </a:ln>
                <a:solidFill>
                  <a:schemeClr val="bg1"/>
                </a:solidFill>
                <a:effectLst/>
                <a:latin typeface="+mj-lt"/>
                <a:ea typeface="Times New Roman" pitchFamily="18" charset="0"/>
                <a:cs typeface="Arial" pitchFamily="34" charset="0"/>
              </a:rPr>
              <a:t> </a:t>
            </a:r>
            <a:r>
              <a:rPr kumimoji="0" lang="fr-FR" sz="2800" b="1" i="0" u="none" strike="noStrike" cap="none" normalizeH="0" baseline="0" dirty="0" err="1" smtClean="0">
                <a:ln>
                  <a:noFill/>
                </a:ln>
                <a:solidFill>
                  <a:schemeClr val="bg1"/>
                </a:solidFill>
                <a:effectLst/>
                <a:latin typeface="+mj-lt"/>
                <a:ea typeface="Times New Roman" pitchFamily="18" charset="0"/>
                <a:cs typeface="Arial" pitchFamily="34" charset="0"/>
              </a:rPr>
              <a:t>berikut</a:t>
            </a:r>
            <a:r>
              <a:rPr kumimoji="0" lang="fr-FR" sz="2800" b="1" i="0" u="none" strike="noStrike" cap="none" normalizeH="0" baseline="0" dirty="0" smtClean="0">
                <a:ln>
                  <a:noFill/>
                </a:ln>
                <a:solidFill>
                  <a:schemeClr val="bg1"/>
                </a:solidFill>
                <a:effectLst/>
                <a:latin typeface="+mj-lt"/>
                <a:ea typeface="Times New Roman" pitchFamily="18" charset="0"/>
                <a:cs typeface="Arial" pitchFamily="34" charset="0"/>
              </a:rPr>
              <a:t> :</a:t>
            </a:r>
            <a:endParaRPr kumimoji="0" lang="id-ID" sz="2800" b="1" i="0" u="none" strike="noStrike" cap="none" normalizeH="0" baseline="0" dirty="0" smtClean="0">
              <a:ln>
                <a:noFill/>
              </a:ln>
              <a:solidFill>
                <a:schemeClr val="bg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28600" algn="l"/>
              </a:tabLst>
            </a:pPr>
            <a:r>
              <a:rPr kumimoji="0" lang="id-ID" sz="2800" b="1" i="0" u="none" strike="noStrike" cap="none" normalizeH="0" baseline="0" dirty="0" smtClean="0">
                <a:ln>
                  <a:noFill/>
                </a:ln>
                <a:solidFill>
                  <a:schemeClr val="bg1"/>
                </a:solidFill>
                <a:effectLst/>
                <a:latin typeface="+mj-lt"/>
                <a:ea typeface="Times New Roman" pitchFamily="18" charset="0"/>
                <a:cs typeface="Arial" pitchFamily="34" charset="0"/>
              </a:rPr>
              <a:t>  </a:t>
            </a:r>
            <a:r>
              <a:rPr kumimoji="0" lang="it-IT" sz="2800" b="1" i="0" u="none" strike="noStrike" cap="none" normalizeH="0" baseline="0" dirty="0" smtClean="0">
                <a:ln>
                  <a:noFill/>
                </a:ln>
                <a:solidFill>
                  <a:schemeClr val="bg1"/>
                </a:solidFill>
                <a:effectLst/>
                <a:latin typeface="+mj-lt"/>
                <a:ea typeface="Times New Roman" pitchFamily="18" charset="0"/>
                <a:cs typeface="Arial" pitchFamily="34" charset="0"/>
              </a:rPr>
              <a:t>Nama latin</a:t>
            </a:r>
            <a:r>
              <a:rPr kumimoji="0" lang="id-ID" sz="2800" b="1" i="0" u="none" strike="noStrike" cap="none" normalizeH="0" baseline="0" dirty="0" smtClean="0">
                <a:ln>
                  <a:noFill/>
                </a:ln>
                <a:solidFill>
                  <a:schemeClr val="bg1"/>
                </a:solidFill>
                <a:effectLst/>
                <a:latin typeface="+mj-lt"/>
                <a:ea typeface="Times New Roman" pitchFamily="18" charset="0"/>
                <a:cs typeface="Arial" pitchFamily="34" charset="0"/>
              </a:rPr>
              <a:t>			</a:t>
            </a:r>
            <a:r>
              <a:rPr kumimoji="0" lang="it-IT" sz="2800" b="1" i="0" u="none" strike="noStrike" cap="none" normalizeH="0" baseline="0" dirty="0" smtClean="0">
                <a:ln>
                  <a:noFill/>
                </a:ln>
                <a:solidFill>
                  <a:schemeClr val="bg1"/>
                </a:solidFill>
                <a:effectLst/>
                <a:latin typeface="+mj-lt"/>
                <a:ea typeface="Times New Roman" pitchFamily="18" charset="0"/>
                <a:cs typeface="Arial" pitchFamily="34" charset="0"/>
              </a:rPr>
              <a:t>: Arachis Hypogea</a:t>
            </a:r>
            <a:endParaRPr kumimoji="0" lang="id-ID" sz="2800" b="1" i="0" u="none" strike="noStrike" cap="none" normalizeH="0" baseline="0" dirty="0" smtClean="0">
              <a:ln>
                <a:noFill/>
              </a:ln>
              <a:solidFill>
                <a:schemeClr val="bg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28600" algn="l"/>
              </a:tabLst>
            </a:pPr>
            <a:r>
              <a:rPr kumimoji="0" lang="id-ID" sz="2800" b="1" i="0" u="none" strike="noStrike" cap="none" normalizeH="0" baseline="0" dirty="0" smtClean="0">
                <a:ln>
                  <a:noFill/>
                </a:ln>
                <a:solidFill>
                  <a:schemeClr val="bg1"/>
                </a:solidFill>
                <a:effectLst/>
                <a:latin typeface="+mj-lt"/>
                <a:ea typeface="Times New Roman" pitchFamily="18" charset="0"/>
                <a:cs typeface="Arial" pitchFamily="34" charset="0"/>
              </a:rPr>
              <a:t>  </a:t>
            </a:r>
            <a:r>
              <a:rPr kumimoji="0" lang="it-IT" sz="2800" b="1" i="0" u="none" strike="noStrike" cap="none" normalizeH="0" baseline="0" dirty="0" smtClean="0">
                <a:ln>
                  <a:noFill/>
                </a:ln>
                <a:solidFill>
                  <a:schemeClr val="bg1"/>
                </a:solidFill>
                <a:effectLst/>
                <a:latin typeface="+mj-lt"/>
                <a:ea typeface="Times New Roman" pitchFamily="18" charset="0"/>
                <a:cs typeface="Arial" pitchFamily="34" charset="0"/>
              </a:rPr>
              <a:t>Nama-nama asing</a:t>
            </a:r>
            <a:r>
              <a:rPr kumimoji="0" lang="id-ID" sz="2800" b="1" i="0" u="none" strike="noStrike" cap="none" normalizeH="0" baseline="0" dirty="0" smtClean="0">
                <a:ln>
                  <a:noFill/>
                </a:ln>
                <a:solidFill>
                  <a:schemeClr val="bg1"/>
                </a:solidFill>
                <a:effectLst/>
                <a:latin typeface="+mj-lt"/>
                <a:ea typeface="Times New Roman" pitchFamily="18" charset="0"/>
                <a:cs typeface="Arial" pitchFamily="34" charset="0"/>
              </a:rPr>
              <a:t>		</a:t>
            </a:r>
            <a:r>
              <a:rPr kumimoji="0" lang="it-IT" sz="2800" b="1" i="0" u="none" strike="noStrike" cap="none" normalizeH="0" baseline="0" dirty="0" smtClean="0">
                <a:ln>
                  <a:noFill/>
                </a:ln>
                <a:solidFill>
                  <a:schemeClr val="bg1"/>
                </a:solidFill>
                <a:effectLst/>
                <a:latin typeface="+mj-lt"/>
                <a:ea typeface="Times New Roman" pitchFamily="18" charset="0"/>
                <a:cs typeface="Arial" pitchFamily="34" charset="0"/>
              </a:rPr>
              <a:t>: aardnoot, apennoot, </a:t>
            </a:r>
            <a:endParaRPr kumimoji="0" lang="id-ID" sz="2800" b="1" i="0" u="none" strike="noStrike" cap="none" normalizeH="0" baseline="0" dirty="0" smtClean="0">
              <a:ln>
                <a:noFill/>
              </a:ln>
              <a:solidFill>
                <a:schemeClr val="bg1"/>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2800" b="1" dirty="0" smtClean="0">
                <a:solidFill>
                  <a:schemeClr val="bg1"/>
                </a:solidFill>
                <a:latin typeface="+mj-lt"/>
                <a:ea typeface="Times New Roman" pitchFamily="18" charset="0"/>
                <a:cs typeface="Arial" pitchFamily="34" charset="0"/>
              </a:rPr>
              <a:t>   </a:t>
            </a:r>
            <a:r>
              <a:rPr kumimoji="0" lang="id-ID" sz="2800" b="1" i="0" u="none" strike="noStrike" cap="none" normalizeH="0" baseline="0" dirty="0" smtClean="0">
                <a:ln>
                  <a:noFill/>
                </a:ln>
                <a:solidFill>
                  <a:schemeClr val="bg1"/>
                </a:solidFill>
                <a:effectLst/>
                <a:latin typeface="+mj-lt"/>
                <a:ea typeface="Times New Roman" pitchFamily="18" charset="0"/>
                <a:cs typeface="Arial" pitchFamily="34" charset="0"/>
              </a:rPr>
              <a:t> </a:t>
            </a:r>
            <a:r>
              <a:rPr kumimoji="0" lang="it-IT" sz="2800" b="1" i="0" u="none" strike="noStrike" cap="none" normalizeH="0" baseline="0" dirty="0" smtClean="0">
                <a:ln>
                  <a:noFill/>
                </a:ln>
                <a:solidFill>
                  <a:schemeClr val="bg1"/>
                </a:solidFill>
                <a:effectLst/>
                <a:latin typeface="+mj-lt"/>
                <a:ea typeface="Times New Roman" pitchFamily="18" charset="0"/>
                <a:cs typeface="Arial" pitchFamily="34" charset="0"/>
              </a:rPr>
              <a:t>curaqaosa</a:t>
            </a:r>
            <a:r>
              <a:rPr kumimoji="0" lang="id-ID" sz="2800" b="1" i="0" u="none" strike="noStrike" cap="none" normalizeH="0" baseline="0" dirty="0" smtClean="0">
                <a:ln>
                  <a:noFill/>
                </a:ln>
                <a:solidFill>
                  <a:schemeClr val="bg1"/>
                </a:solidFill>
                <a:effectLst/>
                <a:latin typeface="+mj-lt"/>
                <a:ea typeface="Times New Roman" pitchFamily="18" charset="0"/>
                <a:cs typeface="Arial" pitchFamily="34" charset="0"/>
              </a:rPr>
              <a:t> </a:t>
            </a:r>
            <a:r>
              <a:rPr kumimoji="0" lang="it-IT" sz="2800" b="1" i="0" u="none" strike="noStrike" cap="none" normalizeH="0" baseline="0" dirty="0" smtClean="0">
                <a:ln>
                  <a:noFill/>
                </a:ln>
                <a:solidFill>
                  <a:schemeClr val="bg1"/>
                </a:solidFill>
                <a:effectLst/>
                <a:latin typeface="+mj-lt"/>
                <a:ea typeface="Times New Roman" pitchFamily="18" charset="0"/>
                <a:cs typeface="Arial" pitchFamily="34" charset="0"/>
              </a:rPr>
              <a:t>mangelan, grondnoot, arachide, stache de</a:t>
            </a:r>
            <a:endParaRPr kumimoji="0" lang="id-ID" sz="2800" b="1" i="0" u="none" strike="noStrike" cap="none" normalizeH="0" baseline="0" dirty="0" smtClean="0">
              <a:ln>
                <a:noFill/>
              </a:ln>
              <a:solidFill>
                <a:schemeClr val="bg1"/>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2800" b="1" dirty="0" smtClean="0">
                <a:solidFill>
                  <a:schemeClr val="bg1"/>
                </a:solidFill>
                <a:latin typeface="+mj-lt"/>
                <a:ea typeface="Times New Roman" pitchFamily="18" charset="0"/>
                <a:cs typeface="Arial" pitchFamily="34" charset="0"/>
              </a:rPr>
              <a:t>   </a:t>
            </a:r>
            <a:r>
              <a:rPr kumimoji="0" lang="it-IT" sz="2800" b="1" i="0" u="none" strike="noStrike" cap="none" normalizeH="0" baseline="0" dirty="0" smtClean="0">
                <a:ln>
                  <a:noFill/>
                </a:ln>
                <a:solidFill>
                  <a:schemeClr val="bg1"/>
                </a:solidFill>
                <a:effectLst/>
                <a:latin typeface="+mj-lt"/>
                <a:ea typeface="Times New Roman" pitchFamily="18" charset="0"/>
                <a:cs typeface="Arial" pitchFamily="34" charset="0"/>
              </a:rPr>
              <a:t> terre, erdnuss, eartnut, groundnut, dan peanut.</a:t>
            </a:r>
            <a:endParaRPr kumimoji="0" lang="id-ID" sz="2800" b="1" i="0" u="none" strike="noStrike" cap="none" normalizeH="0" baseline="0" dirty="0" smtClean="0">
              <a:ln>
                <a:noFill/>
              </a:ln>
              <a:solidFill>
                <a:schemeClr val="bg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28600" algn="l"/>
              </a:tabLst>
            </a:pPr>
            <a:r>
              <a:rPr kumimoji="0" lang="id-ID" sz="2800" b="1" i="0" u="none" strike="noStrike" cap="none" normalizeH="0" baseline="0" dirty="0" smtClean="0">
                <a:ln>
                  <a:noFill/>
                </a:ln>
                <a:solidFill>
                  <a:schemeClr val="bg1"/>
                </a:solidFill>
                <a:effectLst/>
                <a:latin typeface="+mj-lt"/>
                <a:ea typeface="Times New Roman" pitchFamily="18" charset="0"/>
                <a:cs typeface="Arial" pitchFamily="34" charset="0"/>
              </a:rPr>
              <a:t>  </a:t>
            </a:r>
            <a:r>
              <a:rPr kumimoji="0" lang="it-IT" sz="2800" b="1" i="0" u="none" strike="noStrike" cap="none" normalizeH="0" baseline="0" dirty="0" smtClean="0">
                <a:ln>
                  <a:noFill/>
                </a:ln>
                <a:solidFill>
                  <a:schemeClr val="bg1"/>
                </a:solidFill>
                <a:effectLst/>
                <a:latin typeface="+mj-lt"/>
                <a:ea typeface="Times New Roman" pitchFamily="18" charset="0"/>
                <a:cs typeface="Arial" pitchFamily="34" charset="0"/>
              </a:rPr>
              <a:t>Nama Indonesia</a:t>
            </a:r>
            <a:r>
              <a:rPr kumimoji="0" lang="id-ID" sz="2800" b="1" i="0" u="none" strike="noStrike" cap="none" normalizeH="0" baseline="0" dirty="0" smtClean="0">
                <a:ln>
                  <a:noFill/>
                </a:ln>
                <a:solidFill>
                  <a:schemeClr val="bg1"/>
                </a:solidFill>
                <a:effectLst/>
                <a:latin typeface="+mj-lt"/>
                <a:ea typeface="Times New Roman" pitchFamily="18" charset="0"/>
                <a:cs typeface="Arial" pitchFamily="34" charset="0"/>
              </a:rPr>
              <a:t>			</a:t>
            </a:r>
            <a:r>
              <a:rPr kumimoji="0" lang="it-IT" sz="2800" b="1" i="0" u="none" strike="noStrike" cap="none" normalizeH="0" baseline="0" dirty="0" smtClean="0">
                <a:ln>
                  <a:noFill/>
                </a:ln>
                <a:solidFill>
                  <a:schemeClr val="bg1"/>
                </a:solidFill>
                <a:effectLst/>
                <a:latin typeface="+mj-lt"/>
                <a:ea typeface="Times New Roman" pitchFamily="18" charset="0"/>
                <a:cs typeface="Arial" pitchFamily="34" charset="0"/>
              </a:rPr>
              <a:t>: kacang tanah</a:t>
            </a:r>
            <a:endParaRPr kumimoji="0" lang="id-ID" sz="2800" b="1" i="0" u="none" strike="noStrike" cap="none" normalizeH="0" baseline="0" dirty="0" smtClean="0">
              <a:ln>
                <a:noFill/>
              </a:ln>
              <a:solidFill>
                <a:schemeClr val="bg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28600" algn="l"/>
              </a:tabLst>
            </a:pPr>
            <a:r>
              <a:rPr kumimoji="0" lang="id-ID" sz="2800" b="1" i="0" u="none" strike="noStrike" cap="none" normalizeH="0" baseline="0" dirty="0" smtClean="0">
                <a:ln>
                  <a:noFill/>
                </a:ln>
                <a:solidFill>
                  <a:schemeClr val="bg1"/>
                </a:solidFill>
                <a:effectLst/>
                <a:latin typeface="+mj-lt"/>
                <a:ea typeface="Times New Roman" pitchFamily="18" charset="0"/>
                <a:cs typeface="Arial" pitchFamily="34" charset="0"/>
              </a:rPr>
              <a:t>  </a:t>
            </a:r>
            <a:r>
              <a:rPr kumimoji="0" lang="it-IT" sz="2800" b="1" i="0" u="none" strike="noStrike" cap="none" normalizeH="0" baseline="0" dirty="0" smtClean="0">
                <a:ln>
                  <a:noFill/>
                </a:ln>
                <a:solidFill>
                  <a:schemeClr val="bg1"/>
                </a:solidFill>
                <a:effectLst/>
                <a:latin typeface="+mj-lt"/>
                <a:ea typeface="Times New Roman" pitchFamily="18" charset="0"/>
                <a:cs typeface="Arial" pitchFamily="34" charset="0"/>
              </a:rPr>
              <a:t>Nama di Pulau Sumatra</a:t>
            </a:r>
            <a:r>
              <a:rPr kumimoji="0" lang="id-ID" sz="2800" b="1" i="0" u="none" strike="noStrike" cap="none" normalizeH="0" baseline="0" dirty="0" smtClean="0">
                <a:ln>
                  <a:noFill/>
                </a:ln>
                <a:solidFill>
                  <a:schemeClr val="bg1"/>
                </a:solidFill>
                <a:effectLst/>
                <a:latin typeface="+mj-lt"/>
                <a:ea typeface="Times New Roman" pitchFamily="18" charset="0"/>
                <a:cs typeface="Arial" pitchFamily="34" charset="0"/>
              </a:rPr>
              <a:t>	</a:t>
            </a:r>
            <a:r>
              <a:rPr kumimoji="0" lang="it-IT" sz="2800" b="1" i="0" u="none" strike="noStrike" cap="none" normalizeH="0" baseline="0" dirty="0" smtClean="0">
                <a:ln>
                  <a:noFill/>
                </a:ln>
                <a:solidFill>
                  <a:schemeClr val="bg1"/>
                </a:solidFill>
                <a:effectLst/>
                <a:latin typeface="+mj-lt"/>
                <a:ea typeface="Times New Roman" pitchFamily="18" charset="0"/>
                <a:cs typeface="Arial" pitchFamily="34" charset="0"/>
              </a:rPr>
              <a:t>: aneue kacang, kacang</a:t>
            </a:r>
            <a:endParaRPr kumimoji="0" lang="id-ID" sz="2800" b="1" i="0" u="none" strike="noStrike" cap="none" normalizeH="0" baseline="0" dirty="0" smtClean="0">
              <a:ln>
                <a:noFill/>
              </a:ln>
              <a:solidFill>
                <a:schemeClr val="bg1"/>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2800" b="1" dirty="0">
                <a:solidFill>
                  <a:schemeClr val="bg1"/>
                </a:solidFill>
                <a:latin typeface="+mj-lt"/>
                <a:ea typeface="Times New Roman" pitchFamily="18" charset="0"/>
                <a:cs typeface="Arial" pitchFamily="34" charset="0"/>
              </a:rPr>
              <a:t> </a:t>
            </a:r>
            <a:r>
              <a:rPr lang="id-ID" sz="2800" b="1" dirty="0" smtClean="0">
                <a:solidFill>
                  <a:schemeClr val="bg1"/>
                </a:solidFill>
                <a:latin typeface="+mj-lt"/>
                <a:ea typeface="Times New Roman" pitchFamily="18" charset="0"/>
                <a:cs typeface="Arial" pitchFamily="34" charset="0"/>
              </a:rPr>
              <a:t>  </a:t>
            </a:r>
            <a:r>
              <a:rPr kumimoji="0" lang="it-IT" sz="2800" b="1" i="0" u="none" strike="noStrike" cap="none" normalizeH="0" baseline="0" dirty="0" smtClean="0">
                <a:ln>
                  <a:noFill/>
                </a:ln>
                <a:solidFill>
                  <a:schemeClr val="bg1"/>
                </a:solidFill>
                <a:effectLst/>
                <a:latin typeface="+mj-lt"/>
                <a:ea typeface="Times New Roman" pitchFamily="18" charset="0"/>
                <a:cs typeface="Arial" pitchFamily="34" charset="0"/>
              </a:rPr>
              <a:t> kembili, hansang, dali cino, hasang tano, aritak, </a:t>
            </a:r>
            <a:endParaRPr kumimoji="0" lang="id-ID" sz="2800" b="1" i="0" u="none" strike="noStrike" cap="none" normalizeH="0" baseline="0" dirty="0" smtClean="0">
              <a:ln>
                <a:noFill/>
              </a:ln>
              <a:solidFill>
                <a:schemeClr val="bg1"/>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2800" b="1" dirty="0">
                <a:solidFill>
                  <a:schemeClr val="bg1"/>
                </a:solidFill>
                <a:latin typeface="+mj-lt"/>
                <a:ea typeface="Times New Roman" pitchFamily="18" charset="0"/>
                <a:cs typeface="Arial" pitchFamily="34" charset="0"/>
              </a:rPr>
              <a:t> </a:t>
            </a:r>
            <a:r>
              <a:rPr lang="id-ID" sz="2800" b="1" dirty="0" smtClean="0">
                <a:solidFill>
                  <a:schemeClr val="bg1"/>
                </a:solidFill>
                <a:latin typeface="+mj-lt"/>
                <a:ea typeface="Times New Roman" pitchFamily="18" charset="0"/>
                <a:cs typeface="Arial" pitchFamily="34" charset="0"/>
              </a:rPr>
              <a:t>   </a:t>
            </a:r>
            <a:r>
              <a:rPr kumimoji="0" lang="it-IT" sz="2800" b="1" i="0" u="none" strike="noStrike" cap="none" normalizeH="0" baseline="0" dirty="0" smtClean="0">
                <a:ln>
                  <a:noFill/>
                </a:ln>
                <a:solidFill>
                  <a:schemeClr val="bg1"/>
                </a:solidFill>
                <a:effectLst/>
                <a:latin typeface="+mj-lt"/>
                <a:ea typeface="Times New Roman" pitchFamily="18" charset="0"/>
                <a:cs typeface="Arial" pitchFamily="34" charset="0"/>
              </a:rPr>
              <a:t>kasang, alitak, kasa gore, kacang cina, kacang jawa,</a:t>
            </a:r>
            <a:endParaRPr kumimoji="0" lang="id-ID" sz="2800" b="1" i="0" u="none" strike="noStrike" cap="none" normalizeH="0" baseline="0" dirty="0" smtClean="0">
              <a:ln>
                <a:noFill/>
              </a:ln>
              <a:solidFill>
                <a:schemeClr val="bg1"/>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2800" b="1" dirty="0">
                <a:solidFill>
                  <a:schemeClr val="bg1"/>
                </a:solidFill>
                <a:latin typeface="+mj-lt"/>
                <a:ea typeface="Times New Roman" pitchFamily="18" charset="0"/>
                <a:cs typeface="Arial" pitchFamily="34" charset="0"/>
              </a:rPr>
              <a:t> </a:t>
            </a:r>
            <a:r>
              <a:rPr lang="id-ID" sz="2800" b="1" dirty="0" smtClean="0">
                <a:solidFill>
                  <a:schemeClr val="bg1"/>
                </a:solidFill>
                <a:latin typeface="+mj-lt"/>
                <a:ea typeface="Times New Roman" pitchFamily="18" charset="0"/>
                <a:cs typeface="Arial" pitchFamily="34" charset="0"/>
              </a:rPr>
              <a:t>  </a:t>
            </a:r>
            <a:r>
              <a:rPr kumimoji="0" lang="it-IT" sz="2800" b="1" i="0" u="none" strike="noStrike" cap="none" normalizeH="0" baseline="0" dirty="0" smtClean="0">
                <a:ln>
                  <a:noFill/>
                </a:ln>
                <a:solidFill>
                  <a:schemeClr val="bg1"/>
                </a:solidFill>
                <a:effectLst/>
                <a:latin typeface="+mj-lt"/>
                <a:ea typeface="Times New Roman" pitchFamily="18" charset="0"/>
                <a:cs typeface="Arial" pitchFamily="34" charset="0"/>
              </a:rPr>
              <a:t> kacang manila, kacang puri, kacang goreng, retak </a:t>
            </a:r>
            <a:endParaRPr kumimoji="0" lang="id-ID" sz="2800" b="1" i="0" u="none" strike="noStrike" cap="none" normalizeH="0" baseline="0" dirty="0" smtClean="0">
              <a:ln>
                <a:noFill/>
              </a:ln>
              <a:solidFill>
                <a:schemeClr val="bg1"/>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2800" b="1" dirty="0">
                <a:solidFill>
                  <a:schemeClr val="bg1"/>
                </a:solidFill>
                <a:latin typeface="+mj-lt"/>
                <a:ea typeface="Times New Roman" pitchFamily="18" charset="0"/>
                <a:cs typeface="Arial" pitchFamily="34" charset="0"/>
              </a:rPr>
              <a:t> </a:t>
            </a:r>
            <a:r>
              <a:rPr lang="id-ID" sz="2800" b="1" dirty="0" smtClean="0">
                <a:solidFill>
                  <a:schemeClr val="bg1"/>
                </a:solidFill>
                <a:latin typeface="+mj-lt"/>
                <a:ea typeface="Times New Roman" pitchFamily="18" charset="0"/>
                <a:cs typeface="Arial" pitchFamily="34" charset="0"/>
              </a:rPr>
              <a:t>   </a:t>
            </a:r>
            <a:r>
              <a:rPr kumimoji="0" lang="it-IT" sz="2800" b="1" i="0" u="none" strike="noStrike" cap="none" normalizeH="0" baseline="0" dirty="0" smtClean="0">
                <a:ln>
                  <a:noFill/>
                </a:ln>
                <a:solidFill>
                  <a:schemeClr val="bg1"/>
                </a:solidFill>
                <a:effectLst/>
                <a:latin typeface="+mj-lt"/>
                <a:ea typeface="Times New Roman" pitchFamily="18" charset="0"/>
                <a:cs typeface="Arial" pitchFamily="34" charset="0"/>
              </a:rPr>
              <a:t>guring, retak tanah, itak bumi, itak tanah, seretak </a:t>
            </a:r>
            <a:endParaRPr kumimoji="0" lang="id-ID" sz="2800" b="1" i="0" u="none" strike="noStrike" cap="none" normalizeH="0" baseline="0" dirty="0" smtClean="0">
              <a:ln>
                <a:noFill/>
              </a:ln>
              <a:solidFill>
                <a:schemeClr val="bg1"/>
              </a:solidFill>
              <a:effectLst/>
              <a:latin typeface="+mj-l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2800" b="1" dirty="0">
                <a:solidFill>
                  <a:schemeClr val="bg1"/>
                </a:solidFill>
                <a:latin typeface="+mj-lt"/>
                <a:ea typeface="Times New Roman" pitchFamily="18" charset="0"/>
                <a:cs typeface="Arial" pitchFamily="34" charset="0"/>
              </a:rPr>
              <a:t> </a:t>
            </a:r>
            <a:r>
              <a:rPr lang="id-ID" sz="2800" b="1" dirty="0" smtClean="0">
                <a:solidFill>
                  <a:schemeClr val="bg1"/>
                </a:solidFill>
                <a:latin typeface="+mj-lt"/>
                <a:ea typeface="Times New Roman" pitchFamily="18" charset="0"/>
                <a:cs typeface="Arial" pitchFamily="34" charset="0"/>
              </a:rPr>
              <a:t>   </a:t>
            </a:r>
            <a:r>
              <a:rPr kumimoji="0" lang="it-IT" sz="2800" b="1" i="0" u="none" strike="noStrike" cap="none" normalizeH="0" baseline="0" dirty="0" smtClean="0">
                <a:ln>
                  <a:noFill/>
                </a:ln>
                <a:solidFill>
                  <a:schemeClr val="bg1"/>
                </a:solidFill>
                <a:effectLst/>
                <a:latin typeface="+mj-lt"/>
                <a:ea typeface="Times New Roman" pitchFamily="18" charset="0"/>
                <a:cs typeface="Arial" pitchFamily="34" charset="0"/>
              </a:rPr>
              <a:t>petak, kacang sina, pakari, retak kacang, uwit, kacang.</a:t>
            </a:r>
            <a:endParaRPr kumimoji="0" lang="it-IT" sz="2800" b="1"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214282" y="73390"/>
            <a:ext cx="878687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ct val="0"/>
              </a:spcAft>
              <a:buClrTx/>
              <a:buSzTx/>
              <a:buFont typeface="Arial" pitchFamily="34" charset="0"/>
              <a:buChar char="•"/>
              <a:tabLst/>
            </a:pPr>
            <a:r>
              <a:rPr kumimoji="0" lang="id-ID" sz="2000" b="1" i="1" strike="noStrike" cap="none" normalizeH="0" baseline="0" dirty="0" smtClean="0">
                <a:ln>
                  <a:noFill/>
                </a:ln>
                <a:solidFill>
                  <a:srgbClr val="FF0000"/>
                </a:solidFill>
                <a:effectLst/>
                <a:latin typeface="+mj-lt"/>
                <a:ea typeface="Times New Roman" pitchFamily="18" charset="0"/>
                <a:cs typeface="Times New Roman" pitchFamily="18" charset="0"/>
              </a:rPr>
              <a:t>  </a:t>
            </a:r>
            <a:r>
              <a:rPr kumimoji="0" lang="fi-FI" sz="2000" b="1" i="1" strike="noStrike" cap="none" normalizeH="0" baseline="0" dirty="0" smtClean="0">
                <a:ln>
                  <a:noFill/>
                </a:ln>
                <a:solidFill>
                  <a:srgbClr val="FF0000"/>
                </a:solidFill>
                <a:effectLst/>
                <a:latin typeface="+mj-lt"/>
                <a:ea typeface="Times New Roman" pitchFamily="18" charset="0"/>
                <a:cs typeface="Times New Roman" pitchFamily="18" charset="0"/>
              </a:rPr>
              <a:t>Umur 42 HST</a:t>
            </a:r>
            <a:r>
              <a:rPr kumimoji="0" lang="fi-FI" sz="2000" b="1" i="0" u="none" strike="noStrike" cap="none" normalizeH="0" baseline="0" dirty="0" smtClean="0">
                <a:ln>
                  <a:noFill/>
                </a:ln>
                <a:solidFill>
                  <a:schemeClr val="bg1"/>
                </a:solidFill>
                <a:effectLst/>
                <a:latin typeface="+mj-lt"/>
                <a:ea typeface="Times New Roman" pitchFamily="18" charset="0"/>
                <a:cs typeface="Times New Roman" pitchFamily="18" charset="0"/>
              </a:rPr>
              <a:t> Dilakukan pengairan dengan ketinggian 15 cm, lihat apakah </a:t>
            </a:r>
            <a:endParaRPr kumimoji="0" lang="id-ID" sz="20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pPr>
            <a:r>
              <a:rPr lang="id-ID" sz="2000" b="1" dirty="0" smtClean="0">
                <a:solidFill>
                  <a:schemeClr val="bg1"/>
                </a:solidFill>
                <a:latin typeface="+mj-lt"/>
                <a:ea typeface="Times New Roman" pitchFamily="18" charset="0"/>
                <a:cs typeface="Times New Roman" pitchFamily="18" charset="0"/>
              </a:rPr>
              <a:t> </a:t>
            </a:r>
            <a:r>
              <a:rPr lang="id-ID" sz="2000" b="1" dirty="0" smtClean="0">
                <a:solidFill>
                  <a:schemeClr val="bg1"/>
                </a:solidFill>
                <a:latin typeface="+mj-lt"/>
                <a:ea typeface="Times New Roman" pitchFamily="18" charset="0"/>
                <a:cs typeface="Times New Roman" pitchFamily="18" charset="0"/>
              </a:rPr>
              <a:t>   </a:t>
            </a:r>
            <a:r>
              <a:rPr kumimoji="0" lang="fi-FI" sz="2000" b="1" i="0" u="none" strike="noStrike" cap="none" normalizeH="0" baseline="0" dirty="0" smtClean="0">
                <a:ln>
                  <a:noFill/>
                </a:ln>
                <a:solidFill>
                  <a:schemeClr val="bg1"/>
                </a:solidFill>
                <a:effectLst/>
                <a:latin typeface="+mj-lt"/>
                <a:ea typeface="Times New Roman" pitchFamily="18" charset="0"/>
                <a:cs typeface="Times New Roman" pitchFamily="18" charset="0"/>
              </a:rPr>
              <a:t>air dapat merembes ke bedengan. Lakukan pengamatan pada bedengan. </a:t>
            </a:r>
            <a:endParaRPr kumimoji="0" lang="id-ID" sz="20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pPr>
            <a:r>
              <a:rPr lang="id-ID" sz="2000" b="1" dirty="0" smtClean="0">
                <a:solidFill>
                  <a:schemeClr val="bg1"/>
                </a:solidFill>
                <a:latin typeface="+mj-lt"/>
                <a:ea typeface="Times New Roman" pitchFamily="18" charset="0"/>
                <a:cs typeface="Times New Roman" pitchFamily="18" charset="0"/>
              </a:rPr>
              <a:t> </a:t>
            </a:r>
            <a:r>
              <a:rPr lang="id-ID" sz="2000" b="1" dirty="0" smtClean="0">
                <a:solidFill>
                  <a:schemeClr val="bg1"/>
                </a:solidFill>
                <a:latin typeface="+mj-lt"/>
                <a:ea typeface="Times New Roman" pitchFamily="18" charset="0"/>
                <a:cs typeface="Times New Roman" pitchFamily="18" charset="0"/>
              </a:rPr>
              <a:t>   </a:t>
            </a:r>
            <a:r>
              <a:rPr kumimoji="0" lang="fi-FI" sz="2000" b="1" i="0" u="none" strike="noStrike" cap="none" normalizeH="0" baseline="0" dirty="0" smtClean="0">
                <a:ln>
                  <a:noFill/>
                </a:ln>
                <a:solidFill>
                  <a:schemeClr val="bg1"/>
                </a:solidFill>
                <a:effectLst/>
                <a:latin typeface="+mj-lt"/>
                <a:ea typeface="Times New Roman" pitchFamily="18" charset="0"/>
                <a:cs typeface="Times New Roman" pitchFamily="18" charset="0"/>
              </a:rPr>
              <a:t>Catat pada record no 004.</a:t>
            </a:r>
            <a:endParaRPr kumimoji="0" lang="id-ID" sz="2000" b="1" i="0" u="none" strike="noStrike" cap="none" normalizeH="0" baseline="0" dirty="0" smtClean="0">
              <a:ln>
                <a:noFill/>
              </a:ln>
              <a:solidFill>
                <a:schemeClr val="bg1"/>
              </a:solidFill>
              <a:effectLst/>
              <a:latin typeface="+mj-lt"/>
              <a:cs typeface="Arial" pitchFamily="34" charset="0"/>
            </a:endParaRPr>
          </a:p>
          <a:p>
            <a:pPr marL="457200" marR="0" lvl="1" indent="0" defTabSz="914400" rtl="0" eaLnBrk="0" fontAlgn="base" latinLnBrk="0" hangingPunct="0">
              <a:lnSpc>
                <a:spcPct val="100000"/>
              </a:lnSpc>
              <a:spcBef>
                <a:spcPct val="0"/>
              </a:spcBef>
              <a:spcAft>
                <a:spcPct val="0"/>
              </a:spcAft>
              <a:buClrTx/>
              <a:buSzTx/>
              <a:buFont typeface="Arial" pitchFamily="34" charset="0"/>
              <a:buChar char="•"/>
              <a:tabLst/>
            </a:pPr>
            <a:r>
              <a:rPr kumimoji="0" lang="id-ID" sz="2000" b="1" i="1" strike="noStrike" cap="none" normalizeH="0" baseline="0" dirty="0" smtClean="0">
                <a:ln>
                  <a:noFill/>
                </a:ln>
                <a:solidFill>
                  <a:srgbClr val="FF0000"/>
                </a:solidFill>
                <a:effectLst/>
                <a:latin typeface="+mj-lt"/>
                <a:ea typeface="Times New Roman" pitchFamily="18" charset="0"/>
                <a:cs typeface="Times New Roman" pitchFamily="18" charset="0"/>
              </a:rPr>
              <a:t>   </a:t>
            </a:r>
            <a:r>
              <a:rPr kumimoji="0" lang="fi-FI" sz="2000" b="1" i="1" strike="noStrike" cap="none" normalizeH="0" baseline="0" dirty="0" smtClean="0">
                <a:ln>
                  <a:noFill/>
                </a:ln>
                <a:solidFill>
                  <a:srgbClr val="FF0000"/>
                </a:solidFill>
                <a:effectLst/>
                <a:latin typeface="+mj-lt"/>
                <a:ea typeface="Times New Roman" pitchFamily="18" charset="0"/>
                <a:cs typeface="Times New Roman" pitchFamily="18" charset="0"/>
              </a:rPr>
              <a:t>Umur 49 HST</a:t>
            </a:r>
            <a:r>
              <a:rPr kumimoji="0" lang="fi-FI" sz="2000" b="1" i="0" u="none" strike="noStrike" cap="none" normalizeH="0" baseline="0" dirty="0" smtClean="0">
                <a:ln>
                  <a:noFill/>
                </a:ln>
                <a:solidFill>
                  <a:schemeClr val="bg1"/>
                </a:solidFill>
                <a:effectLst/>
                <a:latin typeface="+mj-lt"/>
                <a:ea typeface="Times New Roman" pitchFamily="18" charset="0"/>
                <a:cs typeface="Times New Roman" pitchFamily="18" charset="0"/>
              </a:rPr>
              <a:t> Dilakukan pengairan dengan ketinggian 25 cm, lihat apakah </a:t>
            </a:r>
            <a:endParaRPr kumimoji="0" lang="id-ID" sz="20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lang="id-ID" sz="2000" b="1" dirty="0" smtClean="0">
                <a:solidFill>
                  <a:schemeClr val="bg1"/>
                </a:solidFill>
                <a:latin typeface="+mj-lt"/>
                <a:ea typeface="Times New Roman" pitchFamily="18" charset="0"/>
                <a:cs typeface="Times New Roman" pitchFamily="18" charset="0"/>
              </a:rPr>
              <a:t> </a:t>
            </a:r>
            <a:r>
              <a:rPr lang="id-ID" sz="2000" b="1" dirty="0" smtClean="0">
                <a:solidFill>
                  <a:schemeClr val="bg1"/>
                </a:solidFill>
                <a:latin typeface="+mj-lt"/>
                <a:ea typeface="Times New Roman" pitchFamily="18" charset="0"/>
                <a:cs typeface="Times New Roman" pitchFamily="18" charset="0"/>
              </a:rPr>
              <a:t>   </a:t>
            </a:r>
            <a:r>
              <a:rPr kumimoji="0" lang="fi-FI" sz="2000" b="1" i="0" u="none" strike="noStrike" cap="none" normalizeH="0" baseline="0" dirty="0" smtClean="0">
                <a:ln>
                  <a:noFill/>
                </a:ln>
                <a:solidFill>
                  <a:schemeClr val="bg1"/>
                </a:solidFill>
                <a:effectLst/>
                <a:latin typeface="+mj-lt"/>
                <a:ea typeface="Times New Roman" pitchFamily="18" charset="0"/>
                <a:cs typeface="Times New Roman" pitchFamily="18" charset="0"/>
              </a:rPr>
              <a:t>air dapat merembes ke bedengan. Lakukan pengamatan pada bedengan. </a:t>
            </a:r>
            <a:endParaRPr kumimoji="0" lang="id-ID" sz="20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lang="id-ID" sz="2000" b="1" dirty="0" smtClean="0">
                <a:solidFill>
                  <a:schemeClr val="bg1"/>
                </a:solidFill>
                <a:latin typeface="+mj-lt"/>
                <a:ea typeface="Times New Roman" pitchFamily="18" charset="0"/>
                <a:cs typeface="Times New Roman" pitchFamily="18" charset="0"/>
              </a:rPr>
              <a:t> </a:t>
            </a:r>
            <a:r>
              <a:rPr lang="id-ID" sz="2000" b="1" dirty="0" smtClean="0">
                <a:solidFill>
                  <a:schemeClr val="bg1"/>
                </a:solidFill>
                <a:latin typeface="+mj-lt"/>
                <a:ea typeface="Times New Roman" pitchFamily="18" charset="0"/>
                <a:cs typeface="Times New Roman" pitchFamily="18" charset="0"/>
              </a:rPr>
              <a:t>   </a:t>
            </a:r>
            <a:r>
              <a:rPr kumimoji="0" lang="fi-FI" sz="2000" b="1" i="0" u="none" strike="noStrike" cap="none" normalizeH="0" baseline="0" dirty="0" smtClean="0">
                <a:ln>
                  <a:noFill/>
                </a:ln>
                <a:solidFill>
                  <a:schemeClr val="bg1"/>
                </a:solidFill>
                <a:effectLst/>
                <a:latin typeface="+mj-lt"/>
                <a:ea typeface="Times New Roman" pitchFamily="18" charset="0"/>
                <a:cs typeface="Times New Roman" pitchFamily="18" charset="0"/>
              </a:rPr>
              <a:t>Catat pada record no 004.</a:t>
            </a:r>
            <a:endParaRPr kumimoji="0" lang="id-ID" sz="2000" b="1" i="0" u="none" strike="noStrike" cap="none" normalizeH="0" baseline="0" dirty="0" smtClean="0">
              <a:ln>
                <a:noFill/>
              </a:ln>
              <a:solidFill>
                <a:schemeClr val="bg1"/>
              </a:solidFill>
              <a:effectLst/>
              <a:latin typeface="+mj-lt"/>
              <a:cs typeface="Arial" pitchFamily="34" charset="0"/>
            </a:endParaRPr>
          </a:p>
          <a:p>
            <a:pPr marL="457200" marR="0" lvl="1" indent="0" defTabSz="914400" rtl="0" eaLnBrk="0" fontAlgn="base" latinLnBrk="0" hangingPunct="0">
              <a:lnSpc>
                <a:spcPct val="100000"/>
              </a:lnSpc>
              <a:spcBef>
                <a:spcPct val="0"/>
              </a:spcBef>
              <a:spcAft>
                <a:spcPct val="0"/>
              </a:spcAft>
              <a:buClrTx/>
              <a:buSzTx/>
              <a:buFont typeface="Arial" pitchFamily="34" charset="0"/>
              <a:buChar char="•"/>
              <a:tabLst/>
            </a:pPr>
            <a:r>
              <a:rPr kumimoji="0" lang="id-ID" sz="2000" b="1" i="1" strike="noStrike" cap="none" normalizeH="0" baseline="0" dirty="0" smtClean="0">
                <a:ln>
                  <a:noFill/>
                </a:ln>
                <a:solidFill>
                  <a:srgbClr val="FF0000"/>
                </a:solidFill>
                <a:effectLst/>
                <a:latin typeface="+mj-lt"/>
                <a:ea typeface="Times New Roman" pitchFamily="18" charset="0"/>
                <a:cs typeface="Times New Roman" pitchFamily="18" charset="0"/>
              </a:rPr>
              <a:t>   </a:t>
            </a:r>
            <a:r>
              <a:rPr kumimoji="0" lang="fi-FI" sz="2000" b="1" i="1" strike="noStrike" cap="none" normalizeH="0" baseline="0" dirty="0" smtClean="0">
                <a:ln>
                  <a:noFill/>
                </a:ln>
                <a:solidFill>
                  <a:srgbClr val="FF0000"/>
                </a:solidFill>
                <a:effectLst/>
                <a:latin typeface="+mj-lt"/>
                <a:ea typeface="Times New Roman" pitchFamily="18" charset="0"/>
                <a:cs typeface="Times New Roman" pitchFamily="18" charset="0"/>
              </a:rPr>
              <a:t>Umur 63 HST</a:t>
            </a:r>
            <a:r>
              <a:rPr kumimoji="0" lang="fi-FI" sz="2000" b="1" i="0" u="none" strike="noStrike" cap="none" normalizeH="0" baseline="0" dirty="0" smtClean="0">
                <a:ln>
                  <a:noFill/>
                </a:ln>
                <a:solidFill>
                  <a:schemeClr val="bg1"/>
                </a:solidFill>
                <a:effectLst/>
                <a:latin typeface="+mj-lt"/>
                <a:ea typeface="Times New Roman" pitchFamily="18" charset="0"/>
                <a:cs typeface="Times New Roman" pitchFamily="18" charset="0"/>
              </a:rPr>
              <a:t> Dilakukan pengairan dengan ketinggian 25 cm, lihat apakah </a:t>
            </a:r>
            <a:endParaRPr kumimoji="0" lang="id-ID" sz="20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lang="id-ID" sz="2000" b="1" dirty="0" smtClean="0">
                <a:solidFill>
                  <a:schemeClr val="bg1"/>
                </a:solidFill>
                <a:latin typeface="+mj-lt"/>
                <a:ea typeface="Times New Roman" pitchFamily="18" charset="0"/>
                <a:cs typeface="Times New Roman" pitchFamily="18" charset="0"/>
              </a:rPr>
              <a:t> </a:t>
            </a:r>
            <a:r>
              <a:rPr lang="id-ID" sz="2000" b="1" dirty="0" smtClean="0">
                <a:solidFill>
                  <a:schemeClr val="bg1"/>
                </a:solidFill>
                <a:latin typeface="+mj-lt"/>
                <a:ea typeface="Times New Roman" pitchFamily="18" charset="0"/>
                <a:cs typeface="Times New Roman" pitchFamily="18" charset="0"/>
              </a:rPr>
              <a:t>    </a:t>
            </a:r>
            <a:r>
              <a:rPr kumimoji="0" lang="fi-FI" sz="2000" b="1" i="0" u="none" strike="noStrike" cap="none" normalizeH="0" baseline="0" dirty="0" smtClean="0">
                <a:ln>
                  <a:noFill/>
                </a:ln>
                <a:solidFill>
                  <a:schemeClr val="bg1"/>
                </a:solidFill>
                <a:effectLst/>
                <a:latin typeface="+mj-lt"/>
                <a:ea typeface="Times New Roman" pitchFamily="18" charset="0"/>
                <a:cs typeface="Times New Roman" pitchFamily="18" charset="0"/>
              </a:rPr>
              <a:t>air dapat merembes ke bedengan. Lakukan pengamatan pada bedengan. </a:t>
            </a:r>
            <a:endParaRPr kumimoji="0" lang="id-ID" sz="20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lang="id-ID" sz="2000" b="1" dirty="0" smtClean="0">
                <a:solidFill>
                  <a:schemeClr val="bg1"/>
                </a:solidFill>
                <a:latin typeface="+mj-lt"/>
                <a:ea typeface="Times New Roman" pitchFamily="18" charset="0"/>
                <a:cs typeface="Times New Roman" pitchFamily="18" charset="0"/>
              </a:rPr>
              <a:t> </a:t>
            </a:r>
            <a:r>
              <a:rPr lang="id-ID" sz="2000" b="1" dirty="0" smtClean="0">
                <a:solidFill>
                  <a:schemeClr val="bg1"/>
                </a:solidFill>
                <a:latin typeface="+mj-lt"/>
                <a:ea typeface="Times New Roman" pitchFamily="18" charset="0"/>
                <a:cs typeface="Times New Roman" pitchFamily="18" charset="0"/>
              </a:rPr>
              <a:t>   </a:t>
            </a:r>
            <a:r>
              <a:rPr kumimoji="0" lang="fi-FI" sz="2000" b="1" i="0" u="none" strike="noStrike" cap="none" normalizeH="0" baseline="0" dirty="0" smtClean="0">
                <a:ln>
                  <a:noFill/>
                </a:ln>
                <a:solidFill>
                  <a:schemeClr val="bg1"/>
                </a:solidFill>
                <a:effectLst/>
                <a:latin typeface="+mj-lt"/>
                <a:ea typeface="Times New Roman" pitchFamily="18" charset="0"/>
                <a:cs typeface="Times New Roman" pitchFamily="18" charset="0"/>
              </a:rPr>
              <a:t>Catat pada record no 004.</a:t>
            </a:r>
            <a:endParaRPr kumimoji="0" lang="id-ID" sz="2000" b="1" i="0" u="none" strike="noStrike" cap="none" normalizeH="0" baseline="0" dirty="0" smtClean="0">
              <a:ln>
                <a:noFill/>
              </a:ln>
              <a:solidFill>
                <a:schemeClr val="bg1"/>
              </a:solidFill>
              <a:effectLst/>
              <a:latin typeface="+mj-lt"/>
              <a:cs typeface="Arial" pitchFamily="34" charset="0"/>
            </a:endParaRPr>
          </a:p>
          <a:p>
            <a:pPr marL="457200" marR="0" lvl="1" indent="0" defTabSz="914400" rtl="0" eaLnBrk="0" fontAlgn="base" latinLnBrk="0" hangingPunct="0">
              <a:lnSpc>
                <a:spcPct val="100000"/>
              </a:lnSpc>
              <a:spcBef>
                <a:spcPct val="0"/>
              </a:spcBef>
              <a:spcAft>
                <a:spcPct val="0"/>
              </a:spcAft>
              <a:buClrTx/>
              <a:buSzTx/>
              <a:buFont typeface="Arial" pitchFamily="34" charset="0"/>
              <a:buChar char="•"/>
              <a:tabLst/>
            </a:pPr>
            <a:r>
              <a:rPr kumimoji="0" lang="id-ID" sz="2000" b="1" i="1" strike="noStrike" cap="none" normalizeH="0" baseline="0" dirty="0" smtClean="0">
                <a:ln>
                  <a:noFill/>
                </a:ln>
                <a:solidFill>
                  <a:srgbClr val="FF0000"/>
                </a:solidFill>
                <a:effectLst/>
                <a:latin typeface="+mj-lt"/>
                <a:ea typeface="Times New Roman" pitchFamily="18" charset="0"/>
                <a:cs typeface="Times New Roman" pitchFamily="18" charset="0"/>
              </a:rPr>
              <a:t>   </a:t>
            </a:r>
            <a:r>
              <a:rPr kumimoji="0" lang="fi-FI" sz="2000" b="1" i="1" strike="noStrike" cap="none" normalizeH="0" baseline="0" dirty="0" smtClean="0">
                <a:ln>
                  <a:noFill/>
                </a:ln>
                <a:solidFill>
                  <a:srgbClr val="FF0000"/>
                </a:solidFill>
                <a:effectLst/>
                <a:latin typeface="+mj-lt"/>
                <a:ea typeface="Times New Roman" pitchFamily="18" charset="0"/>
                <a:cs typeface="Times New Roman" pitchFamily="18" charset="0"/>
              </a:rPr>
              <a:t>Umur 70 HST</a:t>
            </a:r>
            <a:r>
              <a:rPr kumimoji="0" lang="fi-FI" sz="2000" b="1" i="0" u="none" strike="noStrike" cap="none" normalizeH="0" baseline="0" dirty="0" smtClean="0">
                <a:ln>
                  <a:noFill/>
                </a:ln>
                <a:solidFill>
                  <a:schemeClr val="bg1"/>
                </a:solidFill>
                <a:effectLst/>
                <a:latin typeface="+mj-lt"/>
                <a:ea typeface="Times New Roman" pitchFamily="18" charset="0"/>
                <a:cs typeface="Times New Roman" pitchFamily="18" charset="0"/>
              </a:rPr>
              <a:t>  tanah dikeringkan untuk pemerataan pemasakan polong </a:t>
            </a:r>
            <a:endParaRPr kumimoji="0" lang="id-ID" sz="20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lang="id-ID" sz="2000" b="1" dirty="0" smtClean="0">
                <a:solidFill>
                  <a:schemeClr val="bg1"/>
                </a:solidFill>
                <a:latin typeface="+mj-lt"/>
                <a:ea typeface="Times New Roman" pitchFamily="18" charset="0"/>
                <a:cs typeface="Times New Roman" pitchFamily="18" charset="0"/>
              </a:rPr>
              <a:t> </a:t>
            </a:r>
            <a:r>
              <a:rPr lang="id-ID" sz="2000" b="1" dirty="0" smtClean="0">
                <a:solidFill>
                  <a:schemeClr val="bg1"/>
                </a:solidFill>
                <a:latin typeface="+mj-lt"/>
                <a:ea typeface="Times New Roman" pitchFamily="18" charset="0"/>
                <a:cs typeface="Times New Roman" pitchFamily="18" charset="0"/>
              </a:rPr>
              <a:t>    </a:t>
            </a:r>
            <a:r>
              <a:rPr kumimoji="0" lang="fi-FI" sz="2000" b="1" i="0" u="none" strike="noStrike" cap="none" normalizeH="0" baseline="0" dirty="0" smtClean="0">
                <a:ln>
                  <a:noFill/>
                </a:ln>
                <a:solidFill>
                  <a:schemeClr val="bg1"/>
                </a:solidFill>
                <a:effectLst/>
                <a:latin typeface="+mj-lt"/>
                <a:ea typeface="Times New Roman" pitchFamily="18" charset="0"/>
                <a:cs typeface="Times New Roman" pitchFamily="18" charset="0"/>
              </a:rPr>
              <a:t>dan tidak terjadi pembusukan polong. Lakukan pengamatan pada </a:t>
            </a:r>
            <a:endParaRPr kumimoji="0" lang="id-ID" sz="20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lang="id-ID" sz="2000" b="1" dirty="0" smtClean="0">
                <a:solidFill>
                  <a:schemeClr val="bg1"/>
                </a:solidFill>
                <a:latin typeface="+mj-lt"/>
                <a:ea typeface="Times New Roman" pitchFamily="18" charset="0"/>
                <a:cs typeface="Times New Roman" pitchFamily="18" charset="0"/>
              </a:rPr>
              <a:t> </a:t>
            </a:r>
            <a:r>
              <a:rPr lang="id-ID" sz="2000" b="1" dirty="0" smtClean="0">
                <a:solidFill>
                  <a:schemeClr val="bg1"/>
                </a:solidFill>
                <a:latin typeface="+mj-lt"/>
                <a:ea typeface="Times New Roman" pitchFamily="18" charset="0"/>
                <a:cs typeface="Times New Roman" pitchFamily="18" charset="0"/>
              </a:rPr>
              <a:t>    </a:t>
            </a:r>
            <a:r>
              <a:rPr kumimoji="0" lang="fi-FI" sz="2000" b="1" i="0" u="none" strike="noStrike" cap="none" normalizeH="0" baseline="0" dirty="0" smtClean="0">
                <a:ln>
                  <a:noFill/>
                </a:ln>
                <a:solidFill>
                  <a:schemeClr val="bg1"/>
                </a:solidFill>
                <a:effectLst/>
                <a:latin typeface="+mj-lt"/>
                <a:ea typeface="Times New Roman" pitchFamily="18" charset="0"/>
                <a:cs typeface="Times New Roman" pitchFamily="18" charset="0"/>
              </a:rPr>
              <a:t>bedengan. Cata pada record no 004.</a:t>
            </a:r>
            <a:endParaRPr kumimoji="0" lang="fi-FI" sz="2000" b="1" i="0" u="none" strike="noStrike" cap="none" normalizeH="0" baseline="0" dirty="0" smtClean="0">
              <a:ln>
                <a:noFill/>
              </a:ln>
              <a:solidFill>
                <a:schemeClr val="bg1"/>
              </a:solidFill>
              <a:effectLst/>
              <a:latin typeface="+mj-lt"/>
              <a:cs typeface="Arial" pitchFamily="34" charset="0"/>
            </a:endParaRPr>
          </a:p>
        </p:txBody>
      </p:sp>
      <p:sp>
        <p:nvSpPr>
          <p:cNvPr id="3" name="Rectangle 2"/>
          <p:cNvSpPr/>
          <p:nvPr/>
        </p:nvSpPr>
        <p:spPr>
          <a:xfrm>
            <a:off x="357158" y="4000504"/>
            <a:ext cx="8572560" cy="1938992"/>
          </a:xfrm>
          <a:prstGeom prst="rect">
            <a:avLst/>
          </a:prstGeom>
        </p:spPr>
        <p:txBody>
          <a:bodyPr wrap="square">
            <a:spAutoFit/>
          </a:bodyPr>
          <a:lstStyle/>
          <a:p>
            <a:r>
              <a:rPr lang="fi-FI" sz="2000" b="1" i="1" dirty="0" smtClean="0">
                <a:solidFill>
                  <a:srgbClr val="FFFF00"/>
                </a:solidFill>
              </a:rPr>
              <a:t>* Pengairan tergantung dari kondisi tanah. Apabila pada saat jadwal pengairan tanah masih dalam keadaan basah maka tidak perlu dilakukan pengairan lagi. Pengairan dilakukan pada saat sore menjelang malam agar tidak terjadi pembusukan polong, efisiensi dalam pemberian air karena mengurangi penguapan dan agar tidak terjadi gangguan fisiologis akibat suhu tanah dan tanaman.</a:t>
            </a:r>
            <a:endParaRPr lang="id-ID" sz="2000" b="1" i="1" dirty="0">
              <a:solidFill>
                <a:srgbClr val="FFFF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14290"/>
            <a:ext cx="8643998" cy="769441"/>
          </a:xfrm>
          <a:prstGeom prst="rect">
            <a:avLst/>
          </a:prstGeom>
        </p:spPr>
        <p:txBody>
          <a:bodyPr wrap="square">
            <a:spAutoFit/>
          </a:bodyPr>
          <a:lstStyle/>
          <a:p>
            <a:pPr marL="457200" indent="-457200">
              <a:buAutoNum type="arabicPeriod" startAt="10"/>
            </a:pPr>
            <a:r>
              <a:rPr lang="id-ID" sz="2200" b="1" dirty="0" smtClean="0">
                <a:solidFill>
                  <a:schemeClr val="bg1"/>
                </a:solidFill>
              </a:rPr>
              <a:t>Kontrol  </a:t>
            </a:r>
            <a:r>
              <a:rPr lang="id-ID" sz="2200" b="1" dirty="0" smtClean="0">
                <a:solidFill>
                  <a:schemeClr val="bg1"/>
                </a:solidFill>
              </a:rPr>
              <a:t>dengan  Bio pestisida dilakukan pada saat </a:t>
            </a:r>
            <a:r>
              <a:rPr lang="id-ID" sz="2200" b="1" dirty="0" smtClean="0">
                <a:solidFill>
                  <a:schemeClr val="bg1"/>
                </a:solidFill>
              </a:rPr>
              <a:t>tanaman</a:t>
            </a:r>
          </a:p>
          <a:p>
            <a:pPr marL="457200" indent="-457200"/>
            <a:r>
              <a:rPr lang="id-ID" sz="2200" b="1" dirty="0" smtClean="0">
                <a:solidFill>
                  <a:schemeClr val="bg1"/>
                </a:solidFill>
              </a:rPr>
              <a:t> </a:t>
            </a:r>
            <a:r>
              <a:rPr lang="id-ID" sz="2200" b="1" dirty="0" smtClean="0">
                <a:solidFill>
                  <a:schemeClr val="bg1"/>
                </a:solidFill>
              </a:rPr>
              <a:t>      </a:t>
            </a:r>
            <a:r>
              <a:rPr lang="id-ID" sz="2200" b="1" dirty="0" smtClean="0">
                <a:solidFill>
                  <a:schemeClr val="bg1"/>
                </a:solidFill>
              </a:rPr>
              <a:t>berumur </a:t>
            </a:r>
            <a:endParaRPr lang="id-ID" sz="2200" b="1" dirty="0">
              <a:solidFill>
                <a:schemeClr val="bg1"/>
              </a:solidFill>
            </a:endParaRPr>
          </a:p>
        </p:txBody>
      </p:sp>
      <p:sp>
        <p:nvSpPr>
          <p:cNvPr id="104449" name="Rectangle 1"/>
          <p:cNvSpPr>
            <a:spLocks noChangeArrowheads="1"/>
          </p:cNvSpPr>
          <p:nvPr/>
        </p:nvSpPr>
        <p:spPr bwMode="auto">
          <a:xfrm>
            <a:off x="285720" y="1031732"/>
            <a:ext cx="8643998"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ct val="0"/>
              </a:spcAft>
              <a:buClrTx/>
              <a:buSzTx/>
              <a:buFont typeface="Arial" pitchFamily="34" charset="0"/>
              <a:buChar char="•"/>
              <a:tabLst/>
            </a:pPr>
            <a:r>
              <a:rPr kumimoji="0" lang="id-ID" sz="2200" b="1" i="1" strike="noStrike" cap="none" normalizeH="0" baseline="0" dirty="0" smtClean="0">
                <a:ln>
                  <a:noFill/>
                </a:ln>
                <a:solidFill>
                  <a:srgbClr val="FF0000"/>
                </a:solidFill>
                <a:effectLst/>
                <a:latin typeface="+mj-lt"/>
                <a:ea typeface="Times New Roman" pitchFamily="18" charset="0"/>
                <a:cs typeface="Times New Roman" pitchFamily="18" charset="0"/>
              </a:rPr>
              <a:t>  </a:t>
            </a:r>
            <a:r>
              <a:rPr kumimoji="0" lang="sv-SE" sz="2200" b="1" i="1" strike="noStrike" cap="none" normalizeH="0" baseline="0" dirty="0" smtClean="0">
                <a:ln>
                  <a:noFill/>
                </a:ln>
                <a:solidFill>
                  <a:srgbClr val="FF0000"/>
                </a:solidFill>
                <a:effectLst/>
                <a:latin typeface="+mj-lt"/>
                <a:ea typeface="Times New Roman" pitchFamily="18" charset="0"/>
                <a:cs typeface="Times New Roman" pitchFamily="18" charset="0"/>
              </a:rPr>
              <a:t>Umur 7 HST</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Dilakukan sebanyak 20 lt/ha. 1 hektar membutuhkan </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16 tangki semprot dengan kapasitas 17 liter. Dalam 1 tangki </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semprot, dosis bio pestisida 1,25 lt. Semprotkan secara merata</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pada bagian daun dan batang kacang tanah. Lakukan pengamatan</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pada tanaman dan catat perlakuan ini dalam record no 005</a:t>
            </a:r>
            <a:endParaRPr kumimoji="0" lang="id-ID" sz="2200" b="1" i="0" u="none" strike="noStrike" cap="none" normalizeH="0" baseline="0" dirty="0" smtClean="0">
              <a:ln>
                <a:noFill/>
              </a:ln>
              <a:solidFill>
                <a:schemeClr val="bg1"/>
              </a:solidFill>
              <a:effectLst/>
              <a:latin typeface="+mj-lt"/>
              <a:cs typeface="Arial" pitchFamily="34" charset="0"/>
            </a:endParaRPr>
          </a:p>
          <a:p>
            <a:pPr marL="457200" marR="0" lvl="1" indent="0" defTabSz="914400" rtl="0" eaLnBrk="0" fontAlgn="base" latinLnBrk="0" hangingPunct="0">
              <a:lnSpc>
                <a:spcPct val="100000"/>
              </a:lnSpc>
              <a:spcBef>
                <a:spcPct val="0"/>
              </a:spcBef>
              <a:spcAft>
                <a:spcPct val="0"/>
              </a:spcAft>
              <a:buClrTx/>
              <a:buSzTx/>
              <a:buFont typeface="Arial" pitchFamily="34" charset="0"/>
              <a:buChar char="•"/>
              <a:tabLst/>
            </a:pPr>
            <a:r>
              <a:rPr kumimoji="0" lang="id-ID" sz="2200" b="1" i="1" strike="noStrike" cap="none" normalizeH="0" baseline="0" dirty="0" smtClean="0">
                <a:ln>
                  <a:noFill/>
                </a:ln>
                <a:solidFill>
                  <a:srgbClr val="FF0000"/>
                </a:solidFill>
                <a:effectLst/>
                <a:latin typeface="+mj-lt"/>
                <a:ea typeface="Times New Roman" pitchFamily="18" charset="0"/>
                <a:cs typeface="Times New Roman" pitchFamily="18" charset="0"/>
              </a:rPr>
              <a:t>  </a:t>
            </a:r>
            <a:r>
              <a:rPr kumimoji="0" lang="sv-SE" sz="2200" b="1" i="1" strike="noStrike" cap="none" normalizeH="0" baseline="0" dirty="0" smtClean="0">
                <a:ln>
                  <a:noFill/>
                </a:ln>
                <a:solidFill>
                  <a:srgbClr val="FF0000"/>
                </a:solidFill>
                <a:effectLst/>
                <a:latin typeface="+mj-lt"/>
                <a:ea typeface="Times New Roman" pitchFamily="18" charset="0"/>
                <a:cs typeface="Times New Roman" pitchFamily="18" charset="0"/>
              </a:rPr>
              <a:t>Umur 17 HST</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Dilakukan sebanyak 20 lt/ha. 1 hektar membutuhkan</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16 tangki semprot dengan kapasitas 17 liter. Dalam 1 tangki </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semprot, dosis bio pestisida 1,25 lt. Semprotkan secara merata</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pada bagian daun dan batang kacang tanah. Lakukan pengamatan </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pada tanaman dan catat perlakuan ini dalam record no 005.</a:t>
            </a:r>
            <a:endParaRPr kumimoji="0" lang="id-ID" sz="2200" b="1" i="0" u="none" strike="noStrike" cap="none" normalizeH="0" baseline="0" dirty="0" smtClean="0">
              <a:ln>
                <a:noFill/>
              </a:ln>
              <a:solidFill>
                <a:schemeClr val="bg1"/>
              </a:solidFill>
              <a:effectLst/>
              <a:latin typeface="+mj-lt"/>
              <a:cs typeface="Arial" pitchFamily="34" charset="0"/>
            </a:endParaRPr>
          </a:p>
          <a:p>
            <a:pPr marL="457200" marR="0" lvl="1" indent="0" defTabSz="914400" rtl="0" eaLnBrk="0" fontAlgn="base" latinLnBrk="0" hangingPunct="0">
              <a:lnSpc>
                <a:spcPct val="100000"/>
              </a:lnSpc>
              <a:spcBef>
                <a:spcPct val="0"/>
              </a:spcBef>
              <a:spcAft>
                <a:spcPct val="0"/>
              </a:spcAft>
              <a:buClrTx/>
              <a:buSzTx/>
              <a:buFont typeface="Arial" pitchFamily="34" charset="0"/>
              <a:buChar char="•"/>
              <a:tabLst/>
            </a:pPr>
            <a:r>
              <a:rPr kumimoji="0" lang="id-ID" sz="2200" b="1" i="1" strike="noStrike" cap="none" normalizeH="0" baseline="0" dirty="0" smtClean="0">
                <a:ln>
                  <a:noFill/>
                </a:ln>
                <a:solidFill>
                  <a:srgbClr val="FF0000"/>
                </a:solidFill>
                <a:effectLst/>
                <a:latin typeface="+mj-lt"/>
                <a:ea typeface="Times New Roman" pitchFamily="18" charset="0"/>
                <a:cs typeface="Times New Roman" pitchFamily="18" charset="0"/>
              </a:rPr>
              <a:t>  </a:t>
            </a:r>
            <a:r>
              <a:rPr kumimoji="0" lang="sv-SE" sz="2200" b="1" i="1" strike="noStrike" cap="none" normalizeH="0" baseline="0" dirty="0" smtClean="0">
                <a:ln>
                  <a:noFill/>
                </a:ln>
                <a:solidFill>
                  <a:srgbClr val="FF0000"/>
                </a:solidFill>
                <a:effectLst/>
                <a:latin typeface="+mj-lt"/>
                <a:ea typeface="Times New Roman" pitchFamily="18" charset="0"/>
                <a:cs typeface="Times New Roman" pitchFamily="18" charset="0"/>
              </a:rPr>
              <a:t>Umur 58 HST</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Dilakukan sebanyak 20 lt/ha. 1 hektar membutuhkan</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16 tangki semprot dengan kapasitas 17 liter. Dalam 1 tangki</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semprot, dosis bio pestisida 1,25 lt. Semprotkan secara merata</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pada bagian daun dan batang kacang tanah. Lakukan pengamatan</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pada tanaman dan catat perlakuan ini dalam record no 005.</a:t>
            </a:r>
            <a:endParaRPr kumimoji="0" lang="sv-SE" sz="2200" b="1"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8572560" cy="430887"/>
          </a:xfrm>
          <a:prstGeom prst="rect">
            <a:avLst/>
          </a:prstGeom>
        </p:spPr>
        <p:txBody>
          <a:bodyPr wrap="square">
            <a:spAutoFit/>
          </a:bodyPr>
          <a:lstStyle/>
          <a:p>
            <a:r>
              <a:rPr lang="id-ID" sz="2200" b="1" dirty="0" smtClean="0">
                <a:solidFill>
                  <a:schemeClr val="bg1"/>
                </a:solidFill>
              </a:rPr>
              <a:t>11.  </a:t>
            </a:r>
            <a:r>
              <a:rPr lang="fi-FI" sz="2200" b="1" dirty="0" smtClean="0">
                <a:solidFill>
                  <a:schemeClr val="bg1"/>
                </a:solidFill>
              </a:rPr>
              <a:t>Semprot </a:t>
            </a:r>
            <a:r>
              <a:rPr lang="fi-FI" sz="2200" b="1" dirty="0" smtClean="0">
                <a:solidFill>
                  <a:schemeClr val="bg1"/>
                </a:solidFill>
              </a:rPr>
              <a:t>daun dilakukan pada umur : </a:t>
            </a:r>
            <a:endParaRPr lang="id-ID" sz="2200" b="1" dirty="0">
              <a:solidFill>
                <a:schemeClr val="bg1"/>
              </a:solidFill>
            </a:endParaRPr>
          </a:p>
        </p:txBody>
      </p:sp>
      <p:sp>
        <p:nvSpPr>
          <p:cNvPr id="105473" name="Rectangle 1"/>
          <p:cNvSpPr>
            <a:spLocks noChangeArrowheads="1"/>
          </p:cNvSpPr>
          <p:nvPr/>
        </p:nvSpPr>
        <p:spPr bwMode="auto">
          <a:xfrm>
            <a:off x="214282" y="642918"/>
            <a:ext cx="871543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id-ID" sz="2200" b="1" i="1" strike="noStrike" cap="none" normalizeH="0" baseline="0" dirty="0" smtClean="0">
                <a:ln>
                  <a:noFill/>
                </a:ln>
                <a:solidFill>
                  <a:srgbClr val="FF0000"/>
                </a:solidFill>
                <a:effectLst/>
                <a:latin typeface="+mj-lt"/>
                <a:ea typeface="Times New Roman" pitchFamily="18" charset="0"/>
                <a:cs typeface="Times New Roman" pitchFamily="18" charset="0"/>
              </a:rPr>
              <a:t>  </a:t>
            </a:r>
            <a:r>
              <a:rPr kumimoji="0" lang="fi-FI" sz="2200" b="1" i="1" strike="noStrike" cap="none" normalizeH="0" baseline="0" dirty="0" smtClean="0">
                <a:ln>
                  <a:noFill/>
                </a:ln>
                <a:solidFill>
                  <a:srgbClr val="FF0000"/>
                </a:solidFill>
                <a:effectLst/>
                <a:latin typeface="+mj-lt"/>
                <a:ea typeface="Times New Roman" pitchFamily="18" charset="0"/>
                <a:cs typeface="Times New Roman" pitchFamily="18" charset="0"/>
              </a:rPr>
              <a:t>Umur 25 HST</a:t>
            </a:r>
            <a:r>
              <a:rPr kumimoji="0" lang="fi-FI" sz="2200" b="1" i="0" u="none" strike="noStrike" cap="none" normalizeH="0" baseline="0" dirty="0" smtClean="0">
                <a:ln>
                  <a:noFill/>
                </a:ln>
                <a:solidFill>
                  <a:schemeClr val="bg1"/>
                </a:solidFill>
                <a:effectLst/>
                <a:latin typeface="+mj-lt"/>
                <a:ea typeface="Times New Roman" pitchFamily="18" charset="0"/>
                <a:cs typeface="Times New Roman" pitchFamily="18" charset="0"/>
              </a:rPr>
              <a:t>  Dosis yang digunakan unutuk semprot daun I yaitu</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tabLs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fi-FI" sz="22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rPr>
              <a:t>7,5</a:t>
            </a:r>
            <a:r>
              <a:rPr kumimoji="0" lang="fi-FI" sz="2200" b="1" i="0" u="none" strike="noStrike" cap="none" normalizeH="0" baseline="0" dirty="0" smtClean="0">
                <a:ln>
                  <a:noFill/>
                </a:ln>
                <a:solidFill>
                  <a:schemeClr val="bg1"/>
                </a:solidFill>
                <a:effectLst/>
                <a:latin typeface="+mj-lt"/>
                <a:ea typeface="Times New Roman" pitchFamily="18" charset="0"/>
                <a:cs typeface="Times New Roman" pitchFamily="18" charset="0"/>
              </a:rPr>
              <a:t> lt </a:t>
            </a:r>
            <a:r>
              <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rPr>
              <a:t>Naskuru</a:t>
            </a:r>
            <a:r>
              <a:rPr kumimoji="0" lang="fi-FI" sz="2200" b="1" i="0" u="none" strike="noStrike" cap="none" normalizeH="0" baseline="0" dirty="0" smtClean="0">
                <a:ln>
                  <a:noFill/>
                </a:ln>
                <a:solidFill>
                  <a:schemeClr val="bg1"/>
                </a:solidFill>
                <a:effectLst/>
                <a:latin typeface="+mj-lt"/>
                <a:ea typeface="Times New Roman" pitchFamily="18" charset="0"/>
                <a:cs typeface="Times New Roman" pitchFamily="18" charset="0"/>
              </a:rPr>
              <a:t> dan </a:t>
            </a:r>
            <a:r>
              <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rPr>
              <a:t>15</a:t>
            </a:r>
            <a:r>
              <a:rPr kumimoji="0" lang="fi-FI" sz="2200" b="1" i="0" u="none" strike="noStrike" cap="none" normalizeH="0" baseline="0" dirty="0" smtClean="0">
                <a:ln>
                  <a:noFill/>
                </a:ln>
                <a:solidFill>
                  <a:schemeClr val="bg1"/>
                </a:solidFill>
                <a:effectLst/>
                <a:latin typeface="+mj-lt"/>
                <a:ea typeface="Times New Roman" pitchFamily="18" charset="0"/>
                <a:cs typeface="Times New Roman" pitchFamily="18" charset="0"/>
              </a:rPr>
              <a:t> butir telur yang sebelumnya dicampur dahulu</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tabLs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fi-FI" sz="2200" b="1" i="0" u="none" strike="noStrike" cap="none" normalizeH="0" baseline="0" dirty="0" smtClean="0">
                <a:ln>
                  <a:noFill/>
                </a:ln>
                <a:solidFill>
                  <a:schemeClr val="bg1"/>
                </a:solidFill>
                <a:effectLst/>
                <a:latin typeface="+mj-lt"/>
                <a:ea typeface="Times New Roman" pitchFamily="18" charset="0"/>
                <a:cs typeface="Times New Roman" pitchFamily="18" charset="0"/>
              </a:rPr>
              <a:t> sebelum dimasukkan dalam tangki. Dalam 1 hektar lahan </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tabLs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fi-FI" sz="2200" b="1" i="0" u="none" strike="noStrike" cap="none" normalizeH="0" baseline="0" dirty="0" smtClean="0">
                <a:ln>
                  <a:noFill/>
                </a:ln>
                <a:solidFill>
                  <a:schemeClr val="bg1"/>
                </a:solidFill>
                <a:effectLst/>
                <a:latin typeface="+mj-lt"/>
                <a:ea typeface="Times New Roman" pitchFamily="18" charset="0"/>
                <a:cs typeface="Times New Roman" pitchFamily="18" charset="0"/>
              </a:rPr>
              <a:t>diperlukan 1</a:t>
            </a:r>
            <a:r>
              <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rPr>
              <a:t>5</a:t>
            </a:r>
            <a:r>
              <a:rPr kumimoji="0" lang="fi-FI" sz="2200" b="1" i="0" u="none" strike="noStrike" cap="none" normalizeH="0" baseline="0" dirty="0" smtClean="0">
                <a:ln>
                  <a:noFill/>
                </a:ln>
                <a:solidFill>
                  <a:schemeClr val="bg1"/>
                </a:solidFill>
                <a:effectLst/>
                <a:latin typeface="+mj-lt"/>
                <a:ea typeface="Times New Roman" pitchFamily="18" charset="0"/>
                <a:cs typeface="Times New Roman" pitchFamily="18" charset="0"/>
              </a:rPr>
              <a:t> tangki semprot (1 tangki 17 liter) sehingga dosis per</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tabLs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fi-FI" sz="2200" b="1" i="0" u="none" strike="noStrike" cap="none" normalizeH="0" baseline="0" dirty="0" smtClean="0">
                <a:ln>
                  <a:noFill/>
                </a:ln>
                <a:solidFill>
                  <a:schemeClr val="bg1"/>
                </a:solidFill>
                <a:effectLst/>
                <a:latin typeface="+mj-lt"/>
                <a:ea typeface="Times New Roman" pitchFamily="18" charset="0"/>
                <a:cs typeface="Times New Roman" pitchFamily="18" charset="0"/>
              </a:rPr>
              <a:t> tangkinya diperlukan </a:t>
            </a:r>
            <a:r>
              <a:rPr kumimoji="0" lang="id-ID" sz="2200" b="1" i="0" u="none" strike="noStrike" cap="none" normalizeH="0" dirty="0" smtClean="0">
                <a:ln>
                  <a:noFill/>
                </a:ln>
                <a:solidFill>
                  <a:schemeClr val="bg1"/>
                </a:solidFill>
                <a:effectLst/>
                <a:latin typeface="+mj-lt"/>
                <a:ea typeface="Times New Roman" pitchFamily="18" charset="0"/>
                <a:cs typeface="Times New Roman" pitchFamily="18" charset="0"/>
              </a:rPr>
              <a:t> 0</a:t>
            </a:r>
            <a:r>
              <a:rPr kumimoji="0" lang="fi-FI" sz="2200" b="1" i="0" u="none" strike="noStrike" cap="none" normalizeH="0" baseline="0" dirty="0" smtClean="0">
                <a:ln>
                  <a:noFill/>
                </a:ln>
                <a:solidFill>
                  <a:schemeClr val="bg1"/>
                </a:solidFill>
                <a:effectLst/>
                <a:latin typeface="+mj-lt"/>
                <a:ea typeface="Times New Roman" pitchFamily="18" charset="0"/>
                <a:cs typeface="Times New Roman" pitchFamily="18" charset="0"/>
              </a:rPr>
              <a:t>,5 lt campuran </a:t>
            </a:r>
            <a:r>
              <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rPr>
              <a:t>Naskuru</a:t>
            </a:r>
            <a:r>
              <a:rPr kumimoji="0" lang="fi-FI" sz="2200" b="1" i="0" u="none" strike="noStrike" cap="none" normalizeH="0" baseline="0" dirty="0" smtClean="0">
                <a:ln>
                  <a:noFill/>
                </a:ln>
                <a:solidFill>
                  <a:schemeClr val="bg1"/>
                </a:solidFill>
                <a:effectLst/>
                <a:latin typeface="+mj-lt"/>
                <a:ea typeface="Times New Roman" pitchFamily="18" charset="0"/>
                <a:cs typeface="Times New Roman" pitchFamily="18" charset="0"/>
              </a:rPr>
              <a:t> dan telur yang</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tabLs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fi-FI" sz="2200" b="1" i="0" u="none" strike="noStrike" cap="none" normalizeH="0" baseline="0" dirty="0" smtClean="0">
                <a:ln>
                  <a:noFill/>
                </a:ln>
                <a:solidFill>
                  <a:schemeClr val="bg1"/>
                </a:solidFill>
                <a:effectLst/>
                <a:latin typeface="+mj-lt"/>
                <a:ea typeface="Times New Roman" pitchFamily="18" charset="0"/>
                <a:cs typeface="Times New Roman" pitchFamily="18" charset="0"/>
              </a:rPr>
              <a:t> kemudian  di tambah air sampai tangki semprot penuh. Lakukan </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tabLs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fi-FI" sz="2200" b="1" i="0" u="none" strike="noStrike" cap="none" normalizeH="0" baseline="0" dirty="0" smtClean="0">
                <a:ln>
                  <a:noFill/>
                </a:ln>
                <a:solidFill>
                  <a:schemeClr val="bg1"/>
                </a:solidFill>
                <a:effectLst/>
                <a:latin typeface="+mj-lt"/>
                <a:ea typeface="Times New Roman" pitchFamily="18" charset="0"/>
                <a:cs typeface="Times New Roman" pitchFamily="18" charset="0"/>
              </a:rPr>
              <a:t>pengamatan terhadap daun dan bunga kacang tanah. Setelah </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tabLs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fi-FI" sz="2200" b="1" i="0" u="none" strike="noStrike" cap="none" normalizeH="0" baseline="0" dirty="0" smtClean="0">
                <a:ln>
                  <a:noFill/>
                </a:ln>
                <a:solidFill>
                  <a:schemeClr val="bg1"/>
                </a:solidFill>
                <a:effectLst/>
                <a:latin typeface="+mj-lt"/>
                <a:ea typeface="Times New Roman" pitchFamily="18" charset="0"/>
                <a:cs typeface="Times New Roman" pitchFamily="18" charset="0"/>
              </a:rPr>
              <a:t>disemprot daun maka daun menjadi lebih lebar dan bunga menjadi</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tabLs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fi-FI" sz="2200" b="1" i="0" u="none" strike="noStrike" cap="none" normalizeH="0" baseline="0" dirty="0" smtClean="0">
                <a:ln>
                  <a:noFill/>
                </a:ln>
                <a:solidFill>
                  <a:schemeClr val="bg1"/>
                </a:solidFill>
                <a:effectLst/>
                <a:latin typeface="+mj-lt"/>
                <a:ea typeface="Times New Roman" pitchFamily="18" charset="0"/>
                <a:cs typeface="Times New Roman" pitchFamily="18" charset="0"/>
              </a:rPr>
              <a:t> lebih banyak.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Catat pengamatan dalam record no 006.</a:t>
            </a:r>
            <a:endParaRPr kumimoji="0" lang="sv-SE" sz="2200" b="1" i="0" u="sng" strike="noStrike" cap="none" normalizeH="0" baseline="0" dirty="0" smtClean="0">
              <a:ln>
                <a:noFill/>
              </a:ln>
              <a:solidFill>
                <a:schemeClr val="bg1"/>
              </a:solidFill>
              <a:effectLst/>
              <a:latin typeface="+mj-lt"/>
              <a:ea typeface="Times New Roman" pitchFamily="18" charset="0"/>
              <a:cs typeface="Times New Roman" pitchFamily="18" charset="0"/>
            </a:endParaRPr>
          </a:p>
          <a:p>
            <a:pPr lvl="1" eaLnBrk="0" fontAlgn="base" hangingPunct="0">
              <a:spcBef>
                <a:spcPct val="0"/>
              </a:spcBef>
              <a:spcAft>
                <a:spcPct val="0"/>
              </a:spcAft>
              <a:buFont typeface="Arial" pitchFamily="34" charset="0"/>
              <a:buChar char="•"/>
            </a:pPr>
            <a:r>
              <a:rPr kumimoji="0" lang="id-ID" sz="2200" b="1" i="1" strike="noStrike" cap="none" normalizeH="0" baseline="0" dirty="0" smtClean="0">
                <a:ln>
                  <a:noFill/>
                </a:ln>
                <a:solidFill>
                  <a:srgbClr val="FF0000"/>
                </a:solidFill>
                <a:effectLst/>
                <a:latin typeface="+mj-lt"/>
                <a:ea typeface="Times New Roman" pitchFamily="18" charset="0"/>
                <a:cs typeface="Times New Roman" pitchFamily="18" charset="0"/>
              </a:rPr>
              <a:t>  </a:t>
            </a:r>
            <a:r>
              <a:rPr kumimoji="0" lang="sv-SE" sz="2200" b="1" i="1" strike="noStrike" cap="none" normalizeH="0" baseline="0" dirty="0" smtClean="0">
                <a:ln>
                  <a:noFill/>
                </a:ln>
                <a:solidFill>
                  <a:srgbClr val="FF0000"/>
                </a:solidFill>
                <a:effectLst/>
                <a:latin typeface="+mj-lt"/>
                <a:ea typeface="Times New Roman" pitchFamily="18" charset="0"/>
                <a:cs typeface="Times New Roman" pitchFamily="18" charset="0"/>
              </a:rPr>
              <a:t>Umur 35 HST</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Dosis yang digunakan unutuk semprot daun II yaitu</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lvl="1" eaLnBrk="0" fontAlgn="base" hangingPunct="0">
              <a:spcBef>
                <a:spcPct val="0"/>
              </a:spcBef>
              <a:spcAft>
                <a:spcPct val="0"/>
              </a:spcAf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rPr>
              <a:t>7,5</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lt </a:t>
            </a:r>
            <a:r>
              <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rPr>
              <a:t>Naskuru</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dan </a:t>
            </a:r>
            <a:r>
              <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rPr>
              <a:t>15</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butir telur yang sebelumnya dicampur</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lvl="1" eaLnBrk="0" fontAlgn="base" hangingPunct="0">
              <a:spcBef>
                <a:spcPct val="0"/>
              </a:spcBef>
              <a:spcAft>
                <a:spcPct val="0"/>
              </a:spcAf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dahulu sebelum dimasukkan dalam tangki. Dalam 1 hektar lahan</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lvl="1" eaLnBrk="0" fontAlgn="base" hangingPunct="0">
              <a:spcBef>
                <a:spcPct val="0"/>
              </a:spcBef>
              <a:spcAft>
                <a:spcPct val="0"/>
              </a:spcAf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diperlukan 1</a:t>
            </a:r>
            <a:r>
              <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rPr>
              <a:t>5</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tangki semprot (1 tangki 17 liter) sehingga dosis per</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lvl="1" eaLnBrk="0" fontAlgn="base" hangingPunct="0">
              <a:spcBef>
                <a:spcPct val="0"/>
              </a:spcBef>
              <a:spcAft>
                <a:spcPct val="0"/>
              </a:spcAf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tangkinya diperlukan </a:t>
            </a:r>
            <a:r>
              <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rPr>
              <a:t>0,</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5 lt campuran </a:t>
            </a:r>
            <a:r>
              <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rPr>
              <a:t>Naskuru</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dan telur yang </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lvl="1" eaLnBrk="0" fontAlgn="base" hangingPunct="0">
              <a:spcBef>
                <a:spcPct val="0"/>
              </a:spcBef>
              <a:spcAft>
                <a:spcPct val="0"/>
              </a:spcAf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kemudian  di tambah air sampai tangki semprot penuh. Lakukan</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lvl="1" eaLnBrk="0" fontAlgn="base" hangingPunct="0">
              <a:spcBef>
                <a:spcPct val="0"/>
              </a:spcBef>
              <a:spcAft>
                <a:spcPct val="0"/>
              </a:spcAf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pengamatan terhadap daun dan bunga kacang tanah. Setelah </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lvl="1" eaLnBrk="0" fontAlgn="base" hangingPunct="0">
              <a:spcBef>
                <a:spcPct val="0"/>
              </a:spcBef>
              <a:spcAft>
                <a:spcPct val="0"/>
              </a:spcAf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disemprot daun maka daun menjadi lebih lebar dan bunga menjadi</a:t>
            </a:r>
            <a:endParaRPr kumimoji="0" lang="id-ID" sz="22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lvl="1" eaLnBrk="0" fontAlgn="base" hangingPunct="0">
              <a:spcBef>
                <a:spcPct val="0"/>
              </a:spcBef>
              <a:spcAft>
                <a:spcPct val="0"/>
              </a:spcAft>
            </a:pPr>
            <a:r>
              <a:rPr lang="id-ID" sz="2200" b="1" dirty="0" smtClean="0">
                <a:solidFill>
                  <a:schemeClr val="bg1"/>
                </a:solidFill>
                <a:latin typeface="+mj-lt"/>
                <a:ea typeface="Times New Roman" pitchFamily="18" charset="0"/>
                <a:cs typeface="Times New Roman" pitchFamily="18" charset="0"/>
              </a:rPr>
              <a:t> </a:t>
            </a:r>
            <a:r>
              <a:rPr lang="id-ID" sz="2200" b="1" dirty="0" smtClean="0">
                <a:solidFill>
                  <a:schemeClr val="bg1"/>
                </a:solidFill>
                <a:latin typeface="+mj-lt"/>
                <a:ea typeface="Times New Roman" pitchFamily="18" charset="0"/>
                <a:cs typeface="Times New Roman" pitchFamily="18" charset="0"/>
              </a:rPr>
              <a:t>  </a:t>
            </a:r>
            <a:r>
              <a:rPr kumimoji="0" lang="sv-SE" sz="2200" b="1" i="0" u="none" strike="noStrike" cap="none" normalizeH="0" baseline="0" dirty="0" smtClean="0">
                <a:ln>
                  <a:noFill/>
                </a:ln>
                <a:solidFill>
                  <a:schemeClr val="bg1"/>
                </a:solidFill>
                <a:effectLst/>
                <a:latin typeface="+mj-lt"/>
                <a:ea typeface="Times New Roman" pitchFamily="18" charset="0"/>
                <a:cs typeface="Times New Roman" pitchFamily="18" charset="0"/>
              </a:rPr>
              <a:t> lebih banyak. Catat pengamatan dalam record no 006</a:t>
            </a:r>
            <a:r>
              <a:rPr kumimoji="0" lang="id-ID" sz="2200" b="1" i="0" u="none" strike="noStrike" cap="none" normalizeH="0" baseline="0" dirty="0" smtClean="0">
                <a:ln>
                  <a:noFill/>
                </a:ln>
                <a:solidFill>
                  <a:schemeClr val="bg1"/>
                </a:solidFill>
                <a:effectLst/>
                <a:latin typeface="+mj-lt"/>
                <a:cs typeface="Arial" pitchFamily="34" charset="0"/>
              </a:rPr>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285720" y="114280"/>
            <a:ext cx="864399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ct val="0"/>
              </a:spcAft>
              <a:buClrTx/>
              <a:buSzTx/>
              <a:tabLst>
                <a:tab pos="914400" algn="l"/>
              </a:tabLst>
            </a:pPr>
            <a:r>
              <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rPr>
              <a:t>12. </a:t>
            </a:r>
            <a:r>
              <a:rPr kumimoji="0" lang="fi-FI" sz="2400" b="1" i="0" u="none" strike="noStrike" cap="none" normalizeH="0" baseline="0" dirty="0" smtClean="0">
                <a:ln>
                  <a:noFill/>
                </a:ln>
                <a:solidFill>
                  <a:schemeClr val="bg1"/>
                </a:solidFill>
                <a:effectLst/>
                <a:latin typeface="+mj-lt"/>
                <a:ea typeface="Times New Roman" pitchFamily="18" charset="0"/>
                <a:cs typeface="Times New Roman" pitchFamily="18" charset="0"/>
              </a:rPr>
              <a:t>Panen : pada umur 78 sampai 85 hari setelah tanam. Penen</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tab pos="914400"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fi-FI" sz="2400" b="1" i="0" u="none" strike="noStrike" cap="none" normalizeH="0" baseline="0" dirty="0" smtClean="0">
                <a:ln>
                  <a:noFill/>
                </a:ln>
                <a:solidFill>
                  <a:schemeClr val="bg1"/>
                </a:solidFill>
                <a:effectLst/>
                <a:latin typeface="+mj-lt"/>
                <a:ea typeface="Times New Roman" pitchFamily="18" charset="0"/>
                <a:cs typeface="Times New Roman" pitchFamily="18" charset="0"/>
              </a:rPr>
              <a:t> kacang dilakukan bila minimal 75 % polong telah tua </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tab pos="914400"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fi-FI" sz="2400" b="1" i="0" u="none" strike="noStrike" cap="none" normalizeH="0" baseline="0" dirty="0" smtClean="0">
                <a:ln>
                  <a:noFill/>
                </a:ln>
                <a:solidFill>
                  <a:schemeClr val="bg1"/>
                </a:solidFill>
                <a:effectLst/>
                <a:latin typeface="+mj-lt"/>
                <a:ea typeface="Times New Roman" pitchFamily="18" charset="0"/>
                <a:cs typeface="Times New Roman" pitchFamily="18" charset="0"/>
              </a:rPr>
              <a:t>dengan tanda biji telah mengisi penuh, kulit polong keras</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tab pos="914400"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fi-FI" sz="2400" b="1" i="0" u="none" strike="noStrike" cap="none" normalizeH="0" baseline="0" dirty="0" smtClean="0">
                <a:ln>
                  <a:noFill/>
                </a:ln>
                <a:solidFill>
                  <a:schemeClr val="bg1"/>
                </a:solidFill>
                <a:effectLst/>
                <a:latin typeface="+mj-lt"/>
                <a:ea typeface="Times New Roman" pitchFamily="18" charset="0"/>
                <a:cs typeface="Times New Roman" pitchFamily="18" charset="0"/>
              </a:rPr>
              <a:t> dan kadar air biji telah menurun menjadi kurang dari 25 %.</a:t>
            </a:r>
            <a:endParaRPr kumimoji="0" lang="fi-FI" sz="2400" b="1" i="0" u="none" strike="noStrike" cap="none" normalizeH="0" baseline="0" dirty="0" smtClean="0">
              <a:ln>
                <a:noFill/>
              </a:ln>
              <a:solidFill>
                <a:schemeClr val="bg1"/>
              </a:solidFill>
              <a:effectLst/>
              <a:latin typeface="+mj-lt"/>
              <a:cs typeface="Arial" pitchFamily="34" charset="0"/>
            </a:endParaRPr>
          </a:p>
        </p:txBody>
      </p:sp>
      <p:sp>
        <p:nvSpPr>
          <p:cNvPr id="106498" name="Rectangle 2"/>
          <p:cNvSpPr>
            <a:spLocks noChangeArrowheads="1"/>
          </p:cNvSpPr>
          <p:nvPr/>
        </p:nvSpPr>
        <p:spPr bwMode="auto">
          <a:xfrm>
            <a:off x="285720" y="1698957"/>
            <a:ext cx="864399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ct val="0"/>
              </a:spcAft>
              <a:buClrTx/>
              <a:buSzTx/>
              <a:tabLst>
                <a:tab pos="914400" algn="l"/>
              </a:tabLst>
            </a:pPr>
            <a:r>
              <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rPr>
              <a:t>13. </a:t>
            </a:r>
            <a:r>
              <a:rPr kumimoji="0" lang="fi-FI" sz="2400" b="1" i="0" u="none" strike="noStrike" cap="none" normalizeH="0" baseline="0" dirty="0" smtClean="0">
                <a:ln>
                  <a:noFill/>
                </a:ln>
                <a:solidFill>
                  <a:schemeClr val="bg1"/>
                </a:solidFill>
                <a:effectLst/>
                <a:latin typeface="+mj-lt"/>
                <a:ea typeface="Times New Roman" pitchFamily="18" charset="0"/>
                <a:cs typeface="Times New Roman" pitchFamily="18" charset="0"/>
              </a:rPr>
              <a:t>Selama proses budidaya tanaman kacang tanah yang perlu</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tab pos="914400"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fi-FI" sz="2400" b="1" i="0" u="none" strike="noStrike" cap="none" normalizeH="0" baseline="0" dirty="0" smtClean="0">
                <a:ln>
                  <a:noFill/>
                </a:ln>
                <a:solidFill>
                  <a:schemeClr val="bg1"/>
                </a:solidFill>
                <a:effectLst/>
                <a:latin typeface="+mj-lt"/>
                <a:ea typeface="Times New Roman" pitchFamily="18" charset="0"/>
                <a:cs typeface="Times New Roman" pitchFamily="18" charset="0"/>
              </a:rPr>
              <a:t>diperhatikan adalah masa pembungaan dan masa pengisian</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tab pos="914400"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fi-FI" sz="2400" b="1" i="0" u="none" strike="noStrike" cap="none" normalizeH="0" baseline="0" dirty="0" smtClean="0">
                <a:ln>
                  <a:noFill/>
                </a:ln>
                <a:solidFill>
                  <a:schemeClr val="bg1"/>
                </a:solidFill>
                <a:effectLst/>
                <a:latin typeface="+mj-lt"/>
                <a:ea typeface="Times New Roman" pitchFamily="18" charset="0"/>
                <a:cs typeface="Times New Roman" pitchFamily="18" charset="0"/>
              </a:rPr>
              <a:t> polong. Masa pembungaan sangat penting karena bakal </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tab pos="914400"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fi-FI" sz="2400" b="1" i="0" u="none" strike="noStrike" cap="none" normalizeH="0" baseline="0" dirty="0" smtClean="0">
                <a:ln>
                  <a:noFill/>
                </a:ln>
                <a:solidFill>
                  <a:schemeClr val="bg1"/>
                </a:solidFill>
                <a:effectLst/>
                <a:latin typeface="+mj-lt"/>
                <a:ea typeface="Times New Roman" pitchFamily="18" charset="0"/>
                <a:cs typeface="Times New Roman" pitchFamily="18" charset="0"/>
              </a:rPr>
              <a:t>buah (</a:t>
            </a:r>
            <a:r>
              <a:rPr kumimoji="0" lang="fi-FI" sz="2400" b="1" i="1" u="none" strike="noStrike" cap="none" normalizeH="0" baseline="0" dirty="0" smtClean="0">
                <a:ln>
                  <a:noFill/>
                </a:ln>
                <a:solidFill>
                  <a:schemeClr val="bg1"/>
                </a:solidFill>
                <a:effectLst/>
                <a:latin typeface="+mj-lt"/>
                <a:ea typeface="Times New Roman" pitchFamily="18" charset="0"/>
                <a:cs typeface="Times New Roman" pitchFamily="18" charset="0"/>
              </a:rPr>
              <a:t>ginophora</a:t>
            </a:r>
            <a:r>
              <a:rPr kumimoji="0" lang="fi-FI" sz="2400" b="1" i="0" u="none" strike="noStrike" cap="none" normalizeH="0" baseline="0" dirty="0" smtClean="0">
                <a:ln>
                  <a:noFill/>
                </a:ln>
                <a:solidFill>
                  <a:schemeClr val="bg1"/>
                </a:solidFill>
                <a:effectLst/>
                <a:latin typeface="+mj-lt"/>
                <a:ea typeface="Times New Roman" pitchFamily="18" charset="0"/>
                <a:cs typeface="Times New Roman" pitchFamily="18" charset="0"/>
              </a:rPr>
              <a:t>) yang dibentuk tergantung dari banyaknya</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tab pos="914400"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fi-FI" sz="2400" b="1" i="0" u="none" strike="noStrike" cap="none" normalizeH="0" baseline="0" dirty="0" smtClean="0">
                <a:ln>
                  <a:noFill/>
                </a:ln>
                <a:solidFill>
                  <a:schemeClr val="bg1"/>
                </a:solidFill>
                <a:effectLst/>
                <a:latin typeface="+mj-lt"/>
                <a:ea typeface="Times New Roman" pitchFamily="18" charset="0"/>
                <a:cs typeface="Times New Roman" pitchFamily="18" charset="0"/>
              </a:rPr>
              <a:t> bunga. Bunga yang telah diserbuki atau telah terjadi </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tab pos="914400"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fi-FI" sz="2400" b="1" i="0" u="none" strike="noStrike" cap="none" normalizeH="0" baseline="0" dirty="0" smtClean="0">
                <a:ln>
                  <a:noFill/>
                </a:ln>
                <a:solidFill>
                  <a:schemeClr val="bg1"/>
                </a:solidFill>
                <a:effectLst/>
                <a:latin typeface="+mj-lt"/>
                <a:ea typeface="Times New Roman" pitchFamily="18" charset="0"/>
                <a:cs typeface="Times New Roman" pitchFamily="18" charset="0"/>
              </a:rPr>
              <a:t>perkawinan antara bunga jantan dan bunga betina akan</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tab pos="914400"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fi-FI" sz="2400" b="1" i="0" u="none" strike="noStrike" cap="none" normalizeH="0" baseline="0" dirty="0" smtClean="0">
                <a:ln>
                  <a:noFill/>
                </a:ln>
                <a:solidFill>
                  <a:schemeClr val="bg1"/>
                </a:solidFill>
                <a:effectLst/>
                <a:latin typeface="+mj-lt"/>
                <a:ea typeface="Times New Roman" pitchFamily="18" charset="0"/>
                <a:cs typeface="Times New Roman" pitchFamily="18" charset="0"/>
              </a:rPr>
              <a:t> tumbuh ke arah bawah dan akan membentuk bakal buah.</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tab pos="914400"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fi-FI" sz="2400" b="1" i="0" u="none" strike="noStrike" cap="none" normalizeH="0" baseline="0" dirty="0" smtClean="0">
                <a:ln>
                  <a:noFill/>
                </a:ln>
                <a:solidFill>
                  <a:schemeClr val="bg1"/>
                </a:solidFill>
                <a:effectLst/>
                <a:latin typeface="+mj-lt"/>
                <a:ea typeface="Times New Roman" pitchFamily="18" charset="0"/>
                <a:cs typeface="Times New Roman" pitchFamily="18" charset="0"/>
              </a:rPr>
              <a:t> Bakal buah akan menjadi buah apabila menyentuh tanah </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tab pos="914400"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fi-FI" sz="2400" b="1" i="0" u="none" strike="noStrike" cap="none" normalizeH="0" baseline="0" dirty="0" smtClean="0">
                <a:ln>
                  <a:noFill/>
                </a:ln>
                <a:solidFill>
                  <a:schemeClr val="bg1"/>
                </a:solidFill>
                <a:effectLst/>
                <a:latin typeface="+mj-lt"/>
                <a:ea typeface="Times New Roman" pitchFamily="18" charset="0"/>
                <a:cs typeface="Times New Roman" pitchFamily="18" charset="0"/>
              </a:rPr>
              <a:t>dan masuk kedelam tanah, sehingga perlu dilakukan </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tab pos="914400"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fi-FI" sz="2400" b="1" i="0" u="none" strike="noStrike" cap="none" normalizeH="0" baseline="0" dirty="0" smtClean="0">
                <a:ln>
                  <a:noFill/>
                </a:ln>
                <a:solidFill>
                  <a:schemeClr val="bg1"/>
                </a:solidFill>
                <a:effectLst/>
                <a:latin typeface="+mj-lt"/>
                <a:ea typeface="Times New Roman" pitchFamily="18" charset="0"/>
                <a:cs typeface="Times New Roman" pitchFamily="18" charset="0"/>
              </a:rPr>
              <a:t> pembumbunan. </a:t>
            </a:r>
            <a:endParaRPr kumimoji="0" lang="fi-FI" sz="2400" b="1"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42852"/>
            <a:ext cx="2786082" cy="461665"/>
          </a:xfrm>
          <a:prstGeom prst="rect">
            <a:avLst/>
          </a:prstGeom>
        </p:spPr>
        <p:txBody>
          <a:bodyPr wrap="square">
            <a:spAutoFit/>
          </a:bodyPr>
          <a:lstStyle/>
          <a:p>
            <a:r>
              <a:rPr lang="id-ID" sz="2400" b="1" dirty="0" smtClean="0">
                <a:solidFill>
                  <a:schemeClr val="bg1"/>
                </a:solidFill>
              </a:rPr>
              <a:t>14.  RECORD</a:t>
            </a:r>
            <a:endParaRPr lang="id-ID" sz="2400" dirty="0">
              <a:solidFill>
                <a:schemeClr val="bg1"/>
              </a:solidFill>
            </a:endParaRPr>
          </a:p>
        </p:txBody>
      </p:sp>
      <p:sp>
        <p:nvSpPr>
          <p:cNvPr id="107521" name="Rectangle 1"/>
          <p:cNvSpPr>
            <a:spLocks noChangeArrowheads="1"/>
          </p:cNvSpPr>
          <p:nvPr/>
        </p:nvSpPr>
        <p:spPr bwMode="auto">
          <a:xfrm>
            <a:off x="357158" y="686683"/>
            <a:ext cx="857256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ct val="0"/>
              </a:spcAft>
              <a:buClrTx/>
              <a:buSzTx/>
              <a:buFont typeface="Arial" pitchFamily="34" charset="0"/>
              <a:buChar char="•"/>
              <a:tabLst>
                <a:tab pos="809625" algn="l"/>
              </a:tabLst>
            </a:pPr>
            <a:r>
              <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Record 001 sebagai kontrol pada olah tanah yang meliputi </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1" fontAlgn="base" latinLnBrk="0" hangingPunct="1">
              <a:lnSpc>
                <a:spcPct val="100000"/>
              </a:lnSpc>
              <a:spcBef>
                <a:spcPct val="0"/>
              </a:spcBef>
              <a:spcAft>
                <a:spcPct val="0"/>
              </a:spcAft>
              <a:buClrTx/>
              <a:buSzTx/>
              <a:tabLst>
                <a:tab pos="809625"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olah tanah I, olah tanah II dan pemberian furadan. </a:t>
            </a:r>
            <a:endParaRPr kumimoji="0" lang="id-ID" sz="2400" b="1" i="0" u="none" strike="noStrike" cap="none" normalizeH="0" baseline="0" dirty="0" smtClean="0">
              <a:ln>
                <a:noFill/>
              </a:ln>
              <a:solidFill>
                <a:schemeClr val="bg1"/>
              </a:solidFill>
              <a:effectLst/>
              <a:latin typeface="+mj-lt"/>
              <a:cs typeface="Arial" pitchFamily="34" charset="0"/>
            </a:endParaRPr>
          </a:p>
          <a:p>
            <a:pPr marL="457200" marR="0" lvl="1" indent="0" defTabSz="914400" rtl="0" eaLnBrk="0" fontAlgn="base" latinLnBrk="0" hangingPunct="0">
              <a:lnSpc>
                <a:spcPct val="100000"/>
              </a:lnSpc>
              <a:spcBef>
                <a:spcPct val="0"/>
              </a:spcBef>
              <a:spcAft>
                <a:spcPct val="0"/>
              </a:spcAft>
              <a:buClrTx/>
              <a:buSzTx/>
              <a:buFont typeface="Arial" pitchFamily="34" charset="0"/>
              <a:buChar char="•"/>
              <a:tabLst>
                <a:tab pos="809625" algn="l"/>
              </a:tabLst>
            </a:pPr>
            <a:r>
              <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Record 002 sebagai kontrol pada proses pemupukan dan </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tab pos="809625"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pengkocoran bio kultur yang meliputi dosis, jenis dan waktu</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tab pos="809625"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 pemupukan dan kocor. </a:t>
            </a:r>
            <a:endParaRPr kumimoji="0" lang="id-ID" sz="2400" b="1" i="0" u="none" strike="noStrike" cap="none" normalizeH="0" baseline="0" dirty="0" smtClean="0">
              <a:ln>
                <a:noFill/>
              </a:ln>
              <a:solidFill>
                <a:schemeClr val="bg1"/>
              </a:solidFill>
              <a:effectLst/>
              <a:latin typeface="+mj-lt"/>
              <a:cs typeface="Arial" pitchFamily="34" charset="0"/>
            </a:endParaRPr>
          </a:p>
          <a:p>
            <a:pPr marL="457200" marR="0" lvl="1" indent="0" defTabSz="914400" rtl="0" eaLnBrk="0" fontAlgn="base" latinLnBrk="0" hangingPunct="0">
              <a:lnSpc>
                <a:spcPct val="100000"/>
              </a:lnSpc>
              <a:spcBef>
                <a:spcPct val="0"/>
              </a:spcBef>
              <a:spcAft>
                <a:spcPct val="0"/>
              </a:spcAft>
              <a:buClrTx/>
              <a:buSzTx/>
              <a:buFont typeface="Arial" pitchFamily="34" charset="0"/>
              <a:buChar char="•"/>
              <a:tabLst>
                <a:tab pos="809625" algn="l"/>
              </a:tabLst>
            </a:pPr>
            <a:r>
              <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Record 003 sebagai kontrol pada proses pembumbunan, </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tab pos="809625"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kapan waktunya dan tinggi bumbunan. </a:t>
            </a:r>
            <a:endParaRPr kumimoji="0" lang="id-ID" sz="2400" b="1" i="0" u="none" strike="noStrike" cap="none" normalizeH="0" baseline="0" dirty="0" smtClean="0">
              <a:ln>
                <a:noFill/>
              </a:ln>
              <a:solidFill>
                <a:schemeClr val="bg1"/>
              </a:solidFill>
              <a:effectLst/>
              <a:latin typeface="+mj-lt"/>
              <a:cs typeface="Arial" pitchFamily="34" charset="0"/>
            </a:endParaRPr>
          </a:p>
          <a:p>
            <a:pPr marL="457200" marR="0" lvl="1" indent="0" defTabSz="914400" rtl="0" eaLnBrk="0" fontAlgn="base" latinLnBrk="0" hangingPunct="0">
              <a:lnSpc>
                <a:spcPct val="100000"/>
              </a:lnSpc>
              <a:spcBef>
                <a:spcPct val="0"/>
              </a:spcBef>
              <a:spcAft>
                <a:spcPct val="0"/>
              </a:spcAft>
              <a:buClrTx/>
              <a:buSzTx/>
              <a:buFont typeface="Arial" pitchFamily="34" charset="0"/>
              <a:buChar char="•"/>
              <a:tabLst>
                <a:tab pos="809625" algn="l"/>
              </a:tabLst>
            </a:pPr>
            <a:r>
              <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Record 004 sebagai kontrol pada pengairan meliputi waktu</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tab pos="809625"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 pengairan, tinggi pengairan pada parit.</a:t>
            </a:r>
            <a:endParaRPr kumimoji="0" lang="id-ID" sz="2400" b="1" i="0" u="none" strike="noStrike" cap="none" normalizeH="0" baseline="0" dirty="0" smtClean="0">
              <a:ln>
                <a:noFill/>
              </a:ln>
              <a:solidFill>
                <a:schemeClr val="bg1"/>
              </a:solidFill>
              <a:effectLst/>
              <a:latin typeface="+mj-lt"/>
              <a:cs typeface="Arial" pitchFamily="34" charset="0"/>
            </a:endParaRPr>
          </a:p>
          <a:p>
            <a:pPr marL="457200" marR="0" lvl="1" indent="0" defTabSz="914400" rtl="0" eaLnBrk="0" fontAlgn="base" latinLnBrk="0" hangingPunct="0">
              <a:lnSpc>
                <a:spcPct val="100000"/>
              </a:lnSpc>
              <a:spcBef>
                <a:spcPct val="0"/>
              </a:spcBef>
              <a:spcAft>
                <a:spcPct val="0"/>
              </a:spcAft>
              <a:buClrTx/>
              <a:buSzTx/>
              <a:buFont typeface="Arial" pitchFamily="34" charset="0"/>
              <a:buChar char="•"/>
              <a:tabLst>
                <a:tab pos="809625" algn="l"/>
              </a:tabLst>
            </a:pPr>
            <a:r>
              <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Record 005 sebagai kontrol pada pemberian bio pestisida </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tab pos="809625"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meliputi dosis dan waktu aplikasinya.</a:t>
            </a:r>
            <a:endParaRPr kumimoji="0" lang="id-ID" sz="2400" b="1" i="0" u="none" strike="noStrike" cap="none" normalizeH="0" baseline="0" dirty="0" smtClean="0">
              <a:ln>
                <a:noFill/>
              </a:ln>
              <a:solidFill>
                <a:schemeClr val="bg1"/>
              </a:solidFill>
              <a:effectLst/>
              <a:latin typeface="+mj-lt"/>
              <a:cs typeface="Arial" pitchFamily="34" charset="0"/>
            </a:endParaRPr>
          </a:p>
          <a:p>
            <a:pPr marL="457200" marR="0" lvl="1" indent="0" defTabSz="914400" rtl="0" eaLnBrk="0" fontAlgn="base" latinLnBrk="0" hangingPunct="0">
              <a:lnSpc>
                <a:spcPct val="100000"/>
              </a:lnSpc>
              <a:spcBef>
                <a:spcPct val="0"/>
              </a:spcBef>
              <a:spcAft>
                <a:spcPct val="0"/>
              </a:spcAft>
              <a:buClrTx/>
              <a:buSzTx/>
              <a:buFont typeface="Arial" pitchFamily="34" charset="0"/>
              <a:buChar char="•"/>
              <a:tabLst>
                <a:tab pos="809625" algn="l"/>
              </a:tabLst>
            </a:pPr>
            <a:r>
              <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Record 006 sebagai kontrol pada semprot daun meliputi </a:t>
            </a:r>
            <a:endParaRPr kumimoji="0" lang="id-ID" sz="2400" b="1" i="0" u="none" strike="noStrike" cap="none" normalizeH="0" baseline="0" dirty="0" smtClean="0">
              <a:ln>
                <a:noFill/>
              </a:ln>
              <a:solidFill>
                <a:schemeClr val="bg1"/>
              </a:solidFill>
              <a:effectLst/>
              <a:latin typeface="+mj-lt"/>
              <a:ea typeface="Times New Roman" pitchFamily="18"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tab pos="809625" algn="l"/>
              </a:tabLst>
            </a:pPr>
            <a:r>
              <a:rPr lang="id-ID" sz="2400" b="1" dirty="0" smtClean="0">
                <a:solidFill>
                  <a:schemeClr val="bg1"/>
                </a:solidFill>
                <a:latin typeface="+mj-lt"/>
                <a:ea typeface="Times New Roman" pitchFamily="18" charset="0"/>
                <a:cs typeface="Times New Roman" pitchFamily="18" charset="0"/>
              </a:rPr>
              <a:t> </a:t>
            </a:r>
            <a:r>
              <a:rPr lang="id-ID" sz="2400" b="1" dirty="0" smtClean="0">
                <a:solidFill>
                  <a:schemeClr val="bg1"/>
                </a:solidFill>
                <a:latin typeface="+mj-lt"/>
                <a:ea typeface="Times New Roman" pitchFamily="18" charset="0"/>
                <a:cs typeface="Times New Roman" pitchFamily="18" charset="0"/>
              </a:rPr>
              <a:t>   </a:t>
            </a:r>
            <a:r>
              <a:rPr kumimoji="0" lang="sv-SE" sz="2400" b="1" i="0" u="none" strike="noStrike" cap="none" normalizeH="0" baseline="0" dirty="0" smtClean="0">
                <a:ln>
                  <a:noFill/>
                </a:ln>
                <a:solidFill>
                  <a:schemeClr val="bg1"/>
                </a:solidFill>
                <a:effectLst/>
                <a:latin typeface="+mj-lt"/>
                <a:ea typeface="Times New Roman" pitchFamily="18" charset="0"/>
                <a:cs typeface="Times New Roman" pitchFamily="18" charset="0"/>
              </a:rPr>
              <a:t>dosis bio kultur, jumlah telur dan waktu aplikasinya.</a:t>
            </a:r>
            <a:endParaRPr kumimoji="0" lang="sv-SE" sz="2400" b="1"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14290"/>
            <a:ext cx="5672066" cy="461665"/>
          </a:xfrm>
          <a:prstGeom prst="rect">
            <a:avLst/>
          </a:prstGeom>
        </p:spPr>
        <p:txBody>
          <a:bodyPr wrap="none">
            <a:spAutoFit/>
          </a:bodyPr>
          <a:lstStyle/>
          <a:p>
            <a:r>
              <a:rPr lang="id-ID" sz="2400" b="1" dirty="0" smtClean="0">
                <a:solidFill>
                  <a:schemeClr val="bg1"/>
                </a:solidFill>
              </a:rPr>
              <a:t>Flowchart budidaya tanaman kacang tanah</a:t>
            </a:r>
            <a:endParaRPr lang="id-ID" sz="2400" b="1" dirty="0">
              <a:solidFill>
                <a:schemeClr val="bg1"/>
              </a:solidFill>
            </a:endParaRPr>
          </a:p>
        </p:txBody>
      </p:sp>
      <p:grpSp>
        <p:nvGrpSpPr>
          <p:cNvPr id="108546" name="Group 2"/>
          <p:cNvGrpSpPr>
            <a:grpSpLocks/>
          </p:cNvGrpSpPr>
          <p:nvPr/>
        </p:nvGrpSpPr>
        <p:grpSpPr bwMode="auto">
          <a:xfrm>
            <a:off x="3390908" y="857232"/>
            <a:ext cx="2395538" cy="5786478"/>
            <a:chOff x="3982" y="4322"/>
            <a:chExt cx="3772" cy="11606"/>
          </a:xfrm>
        </p:grpSpPr>
        <p:sp>
          <p:nvSpPr>
            <p:cNvPr id="108547" name="AutoShape 3"/>
            <p:cNvSpPr>
              <a:spLocks noChangeArrowheads="1"/>
            </p:cNvSpPr>
            <p:nvPr/>
          </p:nvSpPr>
          <p:spPr bwMode="auto">
            <a:xfrm>
              <a:off x="5062" y="4322"/>
              <a:ext cx="1680" cy="480"/>
            </a:xfrm>
            <a:prstGeom prst="flowChartTerminator">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100" b="1" i="0" u="none" strike="noStrike" cap="none" normalizeH="0" baseline="0" smtClean="0">
                  <a:ln>
                    <a:noFill/>
                  </a:ln>
                  <a:solidFill>
                    <a:schemeClr val="tx1"/>
                  </a:solidFill>
                  <a:effectLst/>
                  <a:latin typeface="+mj-lt"/>
                  <a:cs typeface="Arial" pitchFamily="34" charset="0"/>
                </a:rPr>
                <a:t>Mulai</a:t>
              </a:r>
            </a:p>
          </p:txBody>
        </p:sp>
        <p:sp>
          <p:nvSpPr>
            <p:cNvPr id="108548" name="Rectangle 4"/>
            <p:cNvSpPr>
              <a:spLocks noChangeArrowheads="1"/>
            </p:cNvSpPr>
            <p:nvPr/>
          </p:nvSpPr>
          <p:spPr bwMode="auto">
            <a:xfrm>
              <a:off x="4033" y="5162"/>
              <a:ext cx="372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defTabSz="914400" rtl="0" eaLnBrk="1" fontAlgn="base" latinLnBrk="0" hangingPunct="1">
                <a:lnSpc>
                  <a:spcPct val="100000"/>
                </a:lnSpc>
                <a:spcBef>
                  <a:spcPct val="0"/>
                </a:spcBef>
                <a:spcAft>
                  <a:spcPts val="1000"/>
                </a:spcAft>
                <a:buClrTx/>
                <a:buSzTx/>
                <a:buFontTx/>
                <a:buNone/>
                <a:tabLst/>
              </a:pPr>
              <a:r>
                <a:rPr kumimoji="0" lang="id-ID" sz="1100" b="1" i="0" u="none" strike="noStrike" cap="none" normalizeH="0" baseline="0" dirty="0" smtClean="0">
                  <a:ln>
                    <a:noFill/>
                  </a:ln>
                  <a:solidFill>
                    <a:schemeClr val="tx1"/>
                  </a:solidFill>
                  <a:effectLst/>
                  <a:latin typeface="+mj-lt"/>
                  <a:cs typeface="Arial" pitchFamily="34" charset="0"/>
                </a:rPr>
                <a:t>Buat jadwal budidaya kacang tanah</a:t>
              </a:r>
            </a:p>
          </p:txBody>
        </p:sp>
        <p:sp>
          <p:nvSpPr>
            <p:cNvPr id="108549" name="Rectangle 5"/>
            <p:cNvSpPr>
              <a:spLocks noChangeArrowheads="1"/>
            </p:cNvSpPr>
            <p:nvPr/>
          </p:nvSpPr>
          <p:spPr bwMode="auto">
            <a:xfrm>
              <a:off x="3982" y="6253"/>
              <a:ext cx="3720" cy="5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ts val="1000"/>
                </a:spcAft>
                <a:buClrTx/>
                <a:buSzTx/>
                <a:buFontTx/>
                <a:buNone/>
                <a:tabLst/>
              </a:pPr>
              <a:r>
                <a:rPr kumimoji="0" lang="id-ID" sz="1100" b="1" i="0" u="none" strike="noStrike" cap="none" normalizeH="0" baseline="0" dirty="0" smtClean="0">
                  <a:ln>
                    <a:noFill/>
                  </a:ln>
                  <a:solidFill>
                    <a:schemeClr val="tx1"/>
                  </a:solidFill>
                  <a:effectLst/>
                  <a:latin typeface="+mj-lt"/>
                  <a:cs typeface="Arial" pitchFamily="34" charset="0"/>
                </a:rPr>
                <a:t>Olah Tanah</a:t>
              </a:r>
            </a:p>
          </p:txBody>
        </p:sp>
        <p:sp>
          <p:nvSpPr>
            <p:cNvPr id="108550" name="Line 6"/>
            <p:cNvSpPr>
              <a:spLocks noChangeShapeType="1"/>
            </p:cNvSpPr>
            <p:nvPr/>
          </p:nvSpPr>
          <p:spPr bwMode="auto">
            <a:xfrm>
              <a:off x="5902" y="4802"/>
              <a:ext cx="0" cy="3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id-ID" sz="1100" b="1">
                <a:latin typeface="+mj-lt"/>
              </a:endParaRPr>
            </a:p>
          </p:txBody>
        </p:sp>
        <p:sp>
          <p:nvSpPr>
            <p:cNvPr id="108551" name="Rectangle 7"/>
            <p:cNvSpPr>
              <a:spLocks noChangeArrowheads="1"/>
            </p:cNvSpPr>
            <p:nvPr/>
          </p:nvSpPr>
          <p:spPr bwMode="auto">
            <a:xfrm>
              <a:off x="4017" y="7922"/>
              <a:ext cx="3720" cy="5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ts val="1000"/>
                </a:spcAft>
                <a:buClrTx/>
                <a:buSzTx/>
                <a:buFontTx/>
                <a:buNone/>
                <a:tabLst/>
              </a:pPr>
              <a:r>
                <a:rPr kumimoji="0" lang="id-ID" sz="1100" b="1" i="0" u="none" strike="noStrike" cap="none" normalizeH="0" baseline="0" smtClean="0">
                  <a:ln>
                    <a:noFill/>
                  </a:ln>
                  <a:solidFill>
                    <a:schemeClr val="tx1"/>
                  </a:solidFill>
                  <a:effectLst/>
                  <a:latin typeface="+mj-lt"/>
                  <a:cs typeface="Arial" pitchFamily="34" charset="0"/>
                </a:rPr>
                <a:t>Olah Tanah </a:t>
              </a:r>
            </a:p>
          </p:txBody>
        </p:sp>
        <p:sp>
          <p:nvSpPr>
            <p:cNvPr id="108552" name="Rectangle 8"/>
            <p:cNvSpPr>
              <a:spLocks noChangeArrowheads="1"/>
            </p:cNvSpPr>
            <p:nvPr/>
          </p:nvSpPr>
          <p:spPr bwMode="auto">
            <a:xfrm>
              <a:off x="4016" y="9568"/>
              <a:ext cx="3720" cy="5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ts val="1000"/>
                </a:spcAft>
                <a:buClrTx/>
                <a:buSzTx/>
                <a:buFontTx/>
                <a:buNone/>
                <a:tabLst/>
              </a:pPr>
              <a:r>
                <a:rPr kumimoji="0" lang="id-ID" sz="1100" b="1" i="0" u="none" strike="noStrike" cap="none" normalizeH="0" baseline="0" smtClean="0">
                  <a:ln>
                    <a:noFill/>
                  </a:ln>
                  <a:solidFill>
                    <a:schemeClr val="tx1"/>
                  </a:solidFill>
                  <a:effectLst/>
                  <a:latin typeface="+mj-lt"/>
                  <a:cs typeface="Arial" pitchFamily="34" charset="0"/>
                </a:rPr>
                <a:t>Penanaman</a:t>
              </a:r>
            </a:p>
          </p:txBody>
        </p:sp>
        <p:sp>
          <p:nvSpPr>
            <p:cNvPr id="108553" name="Rectangle 9"/>
            <p:cNvSpPr>
              <a:spLocks noChangeArrowheads="1"/>
            </p:cNvSpPr>
            <p:nvPr/>
          </p:nvSpPr>
          <p:spPr bwMode="auto">
            <a:xfrm>
              <a:off x="3982" y="13455"/>
              <a:ext cx="3720" cy="5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ts val="1000"/>
                </a:spcAft>
                <a:buClrTx/>
                <a:buSzTx/>
                <a:buFontTx/>
                <a:buNone/>
                <a:tabLst/>
              </a:pPr>
              <a:r>
                <a:rPr kumimoji="0" lang="id-ID" sz="1100" b="1" i="0" u="none" strike="noStrike" cap="none" normalizeH="0" baseline="0" dirty="0" smtClean="0">
                  <a:ln>
                    <a:noFill/>
                  </a:ln>
                  <a:solidFill>
                    <a:schemeClr val="tx1"/>
                  </a:solidFill>
                  <a:effectLst/>
                  <a:latin typeface="+mj-lt"/>
                  <a:cs typeface="Arial" pitchFamily="34" charset="0"/>
                </a:rPr>
                <a:t>Semprot daun I, &amp; II</a:t>
              </a:r>
            </a:p>
          </p:txBody>
        </p:sp>
        <p:sp>
          <p:nvSpPr>
            <p:cNvPr id="108554" name="AutoShape 10"/>
            <p:cNvSpPr>
              <a:spLocks noChangeArrowheads="1"/>
            </p:cNvSpPr>
            <p:nvPr/>
          </p:nvSpPr>
          <p:spPr bwMode="auto">
            <a:xfrm>
              <a:off x="5062" y="15448"/>
              <a:ext cx="1680" cy="480"/>
            </a:xfrm>
            <a:prstGeom prst="flowChartTerminator">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100" b="1" i="0" u="none" strike="noStrike" cap="none" normalizeH="0" baseline="0" smtClean="0">
                  <a:ln>
                    <a:noFill/>
                  </a:ln>
                  <a:solidFill>
                    <a:schemeClr val="tx1"/>
                  </a:solidFill>
                  <a:effectLst/>
                  <a:latin typeface="+mj-lt"/>
                  <a:cs typeface="Arial" pitchFamily="34" charset="0"/>
                </a:rPr>
                <a:t>Panen</a:t>
              </a:r>
            </a:p>
          </p:txBody>
        </p:sp>
        <p:sp>
          <p:nvSpPr>
            <p:cNvPr id="108555" name="Rectangle 11"/>
            <p:cNvSpPr>
              <a:spLocks noChangeArrowheads="1"/>
            </p:cNvSpPr>
            <p:nvPr/>
          </p:nvSpPr>
          <p:spPr bwMode="auto">
            <a:xfrm>
              <a:off x="4017" y="7082"/>
              <a:ext cx="3720" cy="5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ts val="1000"/>
                </a:spcAft>
                <a:buClrTx/>
                <a:buSzTx/>
                <a:buFontTx/>
                <a:buNone/>
                <a:tabLst/>
              </a:pPr>
              <a:r>
                <a:rPr kumimoji="0" lang="id-ID" sz="1100" b="1" i="0" u="none" strike="noStrike" cap="none" normalizeH="0" baseline="0" dirty="0" smtClean="0">
                  <a:ln>
                    <a:noFill/>
                  </a:ln>
                  <a:solidFill>
                    <a:schemeClr val="tx1"/>
                  </a:solidFill>
                  <a:effectLst/>
                  <a:latin typeface="+mj-lt"/>
                  <a:cs typeface="Arial" pitchFamily="34" charset="0"/>
                </a:rPr>
                <a:t>Buat Bedengan</a:t>
              </a:r>
            </a:p>
          </p:txBody>
        </p:sp>
        <p:sp>
          <p:nvSpPr>
            <p:cNvPr id="108556" name="Rectangle 12"/>
            <p:cNvSpPr>
              <a:spLocks noChangeArrowheads="1"/>
            </p:cNvSpPr>
            <p:nvPr/>
          </p:nvSpPr>
          <p:spPr bwMode="auto">
            <a:xfrm>
              <a:off x="4033" y="8721"/>
              <a:ext cx="3720" cy="5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ts val="1000"/>
                </a:spcAft>
                <a:buClrTx/>
                <a:buSzTx/>
                <a:buFontTx/>
                <a:buNone/>
                <a:tabLst/>
              </a:pPr>
              <a:r>
                <a:rPr kumimoji="0" lang="id-ID" sz="1100" b="1" i="0" u="none" strike="noStrike" cap="none" normalizeH="0" baseline="0" smtClean="0">
                  <a:ln>
                    <a:noFill/>
                  </a:ln>
                  <a:solidFill>
                    <a:schemeClr val="tx1"/>
                  </a:solidFill>
                  <a:effectLst/>
                  <a:latin typeface="+mj-lt"/>
                  <a:cs typeface="Arial" pitchFamily="34" charset="0"/>
                </a:rPr>
                <a:t>Pupuk Dasar</a:t>
              </a:r>
            </a:p>
          </p:txBody>
        </p:sp>
        <p:sp>
          <p:nvSpPr>
            <p:cNvPr id="108557" name="Rectangle 13"/>
            <p:cNvSpPr>
              <a:spLocks noChangeArrowheads="1"/>
            </p:cNvSpPr>
            <p:nvPr/>
          </p:nvSpPr>
          <p:spPr bwMode="auto">
            <a:xfrm>
              <a:off x="4017" y="10370"/>
              <a:ext cx="3720" cy="5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ts val="1000"/>
                </a:spcAft>
                <a:buClrTx/>
                <a:buSzTx/>
                <a:buFontTx/>
                <a:buNone/>
                <a:tabLst/>
              </a:pPr>
              <a:r>
                <a:rPr kumimoji="0" lang="id-ID" sz="1100" b="1" i="0" u="none" strike="noStrike" cap="none" normalizeH="0" baseline="0" dirty="0" smtClean="0">
                  <a:ln>
                    <a:noFill/>
                  </a:ln>
                  <a:solidFill>
                    <a:schemeClr val="tx1"/>
                  </a:solidFill>
                  <a:effectLst/>
                  <a:latin typeface="+mj-lt"/>
                  <a:cs typeface="Arial" pitchFamily="34" charset="0"/>
                </a:rPr>
                <a:t>Pengairan</a:t>
              </a:r>
            </a:p>
          </p:txBody>
        </p:sp>
        <p:sp>
          <p:nvSpPr>
            <p:cNvPr id="108558" name="Rectangle 14"/>
            <p:cNvSpPr>
              <a:spLocks noChangeArrowheads="1"/>
            </p:cNvSpPr>
            <p:nvPr/>
          </p:nvSpPr>
          <p:spPr bwMode="auto">
            <a:xfrm>
              <a:off x="4034" y="11201"/>
              <a:ext cx="3720" cy="8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ts val="1000"/>
                </a:spcAft>
                <a:buClrTx/>
                <a:buSzTx/>
                <a:buFontTx/>
                <a:buNone/>
                <a:tabLst/>
              </a:pPr>
              <a:r>
                <a:rPr kumimoji="0" lang="sv-SE" sz="1100" b="1" i="0" u="none" strike="noStrike" cap="none" normalizeH="0" baseline="0" dirty="0" smtClean="0">
                  <a:ln>
                    <a:noFill/>
                  </a:ln>
                  <a:solidFill>
                    <a:schemeClr val="tx1"/>
                  </a:solidFill>
                  <a:effectLst/>
                  <a:latin typeface="+mj-lt"/>
                  <a:cs typeface="Arial" pitchFamily="34" charset="0"/>
                </a:rPr>
                <a:t>Pupuk susulan I + kocor </a:t>
              </a:r>
              <a:r>
                <a:rPr kumimoji="0" lang="id-ID" sz="1100" b="1" i="0" u="none" strike="noStrike" cap="none" normalizeH="0" baseline="0" dirty="0" smtClean="0">
                  <a:ln>
                    <a:noFill/>
                  </a:ln>
                  <a:solidFill>
                    <a:schemeClr val="tx1"/>
                  </a:solidFill>
                  <a:effectLst/>
                  <a:latin typeface="+mj-lt"/>
                  <a:cs typeface="Arial" pitchFamily="34" charset="0"/>
                </a:rPr>
                <a:t>perbedeng</a:t>
              </a:r>
            </a:p>
          </p:txBody>
        </p:sp>
        <p:sp>
          <p:nvSpPr>
            <p:cNvPr id="108559" name="Rectangle 15"/>
            <p:cNvSpPr>
              <a:spLocks noChangeArrowheads="1"/>
            </p:cNvSpPr>
            <p:nvPr/>
          </p:nvSpPr>
          <p:spPr bwMode="auto">
            <a:xfrm>
              <a:off x="4016" y="12320"/>
              <a:ext cx="3720" cy="8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ts val="1000"/>
                </a:spcAft>
                <a:buClrTx/>
                <a:buSzTx/>
                <a:buFontTx/>
                <a:buNone/>
                <a:tabLst/>
              </a:pPr>
              <a:r>
                <a:rPr kumimoji="0" lang="sv-SE" sz="1100" b="1" i="0" u="none" strike="noStrike" cap="none" normalizeH="0" baseline="0" dirty="0" smtClean="0">
                  <a:ln>
                    <a:noFill/>
                  </a:ln>
                  <a:solidFill>
                    <a:schemeClr val="tx1"/>
                  </a:solidFill>
                  <a:effectLst/>
                  <a:latin typeface="+mj-lt"/>
                  <a:cs typeface="Arial" pitchFamily="34" charset="0"/>
                </a:rPr>
                <a:t>Pupuk susulan II + kocor </a:t>
              </a:r>
              <a:r>
                <a:rPr kumimoji="0" lang="id-ID" sz="1100" b="1" i="0" u="none" strike="noStrike" cap="none" normalizeH="0" baseline="0" dirty="0" smtClean="0">
                  <a:ln>
                    <a:noFill/>
                  </a:ln>
                  <a:solidFill>
                    <a:schemeClr val="tx1"/>
                  </a:solidFill>
                  <a:effectLst/>
                  <a:latin typeface="+mj-lt"/>
                  <a:cs typeface="Arial" pitchFamily="34" charset="0"/>
                </a:rPr>
                <a:t>perbedeng</a:t>
              </a:r>
            </a:p>
          </p:txBody>
        </p:sp>
        <p:sp>
          <p:nvSpPr>
            <p:cNvPr id="108560" name="Rectangle 16"/>
            <p:cNvSpPr>
              <a:spLocks noChangeArrowheads="1"/>
            </p:cNvSpPr>
            <p:nvPr/>
          </p:nvSpPr>
          <p:spPr bwMode="auto">
            <a:xfrm>
              <a:off x="4033" y="14298"/>
              <a:ext cx="3720" cy="8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ts val="1000"/>
                </a:spcAft>
                <a:buClrTx/>
                <a:buSzTx/>
                <a:buFontTx/>
                <a:buNone/>
                <a:tabLst/>
              </a:pPr>
              <a:r>
                <a:rPr kumimoji="0" lang="sv-SE" sz="1100" b="1" i="0" u="none" strike="noStrike" cap="none" normalizeH="0" baseline="0" dirty="0" smtClean="0">
                  <a:ln>
                    <a:noFill/>
                  </a:ln>
                  <a:solidFill>
                    <a:schemeClr val="tx1"/>
                  </a:solidFill>
                  <a:effectLst/>
                  <a:latin typeface="+mj-lt"/>
                  <a:cs typeface="Arial" pitchFamily="34" charset="0"/>
                </a:rPr>
                <a:t>Pupuk susulan III + kocor </a:t>
              </a:r>
              <a:r>
                <a:rPr kumimoji="0" lang="id-ID" sz="1100" b="1" i="0" u="none" strike="noStrike" cap="none" normalizeH="0" baseline="0" dirty="0" smtClean="0">
                  <a:ln>
                    <a:noFill/>
                  </a:ln>
                  <a:solidFill>
                    <a:schemeClr val="tx1"/>
                  </a:solidFill>
                  <a:effectLst/>
                  <a:latin typeface="+mj-lt"/>
                  <a:cs typeface="Arial" pitchFamily="34" charset="0"/>
                </a:rPr>
                <a:t>perbedeng</a:t>
              </a:r>
            </a:p>
          </p:txBody>
        </p:sp>
        <p:sp>
          <p:nvSpPr>
            <p:cNvPr id="108561" name="Line 17"/>
            <p:cNvSpPr>
              <a:spLocks noChangeShapeType="1"/>
            </p:cNvSpPr>
            <p:nvPr/>
          </p:nvSpPr>
          <p:spPr bwMode="auto">
            <a:xfrm>
              <a:off x="5902" y="5882"/>
              <a:ext cx="0" cy="3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id-ID" sz="1100" b="1">
                <a:latin typeface="+mj-lt"/>
              </a:endParaRPr>
            </a:p>
          </p:txBody>
        </p:sp>
        <p:sp>
          <p:nvSpPr>
            <p:cNvPr id="108562" name="Line 18"/>
            <p:cNvSpPr>
              <a:spLocks noChangeShapeType="1"/>
            </p:cNvSpPr>
            <p:nvPr/>
          </p:nvSpPr>
          <p:spPr bwMode="auto">
            <a:xfrm>
              <a:off x="5902" y="6722"/>
              <a:ext cx="0" cy="3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id-ID" sz="1100" b="1">
                <a:latin typeface="+mj-lt"/>
              </a:endParaRPr>
            </a:p>
          </p:txBody>
        </p:sp>
        <p:sp>
          <p:nvSpPr>
            <p:cNvPr id="108563" name="Line 19"/>
            <p:cNvSpPr>
              <a:spLocks noChangeShapeType="1"/>
            </p:cNvSpPr>
            <p:nvPr/>
          </p:nvSpPr>
          <p:spPr bwMode="auto">
            <a:xfrm>
              <a:off x="5902" y="7511"/>
              <a:ext cx="0" cy="3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id-ID" sz="1100" b="1">
                <a:latin typeface="+mj-lt"/>
              </a:endParaRPr>
            </a:p>
          </p:txBody>
        </p:sp>
        <p:sp>
          <p:nvSpPr>
            <p:cNvPr id="108564" name="Line 20"/>
            <p:cNvSpPr>
              <a:spLocks noChangeShapeType="1"/>
            </p:cNvSpPr>
            <p:nvPr/>
          </p:nvSpPr>
          <p:spPr bwMode="auto">
            <a:xfrm>
              <a:off x="5902" y="8350"/>
              <a:ext cx="0" cy="3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id-ID" sz="1100" b="1">
                <a:latin typeface="+mj-lt"/>
              </a:endParaRPr>
            </a:p>
          </p:txBody>
        </p:sp>
        <p:sp>
          <p:nvSpPr>
            <p:cNvPr id="108565" name="Line 21"/>
            <p:cNvSpPr>
              <a:spLocks noChangeShapeType="1"/>
            </p:cNvSpPr>
            <p:nvPr/>
          </p:nvSpPr>
          <p:spPr bwMode="auto">
            <a:xfrm>
              <a:off x="5902" y="9156"/>
              <a:ext cx="0" cy="3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id-ID" sz="1100" b="1">
                <a:latin typeface="+mj-lt"/>
              </a:endParaRPr>
            </a:p>
          </p:txBody>
        </p:sp>
        <p:sp>
          <p:nvSpPr>
            <p:cNvPr id="108566" name="Line 22"/>
            <p:cNvSpPr>
              <a:spLocks noChangeShapeType="1"/>
            </p:cNvSpPr>
            <p:nvPr/>
          </p:nvSpPr>
          <p:spPr bwMode="auto">
            <a:xfrm>
              <a:off x="5902" y="9997"/>
              <a:ext cx="0" cy="3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id-ID" sz="1100" b="1">
                <a:latin typeface="+mj-lt"/>
              </a:endParaRPr>
            </a:p>
          </p:txBody>
        </p:sp>
        <p:sp>
          <p:nvSpPr>
            <p:cNvPr id="108567" name="Line 23"/>
            <p:cNvSpPr>
              <a:spLocks noChangeShapeType="1"/>
            </p:cNvSpPr>
            <p:nvPr/>
          </p:nvSpPr>
          <p:spPr bwMode="auto">
            <a:xfrm>
              <a:off x="5902" y="10806"/>
              <a:ext cx="0" cy="3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id-ID" sz="1100" b="1">
                <a:latin typeface="+mj-lt"/>
              </a:endParaRPr>
            </a:p>
          </p:txBody>
        </p:sp>
        <p:sp>
          <p:nvSpPr>
            <p:cNvPr id="108568" name="Line 24"/>
            <p:cNvSpPr>
              <a:spLocks noChangeShapeType="1"/>
            </p:cNvSpPr>
            <p:nvPr/>
          </p:nvSpPr>
          <p:spPr bwMode="auto">
            <a:xfrm>
              <a:off x="5902" y="11907"/>
              <a:ext cx="0" cy="3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id-ID" sz="1100" b="1">
                <a:latin typeface="+mj-lt"/>
              </a:endParaRPr>
            </a:p>
          </p:txBody>
        </p:sp>
        <p:sp>
          <p:nvSpPr>
            <p:cNvPr id="108569" name="Line 25"/>
            <p:cNvSpPr>
              <a:spLocks noChangeShapeType="1"/>
            </p:cNvSpPr>
            <p:nvPr/>
          </p:nvSpPr>
          <p:spPr bwMode="auto">
            <a:xfrm>
              <a:off x="5902" y="13059"/>
              <a:ext cx="0" cy="3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id-ID" sz="1100" b="1">
                <a:latin typeface="+mj-lt"/>
              </a:endParaRPr>
            </a:p>
          </p:txBody>
        </p:sp>
        <p:sp>
          <p:nvSpPr>
            <p:cNvPr id="108570" name="Line 26"/>
            <p:cNvSpPr>
              <a:spLocks noChangeShapeType="1"/>
            </p:cNvSpPr>
            <p:nvPr/>
          </p:nvSpPr>
          <p:spPr bwMode="auto">
            <a:xfrm>
              <a:off x="5902" y="13885"/>
              <a:ext cx="0" cy="3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id-ID" sz="1100" b="1">
                <a:latin typeface="+mj-lt"/>
              </a:endParaRPr>
            </a:p>
          </p:txBody>
        </p:sp>
        <p:sp>
          <p:nvSpPr>
            <p:cNvPr id="108571" name="Line 27"/>
            <p:cNvSpPr>
              <a:spLocks noChangeShapeType="1"/>
            </p:cNvSpPr>
            <p:nvPr/>
          </p:nvSpPr>
          <p:spPr bwMode="auto">
            <a:xfrm>
              <a:off x="5902" y="15019"/>
              <a:ext cx="0" cy="3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algn="ctr"/>
              <a:endParaRPr lang="id-ID" sz="1100" b="1">
                <a:latin typeface="+mj-lt"/>
              </a:endParaRPr>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654032"/>
          </a:xfrm>
        </p:spPr>
        <p:txBody>
          <a:bodyPr>
            <a:normAutofit/>
          </a:bodyPr>
          <a:lstStyle/>
          <a:p>
            <a:r>
              <a:rPr lang="id-ID" sz="3600" b="1" dirty="0" smtClean="0">
                <a:solidFill>
                  <a:srgbClr val="FFFF00"/>
                </a:solidFill>
              </a:rPr>
              <a:t>PENGENDALIAN HAMA DAN PENYAKIT</a:t>
            </a:r>
            <a:endParaRPr lang="id-ID" sz="3600" b="1" dirty="0">
              <a:solidFill>
                <a:srgbClr val="FFFF00"/>
              </a:solidFill>
            </a:endParaRPr>
          </a:p>
        </p:txBody>
      </p:sp>
      <p:sp>
        <p:nvSpPr>
          <p:cNvPr id="6" name="Content Placeholder 5"/>
          <p:cNvSpPr>
            <a:spLocks noGrp="1"/>
          </p:cNvSpPr>
          <p:nvPr>
            <p:ph idx="1"/>
          </p:nvPr>
        </p:nvSpPr>
        <p:spPr>
          <a:xfrm>
            <a:off x="357158" y="1000108"/>
            <a:ext cx="8229600" cy="4525963"/>
          </a:xfrm>
        </p:spPr>
        <p:txBody>
          <a:bodyPr>
            <a:normAutofit lnSpcReduction="10000"/>
          </a:bodyPr>
          <a:lstStyle/>
          <a:p>
            <a:pPr marL="228600" lvl="1" indent="-514350">
              <a:spcBef>
                <a:spcPts val="0"/>
              </a:spcBef>
              <a:buAutoNum type="alphaLcPeriod"/>
            </a:pPr>
            <a:r>
              <a:rPr lang="id-ID" sz="3000" b="1" dirty="0" smtClean="0">
                <a:solidFill>
                  <a:srgbClr val="00FFFF"/>
                </a:solidFill>
              </a:rPr>
              <a:t>Pengendalian Hama dan penyakit dilakukan </a:t>
            </a:r>
          </a:p>
          <a:p>
            <a:pPr marL="228600" lvl="1" indent="-514350">
              <a:spcBef>
                <a:spcPts val="0"/>
              </a:spcBef>
              <a:buNone/>
            </a:pPr>
            <a:r>
              <a:rPr lang="id-ID" sz="3000" b="1" dirty="0" smtClean="0">
                <a:solidFill>
                  <a:srgbClr val="00FFFF"/>
                </a:solidFill>
              </a:rPr>
              <a:t>      secara bijaksana yang diawali dengan </a:t>
            </a:r>
          </a:p>
          <a:p>
            <a:pPr marL="228600" lvl="1" indent="-514350">
              <a:spcBef>
                <a:spcPts val="0"/>
              </a:spcBef>
              <a:buNone/>
            </a:pPr>
            <a:r>
              <a:rPr lang="id-ID" sz="3000" b="1" dirty="0" smtClean="0">
                <a:solidFill>
                  <a:srgbClr val="00FFFF"/>
                </a:solidFill>
              </a:rPr>
              <a:t>      pemilihan benih varietas kacang tanah yang </a:t>
            </a:r>
          </a:p>
          <a:p>
            <a:pPr marL="228600" lvl="1" indent="-514350">
              <a:spcBef>
                <a:spcPts val="0"/>
              </a:spcBef>
              <a:buNone/>
            </a:pPr>
            <a:r>
              <a:rPr lang="id-ID" sz="3000" b="1" dirty="0" smtClean="0">
                <a:solidFill>
                  <a:srgbClr val="00FFFF"/>
                </a:solidFill>
              </a:rPr>
              <a:t>      resisten atau toleran hama penyakit pada </a:t>
            </a:r>
          </a:p>
          <a:p>
            <a:pPr marL="228600" lvl="1" indent="-514350">
              <a:spcBef>
                <a:spcPts val="0"/>
              </a:spcBef>
              <a:buNone/>
            </a:pPr>
            <a:r>
              <a:rPr lang="id-ID" sz="3000" b="1" dirty="0" smtClean="0">
                <a:solidFill>
                  <a:srgbClr val="00FFFF"/>
                </a:solidFill>
              </a:rPr>
              <a:t>      daerah setempat.</a:t>
            </a:r>
          </a:p>
          <a:p>
            <a:pPr marL="228600" lvl="1" indent="-514350">
              <a:spcBef>
                <a:spcPts val="0"/>
              </a:spcBef>
              <a:buAutoNum type="alphaLcPeriod" startAt="2"/>
            </a:pPr>
            <a:r>
              <a:rPr lang="id-ID" sz="3000" b="1" dirty="0" smtClean="0">
                <a:solidFill>
                  <a:srgbClr val="00FFFF"/>
                </a:solidFill>
              </a:rPr>
              <a:t>Apabila hama tetap menyerang dilakukan </a:t>
            </a:r>
          </a:p>
          <a:p>
            <a:pPr marL="228600" lvl="1" indent="-514350">
              <a:spcBef>
                <a:spcPts val="0"/>
              </a:spcBef>
              <a:buNone/>
            </a:pPr>
            <a:r>
              <a:rPr lang="id-ID" sz="3000" b="1" dirty="0" smtClean="0">
                <a:solidFill>
                  <a:srgbClr val="00FFFF"/>
                </a:solidFill>
              </a:rPr>
              <a:t>      pencegahan secara mekanis dengan memungut </a:t>
            </a:r>
          </a:p>
          <a:p>
            <a:pPr marL="228600" lvl="1" indent="-514350">
              <a:spcBef>
                <a:spcPts val="0"/>
              </a:spcBef>
              <a:buNone/>
            </a:pPr>
            <a:r>
              <a:rPr lang="id-ID" sz="3000" b="1" dirty="0" smtClean="0">
                <a:solidFill>
                  <a:srgbClr val="00FFFF"/>
                </a:solidFill>
              </a:rPr>
              <a:t>      hama secara manual atau bila serangan di atas </a:t>
            </a:r>
          </a:p>
          <a:p>
            <a:pPr marL="228600" lvl="1" indent="-514350">
              <a:spcBef>
                <a:spcPts val="0"/>
              </a:spcBef>
              <a:buNone/>
            </a:pPr>
            <a:r>
              <a:rPr lang="id-ID" sz="3000" b="1" dirty="0" smtClean="0">
                <a:solidFill>
                  <a:srgbClr val="00FFFF"/>
                </a:solidFill>
              </a:rPr>
              <a:t>      ambang ekonomi dilakukan penyemprotan </a:t>
            </a:r>
          </a:p>
          <a:p>
            <a:pPr marL="228600" lvl="1" indent="-514350">
              <a:spcBef>
                <a:spcPts val="0"/>
              </a:spcBef>
              <a:buNone/>
            </a:pPr>
            <a:r>
              <a:rPr lang="id-ID" sz="3000" b="1" dirty="0" smtClean="0">
                <a:solidFill>
                  <a:srgbClr val="00FFFF"/>
                </a:solidFill>
              </a:rPr>
              <a:t>      dengan pestisida.</a:t>
            </a:r>
          </a:p>
          <a:p>
            <a:pPr>
              <a:spcBef>
                <a:spcPts val="0"/>
              </a:spcBef>
            </a:pPr>
            <a:endParaRPr lang="id-ID" sz="3000" b="1" dirty="0">
              <a:solidFill>
                <a:srgbClr val="00FFFF"/>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85720" y="356315"/>
            <a:ext cx="8643998"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lvl="1" indent="-514350" fontAlgn="base">
              <a:spcBef>
                <a:spcPct val="0"/>
              </a:spcBef>
              <a:spcAft>
                <a:spcPct val="0"/>
              </a:spcAft>
              <a:buAutoNum type="alphaLcPeriod" startAt="3"/>
              <a:tabLst>
                <a:tab pos="914400" algn="l"/>
              </a:tabLst>
            </a:pPr>
            <a:r>
              <a:rPr kumimoji="0" lang="id-ID" sz="2800" b="1" i="0" u="none" strike="noStrike" cap="none" normalizeH="0" baseline="0" dirty="0" smtClean="0">
                <a:ln>
                  <a:noFill/>
                </a:ln>
                <a:solidFill>
                  <a:srgbClr val="00FFFF"/>
                </a:solidFill>
                <a:effectLst/>
                <a:latin typeface="+mj-lt"/>
                <a:ea typeface="Times New Roman" pitchFamily="18" charset="0"/>
                <a:cs typeface="Tahoma" pitchFamily="34" charset="0"/>
              </a:rPr>
              <a:t>Hama utama pada kacang tanah antara lain sebagai</a:t>
            </a:r>
          </a:p>
          <a:p>
            <a:pPr marL="514350" lvl="1" indent="-514350" fontAlgn="base">
              <a:spcBef>
                <a:spcPct val="0"/>
              </a:spcBef>
              <a:spcAft>
                <a:spcPct val="0"/>
              </a:spcAft>
              <a:tabLst>
                <a:tab pos="914400" algn="l"/>
              </a:tabLst>
            </a:pPr>
            <a:r>
              <a:rPr kumimoji="0" lang="id-ID" sz="2800" b="1" i="0" u="none" strike="noStrike" cap="none" normalizeH="0" baseline="0" dirty="0" smtClean="0">
                <a:ln>
                  <a:noFill/>
                </a:ln>
                <a:solidFill>
                  <a:srgbClr val="00FFFF"/>
                </a:solidFill>
                <a:effectLst/>
                <a:latin typeface="+mj-lt"/>
                <a:ea typeface="Times New Roman" pitchFamily="18" charset="0"/>
                <a:cs typeface="Tahoma" pitchFamily="34" charset="0"/>
              </a:rPr>
              <a:t>      berikut Wereng kacang tanah (Empoasca fasialin), </a:t>
            </a:r>
            <a:r>
              <a:rPr lang="id-ID" sz="2800" b="1" dirty="0" smtClean="0">
                <a:solidFill>
                  <a:srgbClr val="00FFFF"/>
                </a:solidFill>
              </a:rPr>
              <a:t>Lalat Kacang atau lalat Bibit (Ophiomya phaseoli),</a:t>
            </a:r>
            <a:r>
              <a:rPr lang="id-ID" sz="2800" dirty="0" smtClean="0"/>
              <a:t> </a:t>
            </a:r>
            <a:r>
              <a:rPr lang="id-ID" sz="2800" b="1" dirty="0" smtClean="0">
                <a:solidFill>
                  <a:srgbClr val="00FFFF"/>
                </a:solidFill>
              </a:rPr>
              <a:t>Hama Lundi, Hama Tungau Tetranikus (Tetranychus sp), Hama kutu Aphis (Aphis craccivora dan aphis glycines)</a:t>
            </a:r>
            <a:r>
              <a:rPr lang="id-ID" sz="2800" dirty="0" smtClean="0"/>
              <a:t> </a:t>
            </a:r>
            <a:r>
              <a:rPr kumimoji="0" lang="id-ID" sz="2800" b="1" i="0" u="none" strike="noStrike" cap="none" normalizeH="0" baseline="0" dirty="0" smtClean="0">
                <a:ln>
                  <a:noFill/>
                </a:ln>
                <a:solidFill>
                  <a:srgbClr val="00FFFF"/>
                </a:solidFill>
                <a:effectLst/>
                <a:latin typeface="+mj-lt"/>
                <a:ea typeface="Times New Roman" pitchFamily="18" charset="0"/>
                <a:cs typeface="Tahoma" pitchFamily="34" charset="0"/>
              </a:rPr>
              <a:t>pengerek daun (Stmopteryx subsecivella), ulat jengkal (Plusia Chalcites) dan ulat grayak (Prodenia litura ), ulat penggulung daun (Lamprosema indicata), dan uret, hama tersebut dapat dikendalikan dengan insektisida endosulfan, klorfirifos, monokrotofos, metamidofos, diazinon, (seperti Thiodan, Dursban, Azodrin, Tamaron dan Basudin). Untuk pencegahan, pestisida tersebut dapat diaplikasikan pada umur 25,35 dan 45 HST.</a:t>
            </a:r>
            <a:endParaRPr kumimoji="0" lang="id-ID" sz="2800" b="1" i="0" u="none" strike="noStrike" cap="none" normalizeH="0" baseline="0" dirty="0" smtClean="0">
              <a:ln>
                <a:noFill/>
              </a:ln>
              <a:solidFill>
                <a:srgbClr val="00FFFF"/>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357158" y="555382"/>
            <a:ext cx="850112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1" indent="-514350" defTabSz="914400" rtl="0" eaLnBrk="1" fontAlgn="base" latinLnBrk="0" hangingPunct="1">
              <a:lnSpc>
                <a:spcPct val="100000"/>
              </a:lnSpc>
              <a:spcBef>
                <a:spcPct val="0"/>
              </a:spcBef>
              <a:spcAft>
                <a:spcPct val="0"/>
              </a:spcAft>
              <a:buClrTx/>
              <a:buSzTx/>
              <a:buAutoNum type="alphaLcPeriod" startAt="4"/>
              <a:tabLst>
                <a:tab pos="914400" algn="l"/>
              </a:tabLst>
            </a:pPr>
            <a:r>
              <a:rPr kumimoji="0" lang="id-ID" sz="3200" b="1" i="0" u="none" strike="noStrike" cap="none" normalizeH="0" baseline="0" dirty="0" smtClean="0">
                <a:ln>
                  <a:noFill/>
                </a:ln>
                <a:solidFill>
                  <a:srgbClr val="00FFFF"/>
                </a:solidFill>
                <a:effectLst/>
                <a:latin typeface="+mj-lt"/>
                <a:ea typeface="Times New Roman" pitchFamily="18" charset="0"/>
                <a:cs typeface="Tahoma" pitchFamily="34" charset="0"/>
              </a:rPr>
              <a:t>Penyakit utama kacang tanah antara lain layu </a:t>
            </a:r>
          </a:p>
          <a:p>
            <a:pPr marL="514350" marR="0" lvl="1" indent="-514350" defTabSz="914400" rtl="0" eaLnBrk="1" fontAlgn="base" latinLnBrk="0" hangingPunct="1">
              <a:lnSpc>
                <a:spcPct val="100000"/>
              </a:lnSpc>
              <a:spcBef>
                <a:spcPct val="0"/>
              </a:spcBef>
              <a:spcAft>
                <a:spcPct val="0"/>
              </a:spcAft>
              <a:buClrTx/>
              <a:buSzTx/>
              <a:tabLst>
                <a:tab pos="914400" algn="l"/>
              </a:tabLst>
            </a:pPr>
            <a:r>
              <a:rPr lang="id-ID" sz="3200" b="1" dirty="0" smtClean="0">
                <a:solidFill>
                  <a:srgbClr val="00FFFF"/>
                </a:solidFill>
                <a:latin typeface="+mj-lt"/>
                <a:ea typeface="Times New Roman" pitchFamily="18" charset="0"/>
                <a:cs typeface="Tahoma" pitchFamily="34" charset="0"/>
              </a:rPr>
              <a:t>      </a:t>
            </a:r>
            <a:r>
              <a:rPr kumimoji="0" lang="id-ID" sz="3200" b="1" i="0" u="none" strike="noStrike" cap="none" normalizeH="0" baseline="0" dirty="0" smtClean="0">
                <a:ln>
                  <a:noFill/>
                </a:ln>
                <a:solidFill>
                  <a:srgbClr val="00FFFF"/>
                </a:solidFill>
                <a:effectLst/>
                <a:latin typeface="+mj-lt"/>
                <a:ea typeface="Times New Roman" pitchFamily="18" charset="0"/>
                <a:cs typeface="Tahoma" pitchFamily="34" charset="0"/>
              </a:rPr>
              <a:t>bakteri (Pseudomonas solanacearum), bercak daun (Cercospora sp.) penyakit karat (Puccinia arachidis). Pengendalian dapat dilakukan dengan penanaman varietas tahan atau menggunakan fungisida benomil, mankozeb, bitertanol, karbendazim, dan klorotalonil (seperti Benlate, Dithane M-45, Baycor, Delsane, MX200, dan Daconil). Untuk pencegahan fungisida tersebut dapat diaplikasikan pada umur 35-45 dan 60 HST.</a:t>
            </a:r>
            <a:endParaRPr kumimoji="0" lang="id-ID" sz="3200" b="1" i="0" u="none" strike="noStrike" cap="none" normalizeH="0" baseline="0" dirty="0" smtClean="0">
              <a:ln>
                <a:noFill/>
              </a:ln>
              <a:solidFill>
                <a:srgbClr val="00FFFF"/>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500042"/>
            <a:ext cx="6544677" cy="523220"/>
          </a:xfrm>
          <a:prstGeom prst="rect">
            <a:avLst/>
          </a:prstGeom>
        </p:spPr>
        <p:txBody>
          <a:bodyPr wrap="none">
            <a:spAutoFit/>
          </a:bodyPr>
          <a:lstStyle/>
          <a:p>
            <a:r>
              <a:rPr lang="id-ID" sz="2800" b="1" dirty="0" smtClean="0">
                <a:solidFill>
                  <a:srgbClr val="00FFFF"/>
                </a:solidFill>
                <a:ea typeface="Times New Roman" pitchFamily="18" charset="0"/>
                <a:cs typeface="Tahoma" pitchFamily="34" charset="0"/>
              </a:rPr>
              <a:t>Wereng Kacang Kanah (Empoasca fasialin),</a:t>
            </a:r>
            <a:endParaRPr lang="id-ID" sz="2800" dirty="0"/>
          </a:p>
        </p:txBody>
      </p:sp>
      <p:sp>
        <p:nvSpPr>
          <p:cNvPr id="3" name="Rectangle 2"/>
          <p:cNvSpPr/>
          <p:nvPr/>
        </p:nvSpPr>
        <p:spPr>
          <a:xfrm>
            <a:off x="357158" y="1142984"/>
            <a:ext cx="8429684" cy="5401479"/>
          </a:xfrm>
          <a:prstGeom prst="rect">
            <a:avLst/>
          </a:prstGeom>
        </p:spPr>
        <p:txBody>
          <a:bodyPr wrap="square">
            <a:spAutoFit/>
          </a:bodyPr>
          <a:lstStyle/>
          <a:p>
            <a:r>
              <a:rPr lang="id-ID" sz="2300" b="1" dirty="0" smtClean="0">
                <a:solidFill>
                  <a:srgbClr val="FFFF00"/>
                </a:solidFill>
              </a:rPr>
              <a:t>Empoasca sp. merupakan spesies yang dominan dalam jajaran hama pengisap daun. Hama ini lebih dikenal dengan nama sikada. Di Pulau Lombok, hama ini dapat menyebabkan hasil polong kacang tanah menurun sekitar 18% (Supriyatin, 1992). Sementara di India dilaporkan serangan hama ini dapat menurunkan produksi sampai 40% (Amin, 1988). Sikada ini pun menyerang tanaman pangan lain seperti jagung, kedelai, kacang hijau, kacang tunggak, dan kacang gude. Hama ini berwarna hijau kekuningan dan berukuran 3 mm. Serangga jantan lebih kecil dibanding serangga betina.</a:t>
            </a:r>
            <a:br>
              <a:rPr lang="id-ID" sz="2300" b="1" dirty="0" smtClean="0">
                <a:solidFill>
                  <a:srgbClr val="FFFF00"/>
                </a:solidFill>
              </a:rPr>
            </a:br>
            <a:r>
              <a:rPr lang="id-ID" sz="2300" b="1" dirty="0" smtClean="0">
                <a:solidFill>
                  <a:srgbClr val="FFFF00"/>
                </a:solidFill>
              </a:rPr>
              <a:t>Nimfa dan serangga dewasa hama ini mengisap cairan daun muda dari permukaan bawah daun. Kerusakan pada daun muda menyebabkan urat daun menjadi putih. Serangan pada tanaman muda dapat menyebabkan tanaman menjadi layu, sedangkan serangan pada tanaman tua menyebabkan ujung daun muda berwarna kuning membentuk huruf V.</a:t>
            </a:r>
            <a:endParaRPr lang="id-ID" sz="2300" b="1"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14282" y="144829"/>
            <a:ext cx="8786874" cy="66325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Char char="•"/>
              <a:tabLst>
                <a:tab pos="228600" algn="l"/>
              </a:tabLst>
            </a:pPr>
            <a:r>
              <a:rPr kumimoji="0" lang="id-ID" sz="2500" b="1" i="0" u="none" strike="noStrike" cap="none" normalizeH="0" baseline="0" dirty="0" smtClean="0">
                <a:ln>
                  <a:noFill/>
                </a:ln>
                <a:solidFill>
                  <a:schemeClr val="bg1"/>
                </a:solidFill>
                <a:effectLst/>
                <a:ea typeface="Times New Roman" pitchFamily="18" charset="0"/>
                <a:cs typeface="Arial" pitchFamily="34" charset="0"/>
              </a:rPr>
              <a:t>  </a:t>
            </a:r>
            <a:r>
              <a:rPr kumimoji="0" lang="it-IT" sz="2500" b="1" i="0" u="none" strike="noStrike" cap="none" normalizeH="0" baseline="0" dirty="0" smtClean="0">
                <a:ln>
                  <a:noFill/>
                </a:ln>
                <a:solidFill>
                  <a:schemeClr val="bg1"/>
                </a:solidFill>
                <a:effectLst/>
                <a:ea typeface="Times New Roman" pitchFamily="18" charset="0"/>
                <a:cs typeface="Arial" pitchFamily="34" charset="0"/>
              </a:rPr>
              <a:t>Nama di Pulau Jawa: kacang suuk, kacang taneah, kacang</a:t>
            </a:r>
            <a:endParaRPr kumimoji="0" lang="id-ID" sz="2500" b="1" i="0"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2500" b="1" dirty="0">
                <a:solidFill>
                  <a:schemeClr val="bg1"/>
                </a:solidFill>
                <a:ea typeface="Times New Roman" pitchFamily="18" charset="0"/>
                <a:cs typeface="Arial" pitchFamily="34" charset="0"/>
              </a:rPr>
              <a:t> </a:t>
            </a:r>
            <a:r>
              <a:rPr lang="id-ID" sz="2500" b="1" dirty="0" smtClean="0">
                <a:solidFill>
                  <a:schemeClr val="bg1"/>
                </a:solidFill>
                <a:ea typeface="Times New Roman" pitchFamily="18" charset="0"/>
                <a:cs typeface="Arial" pitchFamily="34" charset="0"/>
              </a:rPr>
              <a:t>  </a:t>
            </a:r>
            <a:r>
              <a:rPr kumimoji="0" lang="it-IT" sz="2500" b="1" i="0" u="none" strike="noStrike" cap="none" normalizeH="0" baseline="0" dirty="0" smtClean="0">
                <a:ln>
                  <a:noFill/>
                </a:ln>
                <a:solidFill>
                  <a:schemeClr val="bg1"/>
                </a:solidFill>
                <a:effectLst/>
                <a:ea typeface="Times New Roman" pitchFamily="18" charset="0"/>
                <a:cs typeface="Arial" pitchFamily="34" charset="0"/>
              </a:rPr>
              <a:t> brudul, kacang brul, kacang brol, kacang jebrol, kacang </a:t>
            </a:r>
            <a:endParaRPr kumimoji="0" lang="id-ID" sz="2500" b="1" i="0"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2500" b="1" dirty="0">
                <a:solidFill>
                  <a:schemeClr val="bg1"/>
                </a:solidFill>
                <a:ea typeface="Times New Roman" pitchFamily="18" charset="0"/>
                <a:cs typeface="Arial" pitchFamily="34" charset="0"/>
              </a:rPr>
              <a:t> </a:t>
            </a:r>
            <a:r>
              <a:rPr lang="id-ID" sz="2500" b="1" dirty="0" smtClean="0">
                <a:solidFill>
                  <a:schemeClr val="bg1"/>
                </a:solidFill>
                <a:ea typeface="Times New Roman" pitchFamily="18" charset="0"/>
                <a:cs typeface="Arial" pitchFamily="34" charset="0"/>
              </a:rPr>
              <a:t>   </a:t>
            </a:r>
            <a:r>
              <a:rPr kumimoji="0" lang="it-IT" sz="2500" b="1" i="0" u="none" strike="noStrike" cap="none" normalizeH="0" baseline="0" dirty="0" smtClean="0">
                <a:ln>
                  <a:noFill/>
                </a:ln>
                <a:solidFill>
                  <a:schemeClr val="bg1"/>
                </a:solidFill>
                <a:effectLst/>
                <a:ea typeface="Times New Roman" pitchFamily="18" charset="0"/>
                <a:cs typeface="Arial" pitchFamily="34" charset="0"/>
              </a:rPr>
              <a:t>pendem, kacang prol, kacang srentul, kacang cina, kacang </a:t>
            </a:r>
            <a:endParaRPr kumimoji="0" lang="id-ID" sz="2500" b="1" i="0"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228600" algn="l"/>
              </a:tabLst>
            </a:pPr>
            <a:r>
              <a:rPr lang="id-ID" sz="2500" b="1" dirty="0">
                <a:solidFill>
                  <a:schemeClr val="bg1"/>
                </a:solidFill>
                <a:ea typeface="Times New Roman" pitchFamily="18" charset="0"/>
                <a:cs typeface="Arial" pitchFamily="34" charset="0"/>
              </a:rPr>
              <a:t> </a:t>
            </a:r>
            <a:r>
              <a:rPr lang="id-ID" sz="2500" b="1" dirty="0" smtClean="0">
                <a:solidFill>
                  <a:schemeClr val="bg1"/>
                </a:solidFill>
                <a:ea typeface="Times New Roman" pitchFamily="18" charset="0"/>
                <a:cs typeface="Arial" pitchFamily="34" charset="0"/>
              </a:rPr>
              <a:t>   </a:t>
            </a:r>
            <a:r>
              <a:rPr kumimoji="0" lang="it-IT" sz="2500" b="1" i="0" u="none" strike="noStrike" cap="none" normalizeH="0" baseline="0" dirty="0" smtClean="0">
                <a:ln>
                  <a:noFill/>
                </a:ln>
                <a:solidFill>
                  <a:schemeClr val="bg1"/>
                </a:solidFill>
                <a:effectLst/>
                <a:ea typeface="Times New Roman" pitchFamily="18" charset="0"/>
                <a:cs typeface="Arial" pitchFamily="34" charset="0"/>
              </a:rPr>
              <a:t>aduk, otak cena, kacang.</a:t>
            </a:r>
            <a:endParaRPr kumimoji="0" lang="id-ID" sz="2500" b="1" i="0" u="none" strike="noStrike" cap="none" normalizeH="0" baseline="0" dirty="0" smtClean="0">
              <a:ln>
                <a:noFill/>
              </a:ln>
              <a:solidFill>
                <a:schemeClr val="bg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28600" algn="l"/>
              </a:tabLst>
            </a:pPr>
            <a:r>
              <a:rPr kumimoji="0" lang="id-ID" sz="2500" b="1" i="0" u="none" strike="noStrike" cap="none" normalizeH="0" baseline="0" dirty="0" smtClean="0">
                <a:ln>
                  <a:noFill/>
                </a:ln>
                <a:solidFill>
                  <a:schemeClr val="bg1"/>
                </a:solidFill>
                <a:effectLst/>
                <a:ea typeface="Times New Roman" pitchFamily="18" charset="0"/>
                <a:cs typeface="Arial" pitchFamily="34" charset="0"/>
              </a:rPr>
              <a:t>  </a:t>
            </a:r>
            <a:r>
              <a:rPr kumimoji="0" lang="it-IT" sz="2500" b="1" i="0" u="none" strike="noStrike" cap="none" normalizeH="0" baseline="0" dirty="0" smtClean="0">
                <a:ln>
                  <a:noFill/>
                </a:ln>
                <a:solidFill>
                  <a:schemeClr val="bg1"/>
                </a:solidFill>
                <a:effectLst/>
                <a:ea typeface="Times New Roman" pitchFamily="18" charset="0"/>
                <a:cs typeface="Arial" pitchFamily="34" charset="0"/>
              </a:rPr>
              <a:t>Nama di Pulau Bali dan Nusa Tengara: kacang tanah, kacang</a:t>
            </a:r>
            <a:endParaRPr kumimoji="0" lang="id-ID" sz="2500" b="1" i="0"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2500" b="1" dirty="0">
                <a:solidFill>
                  <a:schemeClr val="bg1"/>
                </a:solidFill>
                <a:ea typeface="Times New Roman" pitchFamily="18" charset="0"/>
                <a:cs typeface="Arial" pitchFamily="34" charset="0"/>
              </a:rPr>
              <a:t> </a:t>
            </a:r>
            <a:r>
              <a:rPr lang="id-ID" sz="2500" b="1" dirty="0" smtClean="0">
                <a:solidFill>
                  <a:schemeClr val="bg1"/>
                </a:solidFill>
                <a:ea typeface="Times New Roman" pitchFamily="18" charset="0"/>
                <a:cs typeface="Arial" pitchFamily="34" charset="0"/>
              </a:rPr>
              <a:t>   </a:t>
            </a:r>
            <a:r>
              <a:rPr kumimoji="0" lang="it-IT" sz="2500" b="1" i="0" u="none" strike="noStrike" cap="none" normalizeH="0" baseline="0" dirty="0" smtClean="0">
                <a:ln>
                  <a:noFill/>
                </a:ln>
                <a:solidFill>
                  <a:schemeClr val="bg1"/>
                </a:solidFill>
                <a:effectLst/>
                <a:ea typeface="Times New Roman" pitchFamily="18" charset="0"/>
                <a:cs typeface="Arial" pitchFamily="34" charset="0"/>
              </a:rPr>
              <a:t> jawa, rapa, manila, kabe tanah, kambe tanah, uwe ngisi, </a:t>
            </a:r>
            <a:endParaRPr kumimoji="0" lang="id-ID" sz="2500" b="1" i="0"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2500" b="1" dirty="0">
                <a:solidFill>
                  <a:schemeClr val="bg1"/>
                </a:solidFill>
                <a:ea typeface="Times New Roman" pitchFamily="18" charset="0"/>
                <a:cs typeface="Arial" pitchFamily="34" charset="0"/>
              </a:rPr>
              <a:t> </a:t>
            </a:r>
            <a:r>
              <a:rPr lang="id-ID" sz="2500" b="1" dirty="0" smtClean="0">
                <a:solidFill>
                  <a:schemeClr val="bg1"/>
                </a:solidFill>
                <a:ea typeface="Times New Roman" pitchFamily="18" charset="0"/>
                <a:cs typeface="Arial" pitchFamily="34" charset="0"/>
              </a:rPr>
              <a:t>   </a:t>
            </a:r>
            <a:r>
              <a:rPr kumimoji="0" lang="it-IT" sz="2500" b="1" i="0" u="none" strike="noStrike" cap="none" normalizeH="0" baseline="0" dirty="0" smtClean="0">
                <a:ln>
                  <a:noFill/>
                </a:ln>
                <a:solidFill>
                  <a:schemeClr val="bg1"/>
                </a:solidFill>
                <a:effectLst/>
                <a:ea typeface="Times New Roman" pitchFamily="18" charset="0"/>
                <a:cs typeface="Arial" pitchFamily="34" charset="0"/>
              </a:rPr>
              <a:t>bue tanah, mbueh tanah, tanah uneng, utan tana, uta </a:t>
            </a:r>
            <a:endParaRPr kumimoji="0" lang="id-ID" sz="2500" b="1" i="0"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2500" b="1" dirty="0">
                <a:solidFill>
                  <a:schemeClr val="bg1"/>
                </a:solidFill>
                <a:ea typeface="Times New Roman" pitchFamily="18" charset="0"/>
                <a:cs typeface="Arial" pitchFamily="34" charset="0"/>
              </a:rPr>
              <a:t> </a:t>
            </a:r>
            <a:r>
              <a:rPr lang="id-ID" sz="2500" b="1" dirty="0" smtClean="0">
                <a:solidFill>
                  <a:schemeClr val="bg1"/>
                </a:solidFill>
                <a:ea typeface="Times New Roman" pitchFamily="18" charset="0"/>
                <a:cs typeface="Arial" pitchFamily="34" charset="0"/>
              </a:rPr>
              <a:t>   </a:t>
            </a:r>
            <a:r>
              <a:rPr kumimoji="0" lang="it-IT" sz="2500" b="1" i="0" u="none" strike="noStrike" cap="none" normalizeH="0" baseline="0" dirty="0" smtClean="0">
                <a:ln>
                  <a:noFill/>
                </a:ln>
                <a:solidFill>
                  <a:schemeClr val="bg1"/>
                </a:solidFill>
                <a:effectLst/>
                <a:ea typeface="Times New Roman" pitchFamily="18" charset="0"/>
                <a:cs typeface="Arial" pitchFamily="34" charset="0"/>
              </a:rPr>
              <a:t>tanah, kepa tanah, lehing sina, lehiu cina,</a:t>
            </a:r>
            <a:endParaRPr kumimoji="0" lang="id-ID" sz="2500" b="1" i="0" u="none" strike="noStrike" cap="none" normalizeH="0" baseline="0" dirty="0" smtClean="0">
              <a:ln>
                <a:noFill/>
              </a:ln>
              <a:solidFill>
                <a:schemeClr val="bg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28600" algn="l"/>
              </a:tabLst>
            </a:pPr>
            <a:r>
              <a:rPr kumimoji="0" lang="id-ID" sz="2500" b="1" i="0" u="none" strike="noStrike" cap="none" normalizeH="0" baseline="0" dirty="0" smtClean="0">
                <a:ln>
                  <a:noFill/>
                </a:ln>
                <a:solidFill>
                  <a:schemeClr val="bg1"/>
                </a:solidFill>
                <a:effectLst/>
                <a:ea typeface="Times New Roman" pitchFamily="18" charset="0"/>
                <a:cs typeface="Arial" pitchFamily="34" charset="0"/>
              </a:rPr>
              <a:t>  </a:t>
            </a:r>
            <a:r>
              <a:rPr kumimoji="0" lang="it-IT" sz="2500" b="1" i="0" u="none" strike="noStrike" cap="none" normalizeH="0" baseline="0" dirty="0" smtClean="0">
                <a:ln>
                  <a:noFill/>
                </a:ln>
                <a:solidFill>
                  <a:schemeClr val="bg1"/>
                </a:solidFill>
                <a:effectLst/>
                <a:ea typeface="Times New Roman" pitchFamily="18" charset="0"/>
                <a:cs typeface="Arial" pitchFamily="34" charset="0"/>
              </a:rPr>
              <a:t>Nama di Pulau Sulawesi dan sekitarnya : kacang, kasang</a:t>
            </a:r>
            <a:endParaRPr kumimoji="0" lang="id-ID" sz="2500" b="1" i="0"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2500" b="1" dirty="0">
                <a:solidFill>
                  <a:schemeClr val="bg1"/>
                </a:solidFill>
                <a:ea typeface="Times New Roman" pitchFamily="18" charset="0"/>
                <a:cs typeface="Arial" pitchFamily="34" charset="0"/>
              </a:rPr>
              <a:t> </a:t>
            </a:r>
            <a:r>
              <a:rPr lang="id-ID" sz="2500" b="1" dirty="0" smtClean="0">
                <a:solidFill>
                  <a:schemeClr val="bg1"/>
                </a:solidFill>
                <a:ea typeface="Times New Roman" pitchFamily="18" charset="0"/>
                <a:cs typeface="Arial" pitchFamily="34" charset="0"/>
              </a:rPr>
              <a:t>  </a:t>
            </a:r>
            <a:r>
              <a:rPr kumimoji="0" lang="it-IT" sz="2500" b="1" i="0" u="none" strike="noStrike" cap="none" normalizeH="0" baseline="0" dirty="0" smtClean="0">
                <a:ln>
                  <a:noFill/>
                </a:ln>
                <a:solidFill>
                  <a:schemeClr val="bg1"/>
                </a:solidFill>
                <a:effectLst/>
                <a:ea typeface="Times New Roman" pitchFamily="18" charset="0"/>
                <a:cs typeface="Arial" pitchFamily="34" charset="0"/>
              </a:rPr>
              <a:t> goreng, kekiaren, kasang, kaca, kacango, lalapo, tambuwe </a:t>
            </a:r>
            <a:endParaRPr kumimoji="0" lang="id-ID" sz="2500" b="1" i="0"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2500" b="1" dirty="0">
                <a:solidFill>
                  <a:schemeClr val="bg1"/>
                </a:solidFill>
                <a:ea typeface="Times New Roman" pitchFamily="18" charset="0"/>
                <a:cs typeface="Arial" pitchFamily="34" charset="0"/>
              </a:rPr>
              <a:t> </a:t>
            </a:r>
            <a:r>
              <a:rPr lang="id-ID" sz="2500" b="1" dirty="0" smtClean="0">
                <a:solidFill>
                  <a:schemeClr val="bg1"/>
                </a:solidFill>
                <a:ea typeface="Times New Roman" pitchFamily="18" charset="0"/>
                <a:cs typeface="Arial" pitchFamily="34" charset="0"/>
              </a:rPr>
              <a:t>   </a:t>
            </a:r>
            <a:r>
              <a:rPr kumimoji="0" lang="it-IT" sz="2500" b="1" i="0" u="none" strike="noStrike" cap="none" normalizeH="0" baseline="0" dirty="0" smtClean="0">
                <a:ln>
                  <a:noFill/>
                </a:ln>
                <a:solidFill>
                  <a:schemeClr val="bg1"/>
                </a:solidFill>
                <a:effectLst/>
                <a:ea typeface="Times New Roman" pitchFamily="18" charset="0"/>
                <a:cs typeface="Arial" pitchFamily="34" charset="0"/>
              </a:rPr>
              <a:t>mete, kasa, lawul, cang goreng, canggoreng, sanggoreng,</a:t>
            </a:r>
            <a:endParaRPr kumimoji="0" lang="id-ID" sz="2500" b="1" i="0"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2500" b="1" dirty="0">
                <a:solidFill>
                  <a:schemeClr val="bg1"/>
                </a:solidFill>
                <a:ea typeface="Times New Roman" pitchFamily="18" charset="0"/>
                <a:cs typeface="Arial" pitchFamily="34" charset="0"/>
              </a:rPr>
              <a:t> </a:t>
            </a:r>
            <a:r>
              <a:rPr lang="id-ID" sz="2500" b="1" dirty="0" smtClean="0">
                <a:solidFill>
                  <a:schemeClr val="bg1"/>
                </a:solidFill>
                <a:ea typeface="Times New Roman" pitchFamily="18" charset="0"/>
                <a:cs typeface="Arial" pitchFamily="34" charset="0"/>
              </a:rPr>
              <a:t>  </a:t>
            </a:r>
            <a:r>
              <a:rPr kumimoji="0" lang="it-IT" sz="2500" b="1" i="0" u="none" strike="noStrike" cap="none" normalizeH="0" baseline="0" dirty="0" smtClean="0">
                <a:ln>
                  <a:noFill/>
                </a:ln>
                <a:solidFill>
                  <a:schemeClr val="bg1"/>
                </a:solidFill>
                <a:effectLst/>
                <a:ea typeface="Times New Roman" pitchFamily="18" charset="0"/>
                <a:cs typeface="Arial" pitchFamily="34" charset="0"/>
              </a:rPr>
              <a:t> bue, cangore, tufue dae, fue kase, fore rai, hoi, laururu </a:t>
            </a:r>
            <a:endParaRPr kumimoji="0" lang="id-ID" sz="2500" b="1" i="0"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2500" b="1" dirty="0">
                <a:solidFill>
                  <a:schemeClr val="bg1"/>
                </a:solidFill>
                <a:ea typeface="Times New Roman" pitchFamily="18" charset="0"/>
                <a:cs typeface="Arial" pitchFamily="34" charset="0"/>
              </a:rPr>
              <a:t> </a:t>
            </a:r>
            <a:r>
              <a:rPr lang="id-ID" sz="2500" b="1" dirty="0" smtClean="0">
                <a:solidFill>
                  <a:schemeClr val="bg1"/>
                </a:solidFill>
                <a:ea typeface="Times New Roman" pitchFamily="18" charset="0"/>
                <a:cs typeface="Arial" pitchFamily="34" charset="0"/>
              </a:rPr>
              <a:t>   </a:t>
            </a:r>
            <a:r>
              <a:rPr kumimoji="0" lang="it-IT" sz="2500" b="1" i="0" u="none" strike="noStrike" cap="none" normalizeH="0" baseline="0" dirty="0" smtClean="0">
                <a:ln>
                  <a:noFill/>
                </a:ln>
                <a:solidFill>
                  <a:schemeClr val="bg1"/>
                </a:solidFill>
                <a:effectLst/>
                <a:ea typeface="Times New Roman" pitchFamily="18" charset="0"/>
                <a:cs typeface="Arial" pitchFamily="34" charset="0"/>
              </a:rPr>
              <a:t>makasre, uta rae leen, laurur makaharere, uwarsin, fangari </a:t>
            </a:r>
            <a:endParaRPr kumimoji="0" lang="id-ID" sz="2500" b="1" i="0"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2500" b="1" dirty="0">
                <a:solidFill>
                  <a:schemeClr val="bg1"/>
                </a:solidFill>
                <a:ea typeface="Times New Roman" pitchFamily="18" charset="0"/>
                <a:cs typeface="Arial" pitchFamily="34" charset="0"/>
              </a:rPr>
              <a:t> </a:t>
            </a:r>
            <a:r>
              <a:rPr lang="id-ID" sz="2500" b="1" dirty="0" smtClean="0">
                <a:solidFill>
                  <a:schemeClr val="bg1"/>
                </a:solidFill>
                <a:ea typeface="Times New Roman" pitchFamily="18" charset="0"/>
                <a:cs typeface="Arial" pitchFamily="34" charset="0"/>
              </a:rPr>
              <a:t>   </a:t>
            </a:r>
            <a:r>
              <a:rPr kumimoji="0" lang="it-IT" sz="2500" b="1" i="0" u="none" strike="noStrike" cap="none" normalizeH="0" baseline="0" dirty="0" smtClean="0">
                <a:ln>
                  <a:noFill/>
                </a:ln>
                <a:solidFill>
                  <a:schemeClr val="bg1"/>
                </a:solidFill>
                <a:effectLst/>
                <a:ea typeface="Times New Roman" pitchFamily="18" charset="0"/>
                <a:cs typeface="Arial" pitchFamily="34" charset="0"/>
              </a:rPr>
              <a:t>cina, kacang tepong, kacang tapong, pati lapai, kacang </a:t>
            </a:r>
            <a:endParaRPr kumimoji="0" lang="id-ID" sz="2500" b="1" i="0"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2500" b="1" dirty="0">
                <a:solidFill>
                  <a:schemeClr val="bg1"/>
                </a:solidFill>
                <a:ea typeface="Times New Roman" pitchFamily="18" charset="0"/>
                <a:cs typeface="Arial" pitchFamily="34" charset="0"/>
              </a:rPr>
              <a:t> </a:t>
            </a:r>
            <a:r>
              <a:rPr lang="id-ID" sz="2500" b="1" dirty="0" smtClean="0">
                <a:solidFill>
                  <a:schemeClr val="bg1"/>
                </a:solidFill>
                <a:ea typeface="Times New Roman" pitchFamily="18" charset="0"/>
                <a:cs typeface="Arial" pitchFamily="34" charset="0"/>
              </a:rPr>
              <a:t>   </a:t>
            </a:r>
            <a:r>
              <a:rPr kumimoji="0" lang="it-IT" sz="2500" b="1" i="0" u="none" strike="noStrike" cap="none" normalizeH="0" baseline="0" dirty="0" smtClean="0">
                <a:ln>
                  <a:noFill/>
                </a:ln>
                <a:solidFill>
                  <a:schemeClr val="bg1"/>
                </a:solidFill>
                <a:effectLst/>
                <a:ea typeface="Times New Roman" pitchFamily="18" charset="0"/>
                <a:cs typeface="Arial" pitchFamily="34" charset="0"/>
              </a:rPr>
              <a:t>japong, hatila laitain, huwea, hatilal unsil, hatilal japong,</a:t>
            </a:r>
            <a:endParaRPr kumimoji="0" lang="id-ID" sz="2500" b="1" i="0"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2500" b="1" dirty="0">
                <a:solidFill>
                  <a:schemeClr val="bg1"/>
                </a:solidFill>
                <a:ea typeface="Times New Roman" pitchFamily="18" charset="0"/>
                <a:cs typeface="Arial" pitchFamily="34" charset="0"/>
              </a:rPr>
              <a:t> </a:t>
            </a:r>
            <a:r>
              <a:rPr lang="id-ID" sz="2500" b="1" dirty="0" smtClean="0">
                <a:solidFill>
                  <a:schemeClr val="bg1"/>
                </a:solidFill>
                <a:ea typeface="Times New Roman" pitchFamily="18" charset="0"/>
                <a:cs typeface="Arial" pitchFamily="34" charset="0"/>
              </a:rPr>
              <a:t>  </a:t>
            </a:r>
            <a:r>
              <a:rPr kumimoji="0" lang="it-IT" sz="2500" b="1" i="0" u="none" strike="noStrike" cap="none" normalizeH="0" baseline="0" dirty="0" smtClean="0">
                <a:ln>
                  <a:noFill/>
                </a:ln>
                <a:solidFill>
                  <a:schemeClr val="bg1"/>
                </a:solidFill>
                <a:effectLst/>
                <a:ea typeface="Times New Roman" pitchFamily="18" charset="0"/>
                <a:cs typeface="Arial" pitchFamily="34" charset="0"/>
              </a:rPr>
              <a:t> kacang japun, warange, warahe, bonci, boci, banci, nyiha </a:t>
            </a:r>
            <a:endParaRPr kumimoji="0" lang="id-ID" sz="2500" b="1" i="0"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tab pos="228600" algn="l"/>
              </a:tabLst>
            </a:pPr>
            <a:r>
              <a:rPr lang="id-ID" sz="2500" b="1" dirty="0">
                <a:solidFill>
                  <a:schemeClr val="bg1"/>
                </a:solidFill>
                <a:ea typeface="Times New Roman" pitchFamily="18" charset="0"/>
                <a:cs typeface="Arial" pitchFamily="34" charset="0"/>
              </a:rPr>
              <a:t> </a:t>
            </a:r>
            <a:r>
              <a:rPr lang="id-ID" sz="2500" b="1" dirty="0" smtClean="0">
                <a:solidFill>
                  <a:schemeClr val="bg1"/>
                </a:solidFill>
                <a:ea typeface="Times New Roman" pitchFamily="18" charset="0"/>
                <a:cs typeface="Arial" pitchFamily="34" charset="0"/>
              </a:rPr>
              <a:t>   </a:t>
            </a:r>
            <a:r>
              <a:rPr kumimoji="0" lang="it-IT" sz="2500" b="1" i="0" u="none" strike="noStrike" cap="none" normalizeH="0" baseline="0" dirty="0" smtClean="0">
                <a:ln>
                  <a:noFill/>
                </a:ln>
                <a:solidFill>
                  <a:schemeClr val="bg1"/>
                </a:solidFill>
                <a:effectLst/>
                <a:ea typeface="Times New Roman" pitchFamily="18" charset="0"/>
                <a:cs typeface="Arial" pitchFamily="34" charset="0"/>
              </a:rPr>
              <a:t>cina, bontis.</a:t>
            </a:r>
            <a:endParaRPr kumimoji="0" lang="it-IT" sz="2500" b="1" i="0" u="none" strike="noStrike" cap="none" normalizeH="0" baseline="0" dirty="0" smtClean="0">
              <a:ln>
                <a:noFill/>
              </a:ln>
              <a:solidFill>
                <a:schemeClr val="bg1"/>
              </a:solidFill>
              <a:effectLst/>
              <a:cs typeface="Arial"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85728"/>
            <a:ext cx="8429684" cy="4154984"/>
          </a:xfrm>
          <a:prstGeom prst="rect">
            <a:avLst/>
          </a:prstGeom>
        </p:spPr>
        <p:txBody>
          <a:bodyPr wrap="square">
            <a:spAutoFit/>
          </a:bodyPr>
          <a:lstStyle/>
          <a:p>
            <a:r>
              <a:rPr lang="id-ID" sz="2400" b="1" dirty="0" smtClean="0">
                <a:solidFill>
                  <a:srgbClr val="FFFF00"/>
                </a:solidFill>
              </a:rPr>
              <a:t>Beberapa cara untuk mengendalikan serangan hama ini adalah sebagai berikut. Tanam varietas tahan. Di indonesia belum didapat varietas yang tahan serangan hama ini. Sementara di India dilaporkan sudah ada varietas tahan seperti NCAc 2214, NCAc 2230, dan NCAc 2242.,Tanam secara serempak dengan pengairan yang cukup atau tanam secara tumpang sari dengan tanaman jagung. Gunakan lampu petromaks di areal pertanaman antara pukul 18.00 - 21.00 untuk menarik ngengatnya. Gunakan insektisida Lannate 25 WP (metomil 25%) dan Supracide 40 EC (metidation 420 g/1). Dosis penggunaannya disesuaikan dengan petunjuk pada label kemasan.</a:t>
            </a:r>
            <a:endParaRPr lang="id-ID" sz="2400" b="1" dirty="0">
              <a:solidFill>
                <a:srgbClr val="FFFF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85728"/>
            <a:ext cx="8429684" cy="523220"/>
          </a:xfrm>
          <a:prstGeom prst="rect">
            <a:avLst/>
          </a:prstGeom>
        </p:spPr>
        <p:txBody>
          <a:bodyPr wrap="square">
            <a:spAutoFit/>
          </a:bodyPr>
          <a:lstStyle/>
          <a:p>
            <a:r>
              <a:rPr lang="id-ID" sz="2800" b="1" dirty="0" smtClean="0">
                <a:solidFill>
                  <a:srgbClr val="00FFFF"/>
                </a:solidFill>
              </a:rPr>
              <a:t>Lalat Kacang atau Lalat Bibit (Ophiomya phaseoli),</a:t>
            </a:r>
            <a:endParaRPr lang="id-ID" sz="2800" dirty="0"/>
          </a:p>
        </p:txBody>
      </p:sp>
      <p:sp>
        <p:nvSpPr>
          <p:cNvPr id="92161" name="Rectangle 1"/>
          <p:cNvSpPr>
            <a:spLocks noChangeArrowheads="1"/>
          </p:cNvSpPr>
          <p:nvPr/>
        </p:nvSpPr>
        <p:spPr bwMode="auto">
          <a:xfrm>
            <a:off x="214282" y="928670"/>
            <a:ext cx="857256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rPr>
              <a:t>Larva menggorek keping biji yang baru muncul di atas tanah dan daun pertama. Larva kemudian menetaap pada pangkal batang membentuk pupa. Tanaman yang terserang pada umur 4-10 hari akan mati. Penyebabnya pangkal batang atau akar tersumbat sehingga tanaman kekurangan suplai air dan hara.</a:t>
            </a:r>
            <a:endParaRPr kumimoji="0" lang="id-ID" sz="2800" b="1" i="0" u="none" strike="noStrike" cap="none" normalizeH="0" baseline="0" dirty="0" smtClean="0">
              <a:ln>
                <a:noFill/>
              </a:ln>
              <a:solidFill>
                <a:srgbClr val="FFFF00"/>
              </a:solidFill>
              <a:effectLst/>
              <a:latin typeface="+mj-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800" b="1" i="0" u="none" strike="noStrike" cap="none" normalizeH="0" baseline="0" dirty="0" smtClean="0">
                <a:ln>
                  <a:noFill/>
                </a:ln>
                <a:solidFill>
                  <a:srgbClr val="FFFF00"/>
                </a:solidFill>
                <a:effectLst/>
                <a:latin typeface="+mj-lt"/>
                <a:ea typeface="Calibri" pitchFamily="34" charset="0"/>
                <a:cs typeface="Arial" pitchFamily="34" charset="0"/>
              </a:rPr>
              <a:t>Penggunaan jerami padi sebagai penutup tanah dapat mengurangi populasi dan tingkat serangan lalat bibit ini. Pengendalian dengan penggunaan insektisida, seperti marshall 25 ST dan Furadan 3G, juga dapat menekan serangan hama ini. Pada daerah endemic, penyemprotan insektisida disarankan pada saat tanaman berumur 7-9 hari setelah berkecambah.</a:t>
            </a:r>
            <a:r>
              <a:rPr kumimoji="0" lang="id-ID" sz="2800" b="1" i="0" u="none" strike="noStrike" cap="none" normalizeH="0" baseline="0" dirty="0" smtClean="0">
                <a:ln>
                  <a:noFill/>
                </a:ln>
                <a:solidFill>
                  <a:srgbClr val="FFFF00"/>
                </a:solidFill>
                <a:effectLst/>
                <a:latin typeface="+mj-lt"/>
                <a:cs typeface="Arial" pitchFamily="34" charset="0"/>
              </a:rPr>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3357586" cy="523220"/>
          </a:xfrm>
          <a:prstGeom prst="rect">
            <a:avLst/>
          </a:prstGeom>
        </p:spPr>
        <p:txBody>
          <a:bodyPr wrap="square">
            <a:spAutoFit/>
          </a:bodyPr>
          <a:lstStyle/>
          <a:p>
            <a:r>
              <a:rPr lang="id-ID" sz="2800" b="1" dirty="0" smtClean="0">
                <a:solidFill>
                  <a:srgbClr val="00FFFF"/>
                </a:solidFill>
              </a:rPr>
              <a:t>Hama Lundi, </a:t>
            </a:r>
            <a:endParaRPr lang="id-ID" sz="2800" dirty="0"/>
          </a:p>
        </p:txBody>
      </p:sp>
      <p:sp>
        <p:nvSpPr>
          <p:cNvPr id="93185" name="Rectangle 1"/>
          <p:cNvSpPr>
            <a:spLocks noChangeArrowheads="1"/>
          </p:cNvSpPr>
          <p:nvPr/>
        </p:nvSpPr>
        <p:spPr bwMode="auto">
          <a:xfrm>
            <a:off x="214282" y="857232"/>
            <a:ext cx="857256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rPr>
              <a:t>Lundi adalah bentuk larva dari serangga Coleoptera (bersayap keras). Lundi hidup di dalam tanah dan memakan polong muda sehingga menimbulkan polong berlobang, busuk kering, dan berwarna hitam. Cacing juga suka menyerang polong yang masih muda. Hama yang memakan akar, batang bagian bawah dan polong akhirnya tanaman layu dan mati. Cara pengendaliannya dengan menanam serempak, penyiangan intensif, tanaman terserang dicabut , rotasi tanaman dengan tanaman lain. Pemberantasannya dengan furadan aldrin.</a:t>
            </a:r>
            <a:endParaRPr kumimoji="0" lang="id-ID" sz="28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85728"/>
            <a:ext cx="8215370" cy="523220"/>
          </a:xfrm>
          <a:prstGeom prst="rect">
            <a:avLst/>
          </a:prstGeom>
        </p:spPr>
        <p:txBody>
          <a:bodyPr wrap="square">
            <a:spAutoFit/>
          </a:bodyPr>
          <a:lstStyle/>
          <a:p>
            <a:r>
              <a:rPr lang="id-ID" sz="2800" b="1" dirty="0" smtClean="0">
                <a:solidFill>
                  <a:srgbClr val="00FFFF"/>
                </a:solidFill>
              </a:rPr>
              <a:t>Hama Tungau Tetranikus (Tetranychus sp),</a:t>
            </a:r>
            <a:endParaRPr lang="id-ID" sz="2800" dirty="0"/>
          </a:p>
        </p:txBody>
      </p:sp>
      <p:sp>
        <p:nvSpPr>
          <p:cNvPr id="94209" name="Rectangle 1"/>
          <p:cNvSpPr>
            <a:spLocks noChangeArrowheads="1"/>
          </p:cNvSpPr>
          <p:nvPr/>
        </p:nvSpPr>
        <p:spPr bwMode="auto">
          <a:xfrm>
            <a:off x="214282" y="857232"/>
            <a:ext cx="857256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800" b="1" i="0" u="none" strike="noStrike" cap="none" normalizeH="0" baseline="0" dirty="0" smtClean="0">
                <a:ln>
                  <a:noFill/>
                </a:ln>
                <a:solidFill>
                  <a:srgbClr val="FFFF00"/>
                </a:solidFill>
                <a:effectLst/>
                <a:latin typeface="+mj-lt"/>
                <a:ea typeface="Times New Roman" pitchFamily="18" charset="0"/>
                <a:cs typeface="Arial" pitchFamily="34" charset="0"/>
              </a:rPr>
              <a:t>Hama yang berwarna hijau atau kemerahan, menempel pada batang bagian pucuk dan menghisap cairan sel. Bentuknya kecil dengan panjang 0,5-1,0 mm, berkaki enam atau delapan dan tidak bersayap. Hama yang termasuk family tetranyhidae ini masuk ordo Acarina. Berkembang biaknya sangat cepat , terutama pada waktu cuaca kering dan panas. Gejala serangan pucuk batang dan daun muda menjadi kerdil, terkulai, daun menjadi kuning keputih-putihan dan mudah rontok. Namun bila populasi rendah kurang dari 5 tungau per tanaman, gejala serangan tidak Nampak. Tungau dapat diberantas dengan akarisida maupun insektisida, seperti Kelthane, Azodrin, Tamaron.</a:t>
            </a:r>
            <a:endParaRPr kumimoji="0" lang="id-ID" sz="28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8501122" cy="523220"/>
          </a:xfrm>
          <a:prstGeom prst="rect">
            <a:avLst/>
          </a:prstGeom>
        </p:spPr>
        <p:txBody>
          <a:bodyPr wrap="square">
            <a:spAutoFit/>
          </a:bodyPr>
          <a:lstStyle/>
          <a:p>
            <a:r>
              <a:rPr lang="id-ID" sz="2800" b="1" dirty="0" smtClean="0">
                <a:solidFill>
                  <a:srgbClr val="00FFFF"/>
                </a:solidFill>
              </a:rPr>
              <a:t>Hama Kutu Aphis (Aphis craccivora dan aphis glycines)</a:t>
            </a:r>
            <a:endParaRPr lang="id-ID" sz="2800" dirty="0"/>
          </a:p>
        </p:txBody>
      </p:sp>
      <p:sp>
        <p:nvSpPr>
          <p:cNvPr id="95233" name="Rectangle 1"/>
          <p:cNvSpPr>
            <a:spLocks noChangeArrowheads="1"/>
          </p:cNvSpPr>
          <p:nvPr/>
        </p:nvSpPr>
        <p:spPr bwMode="auto">
          <a:xfrm>
            <a:off x="285720" y="1000108"/>
            <a:ext cx="864399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rPr>
              <a:t>Hama yang menghisap cairan sel, sehingga mengakibatkan tanaman kerdil.daun ini berupa kutu kecil dan bersayap. Termasuk famili Aphididae, ordo Homoptera. Cara penyerangannya dengan menghisap cairan sel, sehingga mengakibatkan tanaman kerdil, daun menjadi khlorosis (kekuningan ) dan berkerut permukaannya. Disamping itu menghisap cairan sel, aphis juga memasukan toxin terhadap daun, sehingga daunnya menjadi berkerut. Selain itu aphis juga menularkan virus belang ataupun virus kerdil. Pada musim kemarau aphis lebih banyak dibandingkan pada musim penghujan.Cara pengendaliannya (1) penanaman serempak, dan membuang tanman inang sebelum bertanam kacang tanah. Tanaman inang aphis terutama pada jenis kacang-kacangan.</a:t>
            </a:r>
            <a:endParaRPr kumimoji="0" lang="id-ID" sz="24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5625130" cy="523220"/>
          </a:xfrm>
          <a:prstGeom prst="rect">
            <a:avLst/>
          </a:prstGeom>
        </p:spPr>
        <p:txBody>
          <a:bodyPr wrap="none">
            <a:spAutoFit/>
          </a:bodyPr>
          <a:lstStyle/>
          <a:p>
            <a:r>
              <a:rPr lang="id-ID" sz="2800" b="1" dirty="0" smtClean="0">
                <a:solidFill>
                  <a:srgbClr val="00FFFF"/>
                </a:solidFill>
                <a:ea typeface="Times New Roman" pitchFamily="18" charset="0"/>
                <a:cs typeface="Tahoma" pitchFamily="34" charset="0"/>
              </a:rPr>
              <a:t>Pengerek Daun (Biloba subsecivella),</a:t>
            </a:r>
            <a:endParaRPr lang="id-ID" sz="2800" dirty="0"/>
          </a:p>
        </p:txBody>
      </p:sp>
      <p:sp>
        <p:nvSpPr>
          <p:cNvPr id="89089" name="Rectangle 1"/>
          <p:cNvSpPr>
            <a:spLocks noChangeArrowheads="1"/>
          </p:cNvSpPr>
          <p:nvPr/>
        </p:nvSpPr>
        <p:spPr bwMode="auto">
          <a:xfrm>
            <a:off x="357158" y="1000108"/>
            <a:ext cx="850112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rgbClr val="FFFF00"/>
                </a:solidFill>
                <a:effectLst/>
                <a:latin typeface="+mj-lt"/>
                <a:ea typeface="Times New Roman" pitchFamily="18" charset="0"/>
                <a:cs typeface="Tahoma" pitchFamily="34" charset="0"/>
              </a:rPr>
              <a:t>Selain menyerang kacang tanah, pengorok daun juga menyerang kedelai dan kacang tunggak. Akibat serangan hama ini, daun menjadi terlipat sepanjang tulang utama daun dan berwarna kecoklatan. Serangan hebat menyebabkan daun sebagian bahkan seluruhnya menjadi keriting.</a:t>
            </a:r>
          </a:p>
          <a:p>
            <a:pPr marL="0" marR="0" lvl="0" algn="l" defTabSz="914400" rtl="0" eaLnBrk="0" fontAlgn="base" latinLnBrk="0" hangingPunct="0">
              <a:lnSpc>
                <a:spcPct val="100000"/>
              </a:lnSpc>
              <a:spcBef>
                <a:spcPct val="0"/>
              </a:spcBef>
              <a:spcAft>
                <a:spcPct val="0"/>
              </a:spcAft>
              <a:buClrTx/>
              <a:buSzTx/>
              <a:buFontTx/>
              <a:buNone/>
              <a:tabLst/>
            </a:pPr>
            <a:r>
              <a:rPr kumimoji="0" lang="id-ID" sz="2400" b="1" i="0" u="none" strike="noStrike" cap="none" normalizeH="0" baseline="0" dirty="0" smtClean="0">
                <a:ln>
                  <a:noFill/>
                </a:ln>
                <a:solidFill>
                  <a:srgbClr val="FFFF00"/>
                </a:solidFill>
                <a:effectLst/>
                <a:latin typeface="+mj-lt"/>
                <a:ea typeface="Times New Roman" pitchFamily="18" charset="0"/>
                <a:cs typeface="Tahoma" pitchFamily="34" charset="0"/>
              </a:rPr>
              <a:t>Larva umumnya tinggal di lipatan daun atau di antara daun-daun yang terlipat. Larva berwarna hijau muda, terdapat bercak kecil berwarna hitam. Larva membentuk pupa di lipatan daun. lmago yang keluar dari kepompong berwarna abu-abu tua, meletakkan telur di bawah daun atau di pucuk-pucuk batang. Seekor imago betina dapat bertelur sebanyak 20-65 butir. Perkembangan telur hingga menjadi imago memerlukan waktu ± 32 hari. Seekor imago dapat hidup antara 12-18 hari.</a:t>
            </a:r>
            <a:r>
              <a:rPr kumimoji="0" lang="id-ID" sz="2400" b="1" i="0" u="none" strike="noStrike" cap="none" normalizeH="0" baseline="0" dirty="0" smtClean="0">
                <a:ln>
                  <a:noFill/>
                </a:ln>
                <a:solidFill>
                  <a:srgbClr val="FFFF00"/>
                </a:solidFill>
                <a:effectLst/>
                <a:latin typeface="+mj-lt"/>
                <a:cs typeface="Arial" pitchFamily="34" charset="0"/>
              </a:rPr>
              <a:t>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357166"/>
            <a:ext cx="4640181" cy="523220"/>
          </a:xfrm>
          <a:prstGeom prst="rect">
            <a:avLst/>
          </a:prstGeom>
        </p:spPr>
        <p:txBody>
          <a:bodyPr wrap="none">
            <a:spAutoFit/>
          </a:bodyPr>
          <a:lstStyle/>
          <a:p>
            <a:r>
              <a:rPr lang="id-ID" sz="2800" b="1" dirty="0" smtClean="0">
                <a:solidFill>
                  <a:srgbClr val="00FFFF"/>
                </a:solidFill>
                <a:ea typeface="Times New Roman" pitchFamily="18" charset="0"/>
                <a:cs typeface="Tahoma" pitchFamily="34" charset="0"/>
              </a:rPr>
              <a:t>Ulat Jengkal (Plusia Chalcites) </a:t>
            </a:r>
            <a:endParaRPr lang="id-ID" sz="2800" dirty="0"/>
          </a:p>
        </p:txBody>
      </p:sp>
      <p:sp>
        <p:nvSpPr>
          <p:cNvPr id="88065" name="Rectangle 1"/>
          <p:cNvSpPr>
            <a:spLocks noChangeArrowheads="1"/>
          </p:cNvSpPr>
          <p:nvPr/>
        </p:nvSpPr>
        <p:spPr bwMode="auto">
          <a:xfrm>
            <a:off x="214282" y="928670"/>
            <a:ext cx="871543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rPr>
              <a:t>Hama yang menyerang daun kacang tanah. Ulatnya berwarna hijau terang, bila berjalan melengkung tubuhnya seperti jari menjengkal. Ulat ini memakan daun muda sehingga tertinggal tulang-tulang daunnya saja. Penurunan hasil dari serangan yang berat dapat mencapai 50%, dikarenakan polong tidak berisi secara baik. Cara pengendaliannya dilakukan untuk ulat masih kecil (pada stadia instar II-III), dan saat kerusakan daun baru sediki, dengan menggunakan insektisida Basudin 60 EC Azodrin 15 W5C, Lannate L Sevin 85 S, Karphos, atau bisa juga dengan Hostathion.</a:t>
            </a:r>
            <a:endParaRPr kumimoji="0" lang="id-ID" sz="24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57166"/>
            <a:ext cx="4700197" cy="523220"/>
          </a:xfrm>
          <a:prstGeom prst="rect">
            <a:avLst/>
          </a:prstGeom>
        </p:spPr>
        <p:txBody>
          <a:bodyPr wrap="none">
            <a:spAutoFit/>
          </a:bodyPr>
          <a:lstStyle/>
          <a:p>
            <a:r>
              <a:rPr lang="id-ID" sz="2800" b="1" dirty="0" smtClean="0">
                <a:solidFill>
                  <a:srgbClr val="00FFFF"/>
                </a:solidFill>
                <a:ea typeface="Times New Roman" pitchFamily="18" charset="0"/>
                <a:cs typeface="Tahoma" pitchFamily="34" charset="0"/>
              </a:rPr>
              <a:t>Ulat Grayak (Prodenia litura ), </a:t>
            </a:r>
            <a:endParaRPr lang="id-ID" sz="2800" dirty="0"/>
          </a:p>
        </p:txBody>
      </p:sp>
      <p:sp>
        <p:nvSpPr>
          <p:cNvPr id="87041" name="Rectangle 1"/>
          <p:cNvSpPr>
            <a:spLocks noChangeArrowheads="1"/>
          </p:cNvSpPr>
          <p:nvPr/>
        </p:nvSpPr>
        <p:spPr bwMode="auto">
          <a:xfrm>
            <a:off x="285720" y="1905081"/>
            <a:ext cx="857256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rgbClr val="FFFF00"/>
                </a:solidFill>
                <a:effectLst/>
                <a:latin typeface="+mj-lt"/>
                <a:ea typeface="Calibri" pitchFamily="34" charset="0"/>
                <a:cs typeface="Arial" pitchFamily="34" charset="0"/>
              </a:rPr>
              <a:t>Serangga ini bersifat kosmopolitan yang dapat menyerang kedelai, kentang, ubi jalar, bawang, dan tembakau. Ngengat betina meletakkan telur pada permukaan daun bagian bawah dan berkelompok. Setiap kelompok terdiri dari 30-700 blltir dengan lama stadium telur 3 hari. Ulat yang keluar dan telur tinggal di sekitar telur dan makan epidermis daun bagian bawah sehingga daun menjadi kering. Ulat muda berwarna kchijauan berbintik hitam pada abdomen. Ulat instar akhir berwarna abu-abu gelap atau cokelat dengan lima garis kuning pucat atau kehijauan. Pada siang hari ulat ini bersembunyi di dalam tanah dan aktif makan setelah hari mulai gelap dan malam hari. Lama stadium ulat grayak hanya 15-20 hari.</a:t>
            </a:r>
            <a:endParaRPr kumimoji="0" lang="id-ID" sz="2400" b="1" i="0" u="none" strike="noStrike" cap="none" normalizeH="0" baseline="0" dirty="0" smtClean="0">
              <a:ln>
                <a:noFill/>
              </a:ln>
              <a:solidFill>
                <a:srgbClr val="FFFF00"/>
              </a:solidFill>
              <a:effectLst/>
              <a:latin typeface="+mj-lt"/>
              <a:cs typeface="Arial" pitchFamily="34" charset="0"/>
            </a:endParaRPr>
          </a:p>
        </p:txBody>
      </p:sp>
      <p:sp>
        <p:nvSpPr>
          <p:cNvPr id="8194" name="AutoShape 2" descr="data:image/jpeg;base64,/9j/4AAQSkZJRgABAQAAAQABAAD/2wCEAAkGBxQTEhUUExQWFRQXFxcVFxcXFRUUFxcXFxQXFxcYFhQYHCggGBwlHBcYITEhJSkrLi4uFx80ODMsNygtLisBCgoKDg0OGhAQGiwkHyQsLCwsLCwsLCwsLCwsLCwsLCwsLCwsLCwsLCwsLCwsLCwsLCwsLCwsLCwsLCwsLCwsLP/AABEIAMcA/gMBIgACEQEDEQH/xAAbAAACAwEBAQAAAAAAAAAAAAADBAECBQYAB//EAD0QAAEEAQMDAQYDBgQFBQAAAAEAAgMRIQQSMQVBUWETInGBkaEGMrFCUsHR4fAUYoLxIzNDktIVY3Jzov/EABgBAAMBAQAAAAAAAAAAAAAAAAABAgME/8QAJBEBAQACAgICAgIDAAAAAAAAAAECESExAxJBUQQTFHEiMkL/2gAMAwEAAhEDEQA/AK7wFTU6yo332af0STHbs9kHrD9sD/UV9VWXTkcJVqhI4TAjS08B5Cys0uTaTEpaFbTSjunRGCEtq/WRJR40OaNQyWkexTxnPaUvNltKGW1Uk9lNu1+sPqHC0tHP2TEblLO8L6aGitD2eEox6cicqhyrMFBZutmorRlfhYc4Lnp22rgpkwgafWm8p32HurLENOSy4PeuWuNRar7RLMaiNWPvWGWexJuEHTwlzqRjwtDp0IawuPK6cLuEkjaNoQ7Uym0vDGbytujHUOXnKzAgIa1FDFNI0LbKZCaOG09LJVAL23a1DjjsWgAyyIJm9ESduUs9qxqHT9F0BbGA7JS34vDGQtb+0438gu6doon5aRE7xyw/xb+i4D8d9H1PtdxheYmig9o3s9TubdfOlpetRr25MNCkxghDa1FDVGhtnS6DNheikINFabWpLVR5U5TTTHJO0FI6rCZEiX1EZKhqWY5OR5CWjgITDcJVnllqqujyjxlRa8TSnabqmoSnGPWZHMjtlVRPRyV2EvBDZXhJaJAaKc7PGnZ4fdWM+P3ltvlsLOkblT5MhleAdq8Ai7V7audihjVrPbTQEhpW24LU1Qz8l1fjzZwiQoLaR6UbV1qCDFdrUSlLAjRIDFoaOCslAiYnw4VSQEfBbbtE0mkLgfRKNeR3Tx1ADfdOVPKuGdq4qSro0642filJXG6U5Y6ZWPo0ciYZrng2HV8FkmbwR9VIcfOPitJqqT1f8PQawE7RDP2kaKa4/wDuMGD8RlfO+odMkgkdFK3a9vbsQeHNPcHyvpbHbTY5SP4w6e7UxNlb70kQILeS6Pk15IOa8EpZSRfb50GJDWcrVSPUIu6yzhxngK4ahq4WaplUPagkIxUlqNJt2A1ECsGKHMpRYcugixFjchSFB3m04rtpxooNJXTuTIT2nbz9QpjdaG+K0SJlKM5ss+hKUOVgqSFZMzPTh74Tuqd7xSHTH++Fo6z8y7Pxv9aIVDsozCh7VYNXSYwarMiURgp2KPugKbaCECUeRtqojRoJGR6odorBRVZRlGgqXIbm2rqKRZsnQF6NHKUsHKvtFIaXtq5VhrjGWlvc0D5PNfGljS6i8WB4v+fZK/4gBzRIKc13fsD5tRnlrtt4cPeidW0zJZXGNu19Oe9ga9obt/MTuAr4C8rE6q1nvbSHC6B5usWvoQ1TDE+7dgB7hyB2z34XA9ZaJA4sshry01kcCjd3nP2WPt8R0eTw6x25otU7Ux7OlSQhS5bYAVYFAmeqslTVMdje0Vnuwgbb4WgzpMhF0pouOma5yqnZOjyjO1J7OxTVOjEblZs1IDcKHBJla0GThHa5Y1kJ7SSqcuhejhKA8rT0/TnPFjhUk6M8KJhlZvTMlpXU4LdlZdFYz9M5pyFuaI7mDyFv+PxdKLliPHAmG6dGEVLukBaOKkV89IjuFnyNNo+QYE4Kt7YJJzCrsaVPIhveChbwTQKHOKak+n6Rwfvux4U5ZaqpNtEtU7UaVvcKgC0TY0C03hVfE7xXxTkjz/slnv8AgsiJzR+o+qrFE2RpjlNjFG6I7cosjgqQjDz4q2+l1fyu1OfXLXxW+3Da0emEUghLqa4YO4lptvuuLskjj+iKzTxmMxOaMF35BtFEe9nubbj5rHkeQctcC2m7QHuwB5zx8e6cimc4NobWg+9YAsk4s85Hn1Wepp0+32+fdWYYpHMPIP1HYrJk1S7v8V9K9u1pYa2WN23kcuHPbtmvgsnQfhKMC5XX9lDC+PlyLpiSnNJoJX8NPzwu4h0enjw1ov4Iu8dhSqY2jcjI6V0YM95+StNt9uEZjbTLIFrjjIjK2kQXLB6/04g+0aMd6XXHSoL3gDaRYKWeMvRS2Pnq8Auo1fQ2Oy00l4/w/wCSsNUaYBCY6bpnPdQW8z8OA91r6LQMiGBlEwtGkRs2NDQoEhvhNVlDmdt7LpxmoWgpYQ4ZS0UGw2OEX2tlMMCXrN7h6UZN5XpJUd8QpLwtFrWZbui0JGy1SaBNNXpMqyJeyVXADlMhY3VJ6fnhTboSB9X1nu0Ex+BJn+3ZgltkfVpGLWbHD7c0OAuw/B+gqZg7Ntx7cD/Zc+f+V2vqC9f0uyZwH5SdwoUKJ4Hw4SG0Dlddr42vrcOQPFj4E8JaPpkN2Y7xQBduHxpwIv5Bae9k4iKzHtSzxhPSR13Sk0Z7pEz3Fe0gO51Xkbfr/BWlaEKA7XXYrhTl0rG6owmtw907uM8A9rWnoWnIkNM4c3jjgkcmiLWfPv8AbABtghxBvj3b48Dk4WpNDvbBJC5znE7ZARQa0Nc5rwB5FjNnI8FTr7deM+h9Joi17HO3exOHNFAkXh7Qfy1f3pZXVen041YyaJBAcOxHg0eFpT6ncQ0kkjDRffxxn9AvNmcTtfd5DrAIAo3g39fgp3rpVwmU1XPN0ZR26dajXsLC4PZua7aYs+0De0meR+ndSC30o8LbHKVz5eO4kI4fCiRpBT7YrIA5JA8LRd0FxwZYAfWQk/8A5aVV4ZsNkpKy+panbzyu0H4UfXuTQuP7ocQT8NzQEjP+FZz+aG/9cZ+4cp7PTmukEvHvYWkIGhasP4VnHEQA/wDsi/8ANXk/DWoGRESP8rmP+zXEo0GTtBOFZ7F6SJzXU4Fp8EEH6FecCnCLOu1YRbkyyME138J2Pp0lbtuxv7z/AHR6VeXfIFG4qY29Mb2Aaco21aM3SX1vtpF0MuG4/wCW2+M5pPaTTRNFnc92Kw1oz22uDgc4P+yzucjTHxZVkRwsew2aKxm6eR0hZAx8rhyGNLvrXC63WafTyVTAyxsaG4JP77qNE5GBzddkfQdOIAjZE7HuiRw2WSSbcWjJz4WV8nO2s8G2Fpvw7rDzA5o5t5YwV/qKYk6JO0gEMJPAbJG48XwDhbeqa6Fwa4MlJBLWnUR2RkU1sjgckDgfdW0HTpN7/ZMe3u5jy5gZbchuAbPPruvCv990P4+LJj/Ds5F+zvvh7Dj/ALklrugu2kvjIbxZHe6/VdPoItO2eTTnVSf4hlOdGGlgDP8AI5wp4ojuj6/UwvYYGscdr/e9o3JrhzS004HIz9FU8uV+C/RjHC6fRRxDkBdb0rS+yjs4c/t4b/P+qd0GrZGA0+zja47WkMF8EuH5aPog6raXHZe3tfjt8Ep5PfL1+Iy8nh9JLsrrO3oqmWgo1It1egQy7zwtdsiepFk3lJyxJ19mnYz44+SE4WpnSLxWZLFSSljWvLH2Ss8VA+fgmBOmyseNj7sDFEgkUcBwyP7+RI9Y2NwdsIr3SWkZoACxxfFnN5WRRaQ4YKK6Eu95pNE0Rnkn0UWOjx5N+SIEu4yQSQBRFUM1dZ+ZR4JGgbnOzgC6JIAPJuyPh9R357SzgPbE6X2LSQfa3YAJzuBOR9EcOPtJGCVszGn3HgbQ8Vk7Tkc16/NZXU/t0yno53seXfmc87bPvCieLFZ+ayOuap7Hm2lzHEc2CS7JGOCc/wDanmFzRbiPzVs/ZPu1ePj+qljA8ghzdzfPf/4nuavHKUy1zTs3xDunA9nvc07SG7Xl22iR3BFmz6D4oWp0xsFj9wIJNA4IF7TV5OfTzSP03qDmEtfQDfeBNtNAn8uKPyQ5uqSE4bp5muwRJGWyNzYqSOrFYs2R4R+zLZZeHCxfQQTOy1riBySQ1oyB+ZxrkjCvJrJQGmjTiQDuGaGQPln4ZRIemtc22H3twJ4ewWCSMU40e5+yrq59O22SzytdtIDBppwCfLbwRzkYTvlqP42OuRmRTgbjt23V+1Y4AjsQ0kk14B4RJNVNGGyOvaXAW2yQD3I5r++UHRaV222lhBwN7ZA4NJwSCLFjsD8kLU6uGMkSu1Esm1wDGRPjG+yWhsk9Agk5LQeco/ZT/jYxuR/iRoG2Sphn3XMbtriw55/gs7USwF+/2TWM52NdmxzfvUB/lAr4oWjbDtbJK1odZuNz/aNZzy6gDgeOfgmJ9RGxhex3snXh0bI9wIJ/Lua4AG/Cm+S1rPFjC0UEjWhwEjI3u3Ns03c44EZftzxxztHcJrS9KkovLmB1kUQZHEd7J/J9fiud2j2rZ5nvmlaSWPkO7a6/2ASS0YGPNmuyak61KTbT7t5tzQ2+DZPixi6HhK2qkmhOq9QEDy06XVaiQZtrGQwUTVmYF7h27Dsmuizsc0P1McTJCb2NEj2tFe7vDjTnAc9iQsOXqhdkkOPPc7b/AENIMmrsjk2O5ya+BwOUhGt+INVKwg6GWCGzTnDTgyVZNtcWuABNe6Gt45rCU6drdRE/200rp5iKJksgC7DImitgPeqtZurkMbDI4CNgzZLiaHFXZN57JGPqz5apkob+8Yn7DZ/eAFGk4V726Lr3S2dS1GnD94DPdcC0t3NcW7gHbcGx8x45XVajTSaFtRSvkjJpplke8tBAw5zyTQANAEA+LK4vTOGnfBI3P/Fjs495t+/X+YWT8l9W18TZGjFtwf4hXhj7Y6ZeTO4ZyuAn1hdqHSSyOZub+djHx2GkEDdY3AEnFpfrPWHREFgNFtEv5LuTx6Z+vK6TqfSxLKx73uAZdNa5zLvgFwN16d1m9Y6EyQlzGAPeNjySXFzOaBcTWQP4oxxyxLLzYWlfwt1MyHa5rHAHfkWNwBFWfIJ+gW7qCC7Ddvpd5+KxtH0OPT+6wl1YLiefkMAeFpQOwT8f0WniwsvtWXl8sympAJJbcaVHvA+/j+K80UEOQA9wtWCnR4L0zXvNFznbe5IFAkjtm/uruDR3+yDHEY42RkgloIJF1lxNCwL5VXlRImrP2efsl5Ws8/ZWcqUq0RDU6Ucg2FmzMI4J447Y4W8WeEN+ktPXCpbHLs0BslosXe08gd6PhWY4xu3x4dRtp4pM6rVuDi1mAMX3Nc+iTk1N4Jvtu/a+q57K2nlnyz9bq5nEUTYOQCQbGcXkHuuk6Y6QwtJHvccjdfG71Hzz81zwgOdztx/e9PFd/ij6TqUkfu0CP84P2cD6Iy3rTXDPHfbptTK8sBkNuBLQD48uI5wq7g5oBtoGTRI8Vgiz2WH/AOpPIHtGvawmt8ThY+TgfXGPimenOZvc1kpex2Wb/wDmg+HNsh3y9MBZabzL6benlETvatIcCHACqc0+L9aCnW6sltuIJHFlpo8j3uQeePKDpWBu7yaGWm8j5fG6/ms7VyOBoQzbABbhEdoBOLAZfzxxwhW21o+qygm9zmU07gSWiwexygHqj3A7nV6bvFHIHg5SWm0xJDt5qh7oJ97wNtfqk9ZO3/plm66pz3BvzEYL3Gzx8bSotOzaqxlxI5xYJ9K78cq8L3PYQL2ijRv3s+P7Cw/8dtNOc2Q0ANu9v1D2j7Jh3UXbaY3afN8fKr+6r1t6Z3yYzsxqeotiI3uDDjg1jwL4/qr6LbM0EOaWkmqI55PnKQZPILIdtcc20Nab724DcceqAYnOy9xd8ST+tpzCov5GMafU5WbjG0mwaLmNa68Aii920EXRHvJFhMUhLDMXVZEj2PYcXYDYwB9eVMbKxX2R2K54/tjl+TzuQy2SWfaHPEXaxus3Rznix9ynZOiOd/zJHOOMkl2AcUXk0kIwtnQdRoBr8jz3CqYSfCP35W8gyaBg5aPnn9V3v4R6kJYTGT77B9W9lyGqisbgdzfI7fFe6VqHQytkbwPzDy3uFpOuCt27acXaCPBCdkpwDm5a4WPmgPYrl3EMvqkNe8OO/olGupp/vlbcjbFdjhY+qi249UrwZVpQXOHdEeqNhvggepwkQkmeyXP0TCA8JpAJzhSMq7o0OkQJMSHqZ/ZsLsXw0eSeE3pQScjnHK5fqep9rMaPug7W+Kvn58qcsvgyuoZ65It3xKULEzILJVXsA7qdcJoACkBSGogbjOB6pEXk04cACLAN1ZAv4Aof+BDv4nA+uKTheB6qjnk+nwS0uZZfZQ6esNNjnhXMefdJYK4BJJf2Js4H8kxs8jxlXaAj1i/25T5Lt3AVvdXjcc/dWiBBsEhMCNSI09RN8mX2CGDJHJ5Pn4ozQKOMqxYrBngJ6TsDartajhvGFJamQbGojY6Xtqu0fNMPNKvuKo5e3IDT0OpLTzha503tMxgWc1YA4+y5uB3haWi1hb8FRy6dR+Fuo/8AQf8A6b7HuFsztpcN7e3bgdrhkH19V22l1ImhD/2hhw8FTLqq2A96Dr4dzcchS40URrsZV9m5uXlSMp3qmmr3h8/5rOblSR0w0hmNOh/c5/vyvOo/FG/sma5qE4Adk/JFSEYrTgC0pFrkGPDHEFvvA0QSRRGDa672VcJbqPRWzEPD/Zv4cdu4OHF0O/6qc8fk3Hk2cfdWkjr830GUTqelEUz4w8P2HbuaDRPegc4Nj5IT3KdJsQH+BX3VDZUhqI1iNErtUsjRNqnamEAKWtVwz+/6Kwb9UBURqwKkuUtAQEkBWDF4K8ZQFQ3yvbUTaoKZhAK4arNZ4RC0N5z6fzRslPZ2rO04AskKDIT6KjWpWU1g1HjkFJYH6KHH1VwGHzra/C/XRFJtef8AhuwfTwVzQJIKqxvdRlNk+qa2Cv1HqEJzcBZ34S6p7aP/AA7zUjcxk9x+6U/IC3BFEK8bvtbzm2M8cfFZmokbpxdE2aFAmhytWDwVM2mDhRFhGU3DZEUoItufW1LjSR0NgUT6HH8k6CljdldfCQ75ohAcMeOEAlVCrX0Szo0j1bXCBl/tHDB5Pk+g/ktJvoVjfi/Quexsjc7L3AeDWQPTv/RLO2Q4434/X1Vmm7Ube680kFRpKdyhr1Mg+681qCEaikoTVLnJgVp7q7T80u1U1GoDBZ+nco2DrfuoCxz1R3ZoHxRdP1Ig++MemP8AdT74m1mhWAVBxY7o+xVoIAJ9UZjPKmFil4tHYVvFDCFsKYLVBCfQC2KSxH22vUgA7EORouk0EAs5KPkgSCrAeeFYoTnJHrY8Dy0gtJBBseQu66X1xmpaGTENlGA7gO+PquA2uAvaa81/Z7q8Ut5tHfR8zt9NOhePUImzHquM6P8AiWWEgE7m3wV3kPVINSA5hAI5HcfEJ+2u1cacLG6ncp9rfH9UodKQbCcrFqMJZ2V64VpS/ilVsmaRhBnJon5q9kEwdvunICQPTugDTlYv4p6wYm+yjNPcMuGC0X29SnllNaOOZ62AJ5Q0UN7sfPP3tJAqoKkBR1E1ZrlDURjU6zSWL4RboEyPChqd/wAO3zaPI1graO2c/wB0lsaZ+00fgsN81uN2TnHiuy6d8lg4AXJzaZ4cabdknntZJ/illz2qY7OaWPecD+C0h071H9+qxIt7CSXAnGKzY9e3yWloda4mnd+D2xzSj15PWm1o4GjFuPfNfQLQYwDgLPgAtl85r0C0w1b4zgqs/wBBSA5ibIVSxPWiLNarbFcYNKxRognN+SkMVyvFPQDIQnNz6Iz1QhIENW6ha6HonQw7LxigWnBuxmxVDt5WM+ME+8LFgkLp9PrtrGuBwMC/Bx2/vCPWW7q8cvWcKv6a3dn9k3+7ltjIbg4PfFrnet6YRvDmEAE04A/Q+i6xsgcXOAc1ruAaBJrt6X3XJ/inX2WwAgkEOeQONvDfjfKdk1wVuwGnhXLzy00fiR9wl4yrPNqbNodvFLZoor4q4Pb+KheSvCp0SDSHZTx7+nw+q8vJYnFBMvnXXNQXzyOP71fJuB+iheU/9i9FAFO1SvKyO6aPuV589mh8AvLyU5oRG60QtUryolg1Ka/pfA4sAj/UL/Qry8lZwcIt6UGvIkJJoj6C/wCCa0+iDHbRZJGLN/7KF5Qba0uk25Js/wBlPR5Xl5awhwFUleXkwhzFUNXl5Kd6CHNVdtLy8mSrgqvNY7/3S8vIAEn2Q4dRJESY3ll+KIPyIK8vJAweralzS0zHODho+4FhYMkJDie9ry8ig42S/N8mzZ+qsVC8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8196" name="AutoShape 4" descr="data:image/jpeg;base64,/9j/4AAQSkZJRgABAQAAAQABAAD/2wCEAAkGBxQTEhUUExQWFRQXFxcVFxcXFRUUFxcXFxQXFxcYFhQYHCggGBwlHBcYITEhJSkrLi4uFx80ODMsNygtLisBCgoKDg0OGhAQGiwkHyQsLCwsLCwsLCwsLCwsLCwsLCwsLCwsLCwsLCwsLCwsLCwsLCwsLCwsLCwsLCwsLCwsLP/AABEIAMcA/gMBIgACEQEDEQH/xAAbAAACAwEBAQAAAAAAAAAAAAADBAECBQYAB//EAD0QAAEEAQMDAQYDBgQFBQAAAAEAAgMRIQQSMQVBUWETInGBkaEGMrFCUsHR4fAUYoLxIzNDktIVY3Jzov/EABgBAAMBAQAAAAAAAAAAAAAAAAABAgME/8QAJBEBAQACAgICAgIDAAAAAAAAAAECESExAxJBUQQTFHEiMkL/2gAMAwEAAhEDEQA/AK7wFTU6yo332af0STHbs9kHrD9sD/UV9VWXTkcJVqhI4TAjS08B5Cys0uTaTEpaFbTSjunRGCEtq/WRJR40OaNQyWkexTxnPaUvNltKGW1Uk9lNu1+sPqHC0tHP2TEblLO8L6aGitD2eEox6cicqhyrMFBZutmorRlfhYc4Lnp22rgpkwgafWm8p32HurLENOSy4PeuWuNRar7RLMaiNWPvWGWexJuEHTwlzqRjwtDp0IawuPK6cLuEkjaNoQ7Uym0vDGbytujHUOXnKzAgIa1FDFNI0LbKZCaOG09LJVAL23a1DjjsWgAyyIJm9ESduUs9qxqHT9F0BbGA7JS34vDGQtb+0438gu6doon5aRE7xyw/xb+i4D8d9H1PtdxheYmig9o3s9TubdfOlpetRr25MNCkxghDa1FDVGhtnS6DNheikINFabWpLVR5U5TTTHJO0FI6rCZEiX1EZKhqWY5OR5CWjgITDcJVnllqqujyjxlRa8TSnabqmoSnGPWZHMjtlVRPRyV2EvBDZXhJaJAaKc7PGnZ4fdWM+P3ltvlsLOkblT5MhleAdq8Ai7V7audihjVrPbTQEhpW24LU1Qz8l1fjzZwiQoLaR6UbV1qCDFdrUSlLAjRIDFoaOCslAiYnw4VSQEfBbbtE0mkLgfRKNeR3Tx1ADfdOVPKuGdq4qSro0642filJXG6U5Y6ZWPo0ciYZrng2HV8FkmbwR9VIcfOPitJqqT1f8PQawE7RDP2kaKa4/wDuMGD8RlfO+odMkgkdFK3a9vbsQeHNPcHyvpbHbTY5SP4w6e7UxNlb70kQILeS6Pk15IOa8EpZSRfb50GJDWcrVSPUIu6yzhxngK4ahq4WaplUPagkIxUlqNJt2A1ECsGKHMpRYcugixFjchSFB3m04rtpxooNJXTuTIT2nbz9QpjdaG+K0SJlKM5ss+hKUOVgqSFZMzPTh74Tuqd7xSHTH++Fo6z8y7Pxv9aIVDsozCh7VYNXSYwarMiURgp2KPugKbaCECUeRtqojRoJGR6odorBRVZRlGgqXIbm2rqKRZsnQF6NHKUsHKvtFIaXtq5VhrjGWlvc0D5PNfGljS6i8WB4v+fZK/4gBzRIKc13fsD5tRnlrtt4cPeidW0zJZXGNu19Oe9ga9obt/MTuAr4C8rE6q1nvbSHC6B5usWvoQ1TDE+7dgB7hyB2z34XA9ZaJA4sshry01kcCjd3nP2WPt8R0eTw6x25otU7Ux7OlSQhS5bYAVYFAmeqslTVMdje0Vnuwgbb4WgzpMhF0pouOma5yqnZOjyjO1J7OxTVOjEblZs1IDcKHBJla0GThHa5Y1kJ7SSqcuhejhKA8rT0/TnPFjhUk6M8KJhlZvTMlpXU4LdlZdFYz9M5pyFuaI7mDyFv+PxdKLliPHAmG6dGEVLukBaOKkV89IjuFnyNNo+QYE4Kt7YJJzCrsaVPIhveChbwTQKHOKak+n6Rwfvux4U5ZaqpNtEtU7UaVvcKgC0TY0C03hVfE7xXxTkjz/slnv8AgsiJzR+o+qrFE2RpjlNjFG6I7cosjgqQjDz4q2+l1fyu1OfXLXxW+3Da0emEUghLqa4YO4lptvuuLskjj+iKzTxmMxOaMF35BtFEe9nubbj5rHkeQctcC2m7QHuwB5zx8e6cimc4NobWg+9YAsk4s85Hn1Wepp0+32+fdWYYpHMPIP1HYrJk1S7v8V9K9u1pYa2WN23kcuHPbtmvgsnQfhKMC5XX9lDC+PlyLpiSnNJoJX8NPzwu4h0enjw1ov4Iu8dhSqY2jcjI6V0YM95+StNt9uEZjbTLIFrjjIjK2kQXLB6/04g+0aMd6XXHSoL3gDaRYKWeMvRS2Pnq8Auo1fQ2Oy00l4/w/wCSsNUaYBCY6bpnPdQW8z8OA91r6LQMiGBlEwtGkRs2NDQoEhvhNVlDmdt7LpxmoWgpYQ4ZS0UGw2OEX2tlMMCXrN7h6UZN5XpJUd8QpLwtFrWZbui0JGy1SaBNNXpMqyJeyVXADlMhY3VJ6fnhTboSB9X1nu0Ex+BJn+3ZgltkfVpGLWbHD7c0OAuw/B+gqZg7Ntx7cD/Zc+f+V2vqC9f0uyZwH5SdwoUKJ4Hw4SG0Dlddr42vrcOQPFj4E8JaPpkN2Y7xQBduHxpwIv5Bae9k4iKzHtSzxhPSR13Sk0Z7pEz3Fe0gO51Xkbfr/BWlaEKA7XXYrhTl0rG6owmtw907uM8A9rWnoWnIkNM4c3jjgkcmiLWfPv8AbABtghxBvj3b48Dk4WpNDvbBJC5znE7ZARQa0Nc5rwB5FjNnI8FTr7deM+h9Joi17HO3exOHNFAkXh7Qfy1f3pZXVen041YyaJBAcOxHg0eFpT6ncQ0kkjDRffxxn9AvNmcTtfd5DrAIAo3g39fgp3rpVwmU1XPN0ZR26dajXsLC4PZua7aYs+0De0meR+ndSC30o8LbHKVz5eO4kI4fCiRpBT7YrIA5JA8LRd0FxwZYAfWQk/8A5aVV4ZsNkpKy+panbzyu0H4UfXuTQuP7ocQT8NzQEjP+FZz+aG/9cZ+4cp7PTmukEvHvYWkIGhasP4VnHEQA/wDsi/8ANXk/DWoGRESP8rmP+zXEo0GTtBOFZ7F6SJzXU4Fp8EEH6FecCnCLOu1YRbkyyME138J2Pp0lbtuxv7z/AHR6VeXfIFG4qY29Mb2Aaco21aM3SX1vtpF0MuG4/wCW2+M5pPaTTRNFnc92Kw1oz22uDgc4P+yzucjTHxZVkRwsew2aKxm6eR0hZAx8rhyGNLvrXC63WafTyVTAyxsaG4JP77qNE5GBzddkfQdOIAjZE7HuiRw2WSSbcWjJz4WV8nO2s8G2Fpvw7rDzA5o5t5YwV/qKYk6JO0gEMJPAbJG48XwDhbeqa6Fwa4MlJBLWnUR2RkU1sjgckDgfdW0HTpN7/ZMe3u5jy5gZbchuAbPPruvCv990P4+LJj/Ds5F+zvvh7Dj/ALklrugu2kvjIbxZHe6/VdPoItO2eTTnVSf4hlOdGGlgDP8AI5wp4ojuj6/UwvYYGscdr/e9o3JrhzS004HIz9FU8uV+C/RjHC6fRRxDkBdb0rS+yjs4c/t4b/P+qd0GrZGA0+zja47WkMF8EuH5aPog6raXHZe3tfjt8Ep5PfL1+Iy8nh9JLsrrO3oqmWgo1It1egQy7zwtdsiepFk3lJyxJ19mnYz44+SE4WpnSLxWZLFSSljWvLH2Ss8VA+fgmBOmyseNj7sDFEgkUcBwyP7+RI9Y2NwdsIr3SWkZoACxxfFnN5WRRaQ4YKK6Eu95pNE0Rnkn0UWOjx5N+SIEu4yQSQBRFUM1dZ+ZR4JGgbnOzgC6JIAPJuyPh9R357SzgPbE6X2LSQfa3YAJzuBOR9EcOPtJGCVszGn3HgbQ8Vk7Tkc16/NZXU/t0yno53seXfmc87bPvCieLFZ+ayOuap7Hm2lzHEc2CS7JGOCc/wDanmFzRbiPzVs/ZPu1ePj+qljA8ghzdzfPf/4nuavHKUy1zTs3xDunA9nvc07SG7Xl22iR3BFmz6D4oWp0xsFj9wIJNA4IF7TV5OfTzSP03qDmEtfQDfeBNtNAn8uKPyQ5uqSE4bp5muwRJGWyNzYqSOrFYs2R4R+zLZZeHCxfQQTOy1riBySQ1oyB+ZxrkjCvJrJQGmjTiQDuGaGQPln4ZRIemtc22H3twJ4ewWCSMU40e5+yrq59O22SzytdtIDBppwCfLbwRzkYTvlqP42OuRmRTgbjt23V+1Y4AjsQ0kk14B4RJNVNGGyOvaXAW2yQD3I5r++UHRaV222lhBwN7ZA4NJwSCLFjsD8kLU6uGMkSu1Esm1wDGRPjG+yWhsk9Agk5LQeco/ZT/jYxuR/iRoG2Sphn3XMbtriw55/gs7USwF+/2TWM52NdmxzfvUB/lAr4oWjbDtbJK1odZuNz/aNZzy6gDgeOfgmJ9RGxhex3snXh0bI9wIJ/Lua4AG/Cm+S1rPFjC0UEjWhwEjI3u3Ns03c44EZftzxxztHcJrS9KkovLmB1kUQZHEd7J/J9fiud2j2rZ5nvmlaSWPkO7a6/2ASS0YGPNmuyak61KTbT7t5tzQ2+DZPixi6HhK2qkmhOq9QEDy06XVaiQZtrGQwUTVmYF7h27Dsmuizsc0P1McTJCb2NEj2tFe7vDjTnAc9iQsOXqhdkkOPPc7b/AENIMmrsjk2O5ya+BwOUhGt+INVKwg6GWCGzTnDTgyVZNtcWuABNe6Gt45rCU6drdRE/200rp5iKJksgC7DImitgPeqtZurkMbDI4CNgzZLiaHFXZN57JGPqz5apkob+8Yn7DZ/eAFGk4V726Lr3S2dS1GnD94DPdcC0t3NcW7gHbcGx8x45XVajTSaFtRSvkjJpplke8tBAw5zyTQANAEA+LK4vTOGnfBI3P/Fjs495t+/X+YWT8l9W18TZGjFtwf4hXhj7Y6ZeTO4ZyuAn1hdqHSSyOZub+djHx2GkEDdY3AEnFpfrPWHREFgNFtEv5LuTx6Z+vK6TqfSxLKx73uAZdNa5zLvgFwN16d1m9Y6EyQlzGAPeNjySXFzOaBcTWQP4oxxyxLLzYWlfwt1MyHa5rHAHfkWNwBFWfIJ+gW7qCC7Ddvpd5+KxtH0OPT+6wl1YLiefkMAeFpQOwT8f0WniwsvtWXl8sympAJJbcaVHvA+/j+K80UEOQA9wtWCnR4L0zXvNFznbe5IFAkjtm/uruDR3+yDHEY42RkgloIJF1lxNCwL5VXlRImrP2efsl5Ws8/ZWcqUq0RDU6Ucg2FmzMI4J447Y4W8WeEN+ktPXCpbHLs0BslosXe08gd6PhWY4xu3x4dRtp4pM6rVuDi1mAMX3Nc+iTk1N4Jvtu/a+q57K2nlnyz9bq5nEUTYOQCQbGcXkHuuk6Y6QwtJHvccjdfG71Hzz81zwgOdztx/e9PFd/ij6TqUkfu0CP84P2cD6Iy3rTXDPHfbptTK8sBkNuBLQD48uI5wq7g5oBtoGTRI8Vgiz2WH/AOpPIHtGvawmt8ThY+TgfXGPimenOZvc1kpex2Wb/wDmg+HNsh3y9MBZabzL6benlETvatIcCHACqc0+L9aCnW6sltuIJHFlpo8j3uQeePKDpWBu7yaGWm8j5fG6/ms7VyOBoQzbABbhEdoBOLAZfzxxwhW21o+qygm9zmU07gSWiwexygHqj3A7nV6bvFHIHg5SWm0xJDt5qh7oJ97wNtfqk9ZO3/plm66pz3BvzEYL3Gzx8bSotOzaqxlxI5xYJ9K78cq8L3PYQL2ijRv3s+P7Cw/8dtNOc2Q0ANu9v1D2j7Jh3UXbaY3afN8fKr+6r1t6Z3yYzsxqeotiI3uDDjg1jwL4/qr6LbM0EOaWkmqI55PnKQZPILIdtcc20Nab724DcceqAYnOy9xd8ST+tpzCov5GMafU5WbjG0mwaLmNa68Aii920EXRHvJFhMUhLDMXVZEj2PYcXYDYwB9eVMbKxX2R2K54/tjl+TzuQy2SWfaHPEXaxus3Rznix9ynZOiOd/zJHOOMkl2AcUXk0kIwtnQdRoBr8jz3CqYSfCP35W8gyaBg5aPnn9V3v4R6kJYTGT77B9W9lyGqisbgdzfI7fFe6VqHQytkbwPzDy3uFpOuCt27acXaCPBCdkpwDm5a4WPmgPYrl3EMvqkNe8OO/olGupp/vlbcjbFdjhY+qi249UrwZVpQXOHdEeqNhvggepwkQkmeyXP0TCA8JpAJzhSMq7o0OkQJMSHqZ/ZsLsXw0eSeE3pQScjnHK5fqep9rMaPug7W+Kvn58qcsvgyuoZ65It3xKULEzILJVXsA7qdcJoACkBSGogbjOB6pEXk04cACLAN1ZAv4Aof+BDv4nA+uKTheB6qjnk+nwS0uZZfZQ6esNNjnhXMefdJYK4BJJf2Js4H8kxs8jxlXaAj1i/25T5Lt3AVvdXjcc/dWiBBsEhMCNSI09RN8mX2CGDJHJ5Pn4ozQKOMqxYrBngJ6TsDartajhvGFJamQbGojY6Xtqu0fNMPNKvuKo5e3IDT0OpLTzha503tMxgWc1YA4+y5uB3haWi1hb8FRy6dR+Fuo/8AQf8A6b7HuFsztpcN7e3bgdrhkH19V22l1ImhD/2hhw8FTLqq2A96Dr4dzcchS40URrsZV9m5uXlSMp3qmmr3h8/5rOblSR0w0hmNOh/c5/vyvOo/FG/sma5qE4Adk/JFSEYrTgC0pFrkGPDHEFvvA0QSRRGDa672VcJbqPRWzEPD/Zv4cdu4OHF0O/6qc8fk3Hk2cfdWkjr830GUTqelEUz4w8P2HbuaDRPegc4Nj5IT3KdJsQH+BX3VDZUhqI1iNErtUsjRNqnamEAKWtVwz+/6Kwb9UBURqwKkuUtAQEkBWDF4K8ZQFQ3yvbUTaoKZhAK4arNZ4RC0N5z6fzRslPZ2rO04AskKDIT6KjWpWU1g1HjkFJYH6KHH1VwGHzra/C/XRFJtef8AhuwfTwVzQJIKqxvdRlNk+qa2Cv1HqEJzcBZ34S6p7aP/AA7zUjcxk9x+6U/IC3BFEK8bvtbzm2M8cfFZmokbpxdE2aFAmhytWDwVM2mDhRFhGU3DZEUoItufW1LjSR0NgUT6HH8k6CljdldfCQ75ohAcMeOEAlVCrX0Szo0j1bXCBl/tHDB5Pk+g/ktJvoVjfi/Quexsjc7L3AeDWQPTv/RLO2Q4434/X1Vmm7Ube680kFRpKdyhr1Mg+681qCEaikoTVLnJgVp7q7T80u1U1GoDBZ+nco2DrfuoCxz1R3ZoHxRdP1Ig++MemP8AdT74m1mhWAVBxY7o+xVoIAJ9UZjPKmFil4tHYVvFDCFsKYLVBCfQC2KSxH22vUgA7EORouk0EAs5KPkgSCrAeeFYoTnJHrY8Dy0gtJBBseQu66X1xmpaGTENlGA7gO+PquA2uAvaa81/Z7q8Ut5tHfR8zt9NOhePUImzHquM6P8AiWWEgE7m3wV3kPVINSA5hAI5HcfEJ+2u1cacLG6ncp9rfH9UodKQbCcrFqMJZ2V64VpS/ilVsmaRhBnJon5q9kEwdvunICQPTugDTlYv4p6wYm+yjNPcMuGC0X29SnllNaOOZ62AJ5Q0UN7sfPP3tJAqoKkBR1E1ZrlDURjU6zSWL4RboEyPChqd/wAO3zaPI1graO2c/wB0lsaZ+00fgsN81uN2TnHiuy6d8lg4AXJzaZ4cabdknntZJ/illz2qY7OaWPecD+C0h071H9+qxIt7CSXAnGKzY9e3yWloda4mnd+D2xzSj15PWm1o4GjFuPfNfQLQYwDgLPgAtl85r0C0w1b4zgqs/wBBSA5ibIVSxPWiLNarbFcYNKxRognN+SkMVyvFPQDIQnNz6Iz1QhIENW6ha6HonQw7LxigWnBuxmxVDt5WM+ME+8LFgkLp9PrtrGuBwMC/Bx2/vCPWW7q8cvWcKv6a3dn9k3+7ltjIbg4PfFrnet6YRvDmEAE04A/Q+i6xsgcXOAc1ruAaBJrt6X3XJ/inX2WwAgkEOeQONvDfjfKdk1wVuwGnhXLzy00fiR9wl4yrPNqbNodvFLZoor4q4Pb+KheSvCp0SDSHZTx7+nw+q8vJYnFBMvnXXNQXzyOP71fJuB+iheU/9i9FAFO1SvKyO6aPuV589mh8AvLyU5oRG60QtUryolg1Ka/pfA4sAj/UL/Qry8lZwcIt6UGvIkJJoj6C/wCCa0+iDHbRZJGLN/7KF5Qba0uk25Js/wBlPR5Xl5awhwFUleXkwhzFUNXl5Kd6CHNVdtLy8mSrgqvNY7/3S8vIAEn2Q4dRJESY3ll+KIPyIK8vJAweralzS0zHODho+4FhYMkJDie9ry8ig42S/N8mzZ+qsVC8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8198" name="AutoShape 6" descr="data:image/jpeg;base64,/9j/4AAQSkZJRgABAQAAAQABAAD/2wCEAAkGBxQTEhUUExQWFRQXFxcVFxcXFRUUFxcXFxQXFxcYFhQYHCggGBwlHBcYITEhJSkrLi4uFx80ODMsNygtLisBCgoKDg0OGhAQGiwkHyQsLCwsLCwsLCwsLCwsLCwsLCwsLCwsLCwsLCwsLCwsLCwsLCwsLCwsLCwsLCwsLCwsLP/AABEIAMcA/gMBIgACEQEDEQH/xAAbAAACAwEBAQAAAAAAAAAAAAADBAECBQYAB//EAD0QAAEEAQMDAQYDBgQFBQAAAAEAAgMRIQQSMQVBUWETInGBkaEGMrFCUsHR4fAUYoLxIzNDktIVY3Jzov/EABgBAAMBAQAAAAAAAAAAAAAAAAABAgME/8QAJBEBAQACAgICAgIDAAAAAAAAAAECESExAxJBUQQTFHEiMkL/2gAMAwEAAhEDEQA/AK7wFTU6yo332af0STHbs9kHrD9sD/UV9VWXTkcJVqhI4TAjS08B5Cys0uTaTEpaFbTSjunRGCEtq/WRJR40OaNQyWkexTxnPaUvNltKGW1Uk9lNu1+sPqHC0tHP2TEblLO8L6aGitD2eEox6cicqhyrMFBZutmorRlfhYc4Lnp22rgpkwgafWm8p32HurLENOSy4PeuWuNRar7RLMaiNWPvWGWexJuEHTwlzqRjwtDp0IawuPK6cLuEkjaNoQ7Uym0vDGbytujHUOXnKzAgIa1FDFNI0LbKZCaOG09LJVAL23a1DjjsWgAyyIJm9ESduUs9qxqHT9F0BbGA7JS34vDGQtb+0438gu6doon5aRE7xyw/xb+i4D8d9H1PtdxheYmig9o3s9TubdfOlpetRr25MNCkxghDa1FDVGhtnS6DNheikINFabWpLVR5U5TTTHJO0FI6rCZEiX1EZKhqWY5OR5CWjgITDcJVnllqqujyjxlRa8TSnabqmoSnGPWZHMjtlVRPRyV2EvBDZXhJaJAaKc7PGnZ4fdWM+P3ltvlsLOkblT5MhleAdq8Ai7V7audihjVrPbTQEhpW24LU1Qz8l1fjzZwiQoLaR6UbV1qCDFdrUSlLAjRIDFoaOCslAiYnw4VSQEfBbbtE0mkLgfRKNeR3Tx1ADfdOVPKuGdq4qSro0642filJXG6U5Y6ZWPo0ciYZrng2HV8FkmbwR9VIcfOPitJqqT1f8PQawE7RDP2kaKa4/wDuMGD8RlfO+odMkgkdFK3a9vbsQeHNPcHyvpbHbTY5SP4w6e7UxNlb70kQILeS6Pk15IOa8EpZSRfb50GJDWcrVSPUIu6yzhxngK4ahq4WaplUPagkIxUlqNJt2A1ECsGKHMpRYcugixFjchSFB3m04rtpxooNJXTuTIT2nbz9QpjdaG+K0SJlKM5ss+hKUOVgqSFZMzPTh74Tuqd7xSHTH++Fo6z8y7Pxv9aIVDsozCh7VYNXSYwarMiURgp2KPugKbaCECUeRtqojRoJGR6odorBRVZRlGgqXIbm2rqKRZsnQF6NHKUsHKvtFIaXtq5VhrjGWlvc0D5PNfGljS6i8WB4v+fZK/4gBzRIKc13fsD5tRnlrtt4cPeidW0zJZXGNu19Oe9ga9obt/MTuAr4C8rE6q1nvbSHC6B5usWvoQ1TDE+7dgB7hyB2z34XA9ZaJA4sshry01kcCjd3nP2WPt8R0eTw6x25otU7Ux7OlSQhS5bYAVYFAmeqslTVMdje0Vnuwgbb4WgzpMhF0pouOma5yqnZOjyjO1J7OxTVOjEblZs1IDcKHBJla0GThHa5Y1kJ7SSqcuhejhKA8rT0/TnPFjhUk6M8KJhlZvTMlpXU4LdlZdFYz9M5pyFuaI7mDyFv+PxdKLliPHAmG6dGEVLukBaOKkV89IjuFnyNNo+QYE4Kt7YJJzCrsaVPIhveChbwTQKHOKak+n6Rwfvux4U5ZaqpNtEtU7UaVvcKgC0TY0C03hVfE7xXxTkjz/slnv8AgsiJzR+o+qrFE2RpjlNjFG6I7cosjgqQjDz4q2+l1fyu1OfXLXxW+3Da0emEUghLqa4YO4lptvuuLskjj+iKzTxmMxOaMF35BtFEe9nubbj5rHkeQctcC2m7QHuwB5zx8e6cimc4NobWg+9YAsk4s85Hn1Wepp0+32+fdWYYpHMPIP1HYrJk1S7v8V9K9u1pYa2WN23kcuHPbtmvgsnQfhKMC5XX9lDC+PlyLpiSnNJoJX8NPzwu4h0enjw1ov4Iu8dhSqY2jcjI6V0YM95+StNt9uEZjbTLIFrjjIjK2kQXLB6/04g+0aMd6XXHSoL3gDaRYKWeMvRS2Pnq8Auo1fQ2Oy00l4/w/wCSsNUaYBCY6bpnPdQW8z8OA91r6LQMiGBlEwtGkRs2NDQoEhvhNVlDmdt7LpxmoWgpYQ4ZS0UGw2OEX2tlMMCXrN7h6UZN5XpJUd8QpLwtFrWZbui0JGy1SaBNNXpMqyJeyVXADlMhY3VJ6fnhTboSB9X1nu0Ex+BJn+3ZgltkfVpGLWbHD7c0OAuw/B+gqZg7Ntx7cD/Zc+f+V2vqC9f0uyZwH5SdwoUKJ4Hw4SG0Dlddr42vrcOQPFj4E8JaPpkN2Y7xQBduHxpwIv5Bae9k4iKzHtSzxhPSR13Sk0Z7pEz3Fe0gO51Xkbfr/BWlaEKA7XXYrhTl0rG6owmtw907uM8A9rWnoWnIkNM4c3jjgkcmiLWfPv8AbABtghxBvj3b48Dk4WpNDvbBJC5znE7ZARQa0Nc5rwB5FjNnI8FTr7deM+h9Joi17HO3exOHNFAkXh7Qfy1f3pZXVen041YyaJBAcOxHg0eFpT6ncQ0kkjDRffxxn9AvNmcTtfd5DrAIAo3g39fgp3rpVwmU1XPN0ZR26dajXsLC4PZua7aYs+0De0meR+ndSC30o8LbHKVz5eO4kI4fCiRpBT7YrIA5JA8LRd0FxwZYAfWQk/8A5aVV4ZsNkpKy+panbzyu0H4UfXuTQuP7ocQT8NzQEjP+FZz+aG/9cZ+4cp7PTmukEvHvYWkIGhasP4VnHEQA/wDsi/8ANXk/DWoGRESP8rmP+zXEo0GTtBOFZ7F6SJzXU4Fp8EEH6FecCnCLOu1YRbkyyME138J2Pp0lbtuxv7z/AHR6VeXfIFG4qY29Mb2Aaco21aM3SX1vtpF0MuG4/wCW2+M5pPaTTRNFnc92Kw1oz22uDgc4P+yzucjTHxZVkRwsew2aKxm6eR0hZAx8rhyGNLvrXC63WafTyVTAyxsaG4JP77qNE5GBzddkfQdOIAjZE7HuiRw2WSSbcWjJz4WV8nO2s8G2Fpvw7rDzA5o5t5YwV/qKYk6JO0gEMJPAbJG48XwDhbeqa6Fwa4MlJBLWnUR2RkU1sjgckDgfdW0HTpN7/ZMe3u5jy5gZbchuAbPPruvCv990P4+LJj/Ds5F+zvvh7Dj/ALklrugu2kvjIbxZHe6/VdPoItO2eTTnVSf4hlOdGGlgDP8AI5wp4ojuj6/UwvYYGscdr/e9o3JrhzS004HIz9FU8uV+C/RjHC6fRRxDkBdb0rS+yjs4c/t4b/P+qd0GrZGA0+zja47WkMF8EuH5aPog6raXHZe3tfjt8Ep5PfL1+Iy8nh9JLsrrO3oqmWgo1It1egQy7zwtdsiepFk3lJyxJ19mnYz44+SE4WpnSLxWZLFSSljWvLH2Ss8VA+fgmBOmyseNj7sDFEgkUcBwyP7+RI9Y2NwdsIr3SWkZoACxxfFnN5WRRaQ4YKK6Eu95pNE0Rnkn0UWOjx5N+SIEu4yQSQBRFUM1dZ+ZR4JGgbnOzgC6JIAPJuyPh9R357SzgPbE6X2LSQfa3YAJzuBOR9EcOPtJGCVszGn3HgbQ8Vk7Tkc16/NZXU/t0yno53seXfmc87bPvCieLFZ+ayOuap7Hm2lzHEc2CS7JGOCc/wDanmFzRbiPzVs/ZPu1ePj+qljA8ghzdzfPf/4nuavHKUy1zTs3xDunA9nvc07SG7Xl22iR3BFmz6D4oWp0xsFj9wIJNA4IF7TV5OfTzSP03qDmEtfQDfeBNtNAn8uKPyQ5uqSE4bp5muwRJGWyNzYqSOrFYs2R4R+zLZZeHCxfQQTOy1riBySQ1oyB+ZxrkjCvJrJQGmjTiQDuGaGQPln4ZRIemtc22H3twJ4ewWCSMU40e5+yrq59O22SzytdtIDBppwCfLbwRzkYTvlqP42OuRmRTgbjt23V+1Y4AjsQ0kk14B4RJNVNGGyOvaXAW2yQD3I5r++UHRaV222lhBwN7ZA4NJwSCLFjsD8kLU6uGMkSu1Esm1wDGRPjG+yWhsk9Agk5LQeco/ZT/jYxuR/iRoG2Sphn3XMbtriw55/gs7USwF+/2TWM52NdmxzfvUB/lAr4oWjbDtbJK1odZuNz/aNZzy6gDgeOfgmJ9RGxhex3snXh0bI9wIJ/Lua4AG/Cm+S1rPFjC0UEjWhwEjI3u3Ns03c44EZftzxxztHcJrS9KkovLmB1kUQZHEd7J/J9fiud2j2rZ5nvmlaSWPkO7a6/2ASS0YGPNmuyak61KTbT7t5tzQ2+DZPixi6HhK2qkmhOq9QEDy06XVaiQZtrGQwUTVmYF7h27Dsmuizsc0P1McTJCb2NEj2tFe7vDjTnAc9iQsOXqhdkkOPPc7b/AENIMmrsjk2O5ya+BwOUhGt+INVKwg6GWCGzTnDTgyVZNtcWuABNe6Gt45rCU6drdRE/200rp5iKJksgC7DImitgPeqtZurkMbDI4CNgzZLiaHFXZN57JGPqz5apkob+8Yn7DZ/eAFGk4V726Lr3S2dS1GnD94DPdcC0t3NcW7gHbcGx8x45XVajTSaFtRSvkjJpplke8tBAw5zyTQANAEA+LK4vTOGnfBI3P/Fjs495t+/X+YWT8l9W18TZGjFtwf4hXhj7Y6ZeTO4ZyuAn1hdqHSSyOZub+djHx2GkEDdY3AEnFpfrPWHREFgNFtEv5LuTx6Z+vK6TqfSxLKx73uAZdNa5zLvgFwN16d1m9Y6EyQlzGAPeNjySXFzOaBcTWQP4oxxyxLLzYWlfwt1MyHa5rHAHfkWNwBFWfIJ+gW7qCC7Ddvpd5+KxtH0OPT+6wl1YLiefkMAeFpQOwT8f0WniwsvtWXl8sympAJJbcaVHvA+/j+K80UEOQA9wtWCnR4L0zXvNFznbe5IFAkjtm/uruDR3+yDHEY42RkgloIJF1lxNCwL5VXlRImrP2efsl5Ws8/ZWcqUq0RDU6Ucg2FmzMI4J447Y4W8WeEN+ktPXCpbHLs0BslosXe08gd6PhWY4xu3x4dRtp4pM6rVuDi1mAMX3Nc+iTk1N4Jvtu/a+q57K2nlnyz9bq5nEUTYOQCQbGcXkHuuk6Y6QwtJHvccjdfG71Hzz81zwgOdztx/e9PFd/ij6TqUkfu0CP84P2cD6Iy3rTXDPHfbptTK8sBkNuBLQD48uI5wq7g5oBtoGTRI8Vgiz2WH/AOpPIHtGvawmt8ThY+TgfXGPimenOZvc1kpex2Wb/wDmg+HNsh3y9MBZabzL6benlETvatIcCHACqc0+L9aCnW6sltuIJHFlpo8j3uQeePKDpWBu7yaGWm8j5fG6/ms7VyOBoQzbABbhEdoBOLAZfzxxwhW21o+qygm9zmU07gSWiwexygHqj3A7nV6bvFHIHg5SWm0xJDt5qh7oJ97wNtfqk9ZO3/plm66pz3BvzEYL3Gzx8bSotOzaqxlxI5xYJ9K78cq8L3PYQL2ijRv3s+P7Cw/8dtNOc2Q0ANu9v1D2j7Jh3UXbaY3afN8fKr+6r1t6Z3yYzsxqeotiI3uDDjg1jwL4/qr6LbM0EOaWkmqI55PnKQZPILIdtcc20Nab724DcceqAYnOy9xd8ST+tpzCov5GMafU5WbjG0mwaLmNa68Aii920EXRHvJFhMUhLDMXVZEj2PYcXYDYwB9eVMbKxX2R2K54/tjl+TzuQy2SWfaHPEXaxus3Rznix9ynZOiOd/zJHOOMkl2AcUXk0kIwtnQdRoBr8jz3CqYSfCP35W8gyaBg5aPnn9V3v4R6kJYTGT77B9W9lyGqisbgdzfI7fFe6VqHQytkbwPzDy3uFpOuCt27acXaCPBCdkpwDm5a4WPmgPYrl3EMvqkNe8OO/olGupp/vlbcjbFdjhY+qi249UrwZVpQXOHdEeqNhvggepwkQkmeyXP0TCA8JpAJzhSMq7o0OkQJMSHqZ/ZsLsXw0eSeE3pQScjnHK5fqep9rMaPug7W+Kvn58qcsvgyuoZ65It3xKULEzILJVXsA7qdcJoACkBSGogbjOB6pEXk04cACLAN1ZAv4Aof+BDv4nA+uKTheB6qjnk+nwS0uZZfZQ6esNNjnhXMefdJYK4BJJf2Js4H8kxs8jxlXaAj1i/25T5Lt3AVvdXjcc/dWiBBsEhMCNSI09RN8mX2CGDJHJ5Pn4ozQKOMqxYrBngJ6TsDartajhvGFJamQbGojY6Xtqu0fNMPNKvuKo5e3IDT0OpLTzha503tMxgWc1YA4+y5uB3haWi1hb8FRy6dR+Fuo/8AQf8A6b7HuFsztpcN7e3bgdrhkH19V22l1ImhD/2hhw8FTLqq2A96Dr4dzcchS40URrsZV9m5uXlSMp3qmmr3h8/5rOblSR0w0hmNOh/c5/vyvOo/FG/sma5qE4Adk/JFSEYrTgC0pFrkGPDHEFvvA0QSRRGDa672VcJbqPRWzEPD/Zv4cdu4OHF0O/6qc8fk3Hk2cfdWkjr830GUTqelEUz4w8P2HbuaDRPegc4Nj5IT3KdJsQH+BX3VDZUhqI1iNErtUsjRNqnamEAKWtVwz+/6Kwb9UBURqwKkuUtAQEkBWDF4K8ZQFQ3yvbUTaoKZhAK4arNZ4RC0N5z6fzRslPZ2rO04AskKDIT6KjWpWU1g1HjkFJYH6KHH1VwGHzra/C/XRFJtef8AhuwfTwVzQJIKqxvdRlNk+qa2Cv1HqEJzcBZ34S6p7aP/AA7zUjcxk9x+6U/IC3BFEK8bvtbzm2M8cfFZmokbpxdE2aFAmhytWDwVM2mDhRFhGU3DZEUoItufW1LjSR0NgUT6HH8k6CljdldfCQ75ohAcMeOEAlVCrX0Szo0j1bXCBl/tHDB5Pk+g/ktJvoVjfi/Quexsjc7L3AeDWQPTv/RLO2Q4434/X1Vmm7Ube680kFRpKdyhr1Mg+681qCEaikoTVLnJgVp7q7T80u1U1GoDBZ+nco2DrfuoCxz1R3ZoHxRdP1Ig++MemP8AdT74m1mhWAVBxY7o+xVoIAJ9UZjPKmFil4tHYVvFDCFsKYLVBCfQC2KSxH22vUgA7EORouk0EAs5KPkgSCrAeeFYoTnJHrY8Dy0gtJBBseQu66X1xmpaGTENlGA7gO+PquA2uAvaa81/Z7q8Ut5tHfR8zt9NOhePUImzHquM6P8AiWWEgE7m3wV3kPVINSA5hAI5HcfEJ+2u1cacLG6ncp9rfH9UodKQbCcrFqMJZ2V64VpS/ilVsmaRhBnJon5q9kEwdvunICQPTugDTlYv4p6wYm+yjNPcMuGC0X29SnllNaOOZ62AJ5Q0UN7sfPP3tJAqoKkBR1E1ZrlDURjU6zSWL4RboEyPChqd/wAO3zaPI1graO2c/wB0lsaZ+00fgsN81uN2TnHiuy6d8lg4AXJzaZ4cabdknntZJ/illz2qY7OaWPecD+C0h071H9+qxIt7CSXAnGKzY9e3yWloda4mnd+D2xzSj15PWm1o4GjFuPfNfQLQYwDgLPgAtl85r0C0w1b4zgqs/wBBSA5ibIVSxPWiLNarbFcYNKxRognN+SkMVyvFPQDIQnNz6Iz1QhIENW6ha6HonQw7LxigWnBuxmxVDt5WM+ME+8LFgkLp9PrtrGuBwMC/Bx2/vCPWW7q8cvWcKv6a3dn9k3+7ltjIbg4PfFrnet6YRvDmEAE04A/Q+i6xsgcXOAc1ruAaBJrt6X3XJ/inX2WwAgkEOeQONvDfjfKdk1wVuwGnhXLzy00fiR9wl4yrPNqbNodvFLZoor4q4Pb+KheSvCp0SDSHZTx7+nw+q8vJYnFBMvnXXNQXzyOP71fJuB+iheU/9i9FAFO1SvKyO6aPuV589mh8AvLyU5oRG60QtUryolg1Ka/pfA4sAj/UL/Qry8lZwcIt6UGvIkJJoj6C/wCCa0+iDHbRZJGLN/7KF5Qba0uk25Js/wBlPR5Xl5awhwFUleXkwhzFUNXl5Kd6CHNVdtLy8mSrgqvNY7/3S8vIAEn2Q4dRJESY3ll+KIPyIK8vJAweralzS0zHODho+4FhYMkJDie9ry8ig42S/N8mzZ+qsVC8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7" name="Picture 8" descr="http://2.bp.blogspot.com/_bMaTB6KTLJ4/S8mRLNc-84I/AAAAAAAAAA4/a1HPbMSIlHw/s1600/Spodoptera_litura1.jpg"/>
          <p:cNvPicPr>
            <a:picLocks noChangeAspect="1" noChangeArrowheads="1"/>
          </p:cNvPicPr>
          <p:nvPr/>
        </p:nvPicPr>
        <p:blipFill>
          <a:blip r:embed="rId2" cstate="print"/>
          <a:srcRect/>
          <a:stretch>
            <a:fillRect/>
          </a:stretch>
        </p:blipFill>
        <p:spPr bwMode="auto">
          <a:xfrm>
            <a:off x="5572131" y="214290"/>
            <a:ext cx="2643207" cy="1643074"/>
          </a:xfrm>
          <a:prstGeom prst="rect">
            <a:avLst/>
          </a:prstGeom>
          <a:noFill/>
          <a:ln w="28575">
            <a:solidFill>
              <a:srgbClr val="00FFFF"/>
            </a:solidFill>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7097520" cy="523220"/>
          </a:xfrm>
          <a:prstGeom prst="rect">
            <a:avLst/>
          </a:prstGeom>
        </p:spPr>
        <p:txBody>
          <a:bodyPr wrap="none">
            <a:spAutoFit/>
          </a:bodyPr>
          <a:lstStyle/>
          <a:p>
            <a:r>
              <a:rPr lang="id-ID" sz="2800" b="1" dirty="0" smtClean="0">
                <a:solidFill>
                  <a:srgbClr val="00FFFF"/>
                </a:solidFill>
                <a:ea typeface="Times New Roman" pitchFamily="18" charset="0"/>
                <a:cs typeface="Tahoma" pitchFamily="34" charset="0"/>
              </a:rPr>
              <a:t>Ulat Penggulung Daun (Lamprosema indicata), </a:t>
            </a:r>
            <a:endParaRPr lang="id-ID" sz="2800" dirty="0"/>
          </a:p>
        </p:txBody>
      </p:sp>
      <p:sp>
        <p:nvSpPr>
          <p:cNvPr id="86017" name="Rectangle 1"/>
          <p:cNvSpPr>
            <a:spLocks noChangeArrowheads="1"/>
          </p:cNvSpPr>
          <p:nvPr/>
        </p:nvSpPr>
        <p:spPr bwMode="auto">
          <a:xfrm>
            <a:off x="285720" y="928670"/>
            <a:ext cx="850112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rgbClr val="FFFF00"/>
                </a:solidFill>
                <a:effectLst/>
                <a:latin typeface="+mj-lt"/>
                <a:ea typeface="Times New Roman" pitchFamily="18" charset="0"/>
                <a:cs typeface="Arial" pitchFamily="34" charset="0"/>
              </a:rPr>
              <a:t>Penggulung daun memiliki inang tanaman kacang tanah dan berbagai jenis kacang-kacangan lainnya. Ciri khas larva adalah terdapatnya dua bercak hitam pada kedua sisi prothorax. Sesuai dengan namanya, larva berdiam di dalam gulungan daun. Gulungan daun mulai dibentuk oleh larva muda pada bagian pucuk, tempat telur diletakkan. Setelah tumbuh menjadi lebih besar, larva berpindah ke daun yang lebih tua. Gulungan daun dibentuk dengan cara merekatkan daun satu dengan lainnya dari sisi dalam dengan semacam zat perekat yang dikeluarkan oleh larva yang bersangkutan. Bila gulungan daun dibuka, akan dijumpai larva berwarna hijau transparan yang bergerak cepat. Selama berdiam di dalam gulungan daun, larva memakan daun sehingga tampak hanya tulang daunnya saja yang tersisa. Pupa dibentuk di dalam gulungan daun tersebut. Imago yang terbentuk berukuran kecil dan berwarna coklat-kekuningan.</a:t>
            </a:r>
            <a:endParaRPr kumimoji="0" lang="id-ID" sz="24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285728"/>
            <a:ext cx="846642" cy="523220"/>
          </a:xfrm>
          <a:prstGeom prst="rect">
            <a:avLst/>
          </a:prstGeom>
        </p:spPr>
        <p:txBody>
          <a:bodyPr wrap="none">
            <a:spAutoFit/>
          </a:bodyPr>
          <a:lstStyle/>
          <a:p>
            <a:r>
              <a:rPr lang="id-ID" sz="2800" b="1" dirty="0" smtClean="0">
                <a:solidFill>
                  <a:srgbClr val="00FFFF"/>
                </a:solidFill>
                <a:ea typeface="Times New Roman" pitchFamily="18" charset="0"/>
                <a:cs typeface="Tahoma" pitchFamily="34" charset="0"/>
              </a:rPr>
              <a:t>Uret</a:t>
            </a:r>
            <a:endParaRPr lang="id-ID" sz="2800" dirty="0"/>
          </a:p>
        </p:txBody>
      </p:sp>
      <p:sp>
        <p:nvSpPr>
          <p:cNvPr id="3" name="Rectangle 2"/>
          <p:cNvSpPr/>
          <p:nvPr/>
        </p:nvSpPr>
        <p:spPr>
          <a:xfrm>
            <a:off x="500034" y="1071546"/>
            <a:ext cx="8215370" cy="4401205"/>
          </a:xfrm>
          <a:prstGeom prst="rect">
            <a:avLst/>
          </a:prstGeom>
        </p:spPr>
        <p:txBody>
          <a:bodyPr wrap="square">
            <a:spAutoFit/>
          </a:bodyPr>
          <a:lstStyle/>
          <a:p>
            <a:r>
              <a:rPr lang="id-ID" sz="2800" b="1" dirty="0" smtClean="0">
                <a:solidFill>
                  <a:srgbClr val="FFFF00"/>
                </a:solidFill>
              </a:rPr>
              <a:t>Gejala: </a:t>
            </a:r>
          </a:p>
          <a:p>
            <a:r>
              <a:rPr lang="id-ID" sz="2800" b="1" dirty="0" smtClean="0">
                <a:solidFill>
                  <a:srgbClr val="FFFF00"/>
                </a:solidFill>
              </a:rPr>
              <a:t>memakan akar, batang bagian bawah dan</a:t>
            </a:r>
          </a:p>
          <a:p>
            <a:r>
              <a:rPr lang="id-ID" sz="2800" b="1" dirty="0" smtClean="0">
                <a:solidFill>
                  <a:srgbClr val="FFFF00"/>
                </a:solidFill>
              </a:rPr>
              <a:t>polong, akhirnya tanaman layu dan mati.</a:t>
            </a:r>
          </a:p>
          <a:p>
            <a:r>
              <a:rPr lang="id-ID" sz="2800" b="1" dirty="0" smtClean="0">
                <a:solidFill>
                  <a:srgbClr val="FFFF00"/>
                </a:solidFill>
              </a:rPr>
              <a:t>Pengendalian: </a:t>
            </a:r>
          </a:p>
          <a:p>
            <a:r>
              <a:rPr lang="id-ID" sz="2800" b="1" dirty="0" smtClean="0">
                <a:solidFill>
                  <a:srgbClr val="FFFF00"/>
                </a:solidFill>
              </a:rPr>
              <a:t>olah tanah dengan baik, penggunaan pupuk kandang yang sudah matang, menanam serempak, penyiangan intensif. </a:t>
            </a:r>
          </a:p>
          <a:p>
            <a:r>
              <a:rPr lang="id-ID" sz="2800" b="1" dirty="0" smtClean="0">
                <a:solidFill>
                  <a:srgbClr val="FFFF00"/>
                </a:solidFill>
              </a:rPr>
              <a:t>Penggunaan Pestona dengan cara disiramkan ke</a:t>
            </a:r>
          </a:p>
          <a:p>
            <a:r>
              <a:rPr lang="id-ID" sz="2800" b="1" dirty="0" smtClean="0">
                <a:solidFill>
                  <a:srgbClr val="FFFF00"/>
                </a:solidFill>
              </a:rPr>
              <a:t>tanah, jika tanaman terlanjur mati segera dicabut dan uret dimusnahkan.</a:t>
            </a:r>
            <a:endParaRPr lang="id-ID" sz="2800" b="1"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654032"/>
          </a:xfrm>
        </p:spPr>
        <p:txBody>
          <a:bodyPr>
            <a:normAutofit fontScale="90000"/>
          </a:bodyPr>
          <a:lstStyle/>
          <a:p>
            <a:r>
              <a:rPr lang="id-ID" b="1" dirty="0" smtClean="0">
                <a:solidFill>
                  <a:srgbClr val="00FFFF"/>
                </a:solidFill>
              </a:rPr>
              <a:t>MORFOLOGI</a:t>
            </a:r>
            <a:endParaRPr lang="id-ID" b="1" dirty="0">
              <a:solidFill>
                <a:srgbClr val="00FFFF"/>
              </a:solidFill>
            </a:endParaRPr>
          </a:p>
        </p:txBody>
      </p:sp>
      <p:sp>
        <p:nvSpPr>
          <p:cNvPr id="3" name="Content Placeholder 2"/>
          <p:cNvSpPr>
            <a:spLocks noGrp="1"/>
          </p:cNvSpPr>
          <p:nvPr>
            <p:ph idx="1"/>
          </p:nvPr>
        </p:nvSpPr>
        <p:spPr>
          <a:xfrm>
            <a:off x="214282" y="785794"/>
            <a:ext cx="8715436" cy="6072206"/>
          </a:xfrm>
        </p:spPr>
        <p:txBody>
          <a:bodyPr>
            <a:normAutofit fontScale="85000" lnSpcReduction="20000"/>
          </a:bodyPr>
          <a:lstStyle/>
          <a:p>
            <a:pPr>
              <a:buNone/>
            </a:pPr>
            <a:r>
              <a:rPr lang="it-IT" b="1" dirty="0">
                <a:solidFill>
                  <a:srgbClr val="FFFF00"/>
                </a:solidFill>
              </a:rPr>
              <a:t>Bagian-bagian tanaman kacang tanah dapat </a:t>
            </a:r>
            <a:r>
              <a:rPr lang="it-IT" b="1" dirty="0" smtClean="0">
                <a:solidFill>
                  <a:srgbClr val="FFFF00"/>
                </a:solidFill>
              </a:rPr>
              <a:t>dideskripsikan </a:t>
            </a:r>
            <a:endParaRPr lang="id-ID" b="1" dirty="0" smtClean="0">
              <a:solidFill>
                <a:srgbClr val="FFFF00"/>
              </a:solidFill>
            </a:endParaRPr>
          </a:p>
          <a:p>
            <a:pPr>
              <a:buNone/>
            </a:pPr>
            <a:r>
              <a:rPr lang="it-IT" b="1" dirty="0" smtClean="0">
                <a:solidFill>
                  <a:srgbClr val="FFFF00"/>
                </a:solidFill>
              </a:rPr>
              <a:t>sebagai </a:t>
            </a:r>
            <a:r>
              <a:rPr lang="it-IT" b="1" dirty="0">
                <a:solidFill>
                  <a:srgbClr val="FFFF00"/>
                </a:solidFill>
              </a:rPr>
              <a:t>berikut :</a:t>
            </a:r>
            <a:endParaRPr lang="id-ID" b="1" dirty="0">
              <a:solidFill>
                <a:srgbClr val="FFFF00"/>
              </a:solidFill>
            </a:endParaRPr>
          </a:p>
          <a:p>
            <a:pPr marL="514350" lvl="0" indent="-514350">
              <a:buNone/>
            </a:pPr>
            <a:r>
              <a:rPr lang="id-ID" b="1" dirty="0" smtClean="0">
                <a:solidFill>
                  <a:srgbClr val="FFFF00"/>
                </a:solidFill>
              </a:rPr>
              <a:t>1.  </a:t>
            </a:r>
            <a:r>
              <a:rPr lang="it-IT" b="1" dirty="0" smtClean="0">
                <a:solidFill>
                  <a:srgbClr val="FFFF00"/>
                </a:solidFill>
              </a:rPr>
              <a:t>Daun</a:t>
            </a:r>
            <a:endParaRPr lang="id-ID" b="1" dirty="0">
              <a:solidFill>
                <a:srgbClr val="FFFF00"/>
              </a:solidFill>
            </a:endParaRPr>
          </a:p>
          <a:p>
            <a:pPr>
              <a:buNone/>
            </a:pPr>
            <a:r>
              <a:rPr lang="id-ID" b="1" dirty="0" smtClean="0">
                <a:solidFill>
                  <a:srgbClr val="FFFF00"/>
                </a:solidFill>
              </a:rPr>
              <a:t>     </a:t>
            </a:r>
            <a:r>
              <a:rPr lang="it-IT" b="1" dirty="0" smtClean="0">
                <a:solidFill>
                  <a:srgbClr val="FFFF00"/>
                </a:solidFill>
              </a:rPr>
              <a:t>Daun </a:t>
            </a:r>
            <a:r>
              <a:rPr lang="it-IT" b="1" dirty="0">
                <a:solidFill>
                  <a:srgbClr val="FFFF00"/>
                </a:solidFill>
              </a:rPr>
              <a:t>pertama yang tumbuh dari biji adalah kotiledon. Daun pertama tersebut terangkat ke atas permukaan tanah selagi biji kacang berkecambah. Daun berikutnya berupa daun tunggal dan berbentuk bundar. Pada pertumbuhan selanjutnya tanaman kacang tanah membentuk daun majemuk bersirip genap, terdiri atas empat anak daun dengan tangkai daun agak panjang. Helaian anak daun ini beragam: ada yang berbentuk bulat, elips, dan agak lancip, tergantung varietasnya. Permukaan daun ada yang tidak berbulu dan ada yang berbulu. Bulu daun ada yang hanya sedikit dan pendek, sedikit dan panjang, banyak dan pendek, sedikit dan panjang, banyak dan pendek, ataupun banyak dan panjang.</a:t>
            </a:r>
            <a:endParaRPr lang="id-ID" b="1" dirty="0">
              <a:solidFill>
                <a:srgbClr val="FFFF00"/>
              </a:solidFill>
            </a:endParaRPr>
          </a:p>
          <a:p>
            <a:endParaRPr lang="id-ID" b="1" dirty="0">
              <a:solidFill>
                <a:srgbClr val="FFFF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ybex.deptan.go.id/files/bercak%20daun.jpg"/>
          <p:cNvPicPr>
            <a:picLocks noGrp="1" noChangeAspect="1" noChangeArrowheads="1"/>
          </p:cNvPicPr>
          <p:nvPr>
            <p:ph idx="4294967295"/>
          </p:nvPr>
        </p:nvPicPr>
        <p:blipFill>
          <a:blip r:embed="rId2"/>
          <a:srcRect/>
          <a:stretch>
            <a:fillRect/>
          </a:stretch>
        </p:blipFill>
        <p:spPr bwMode="auto">
          <a:xfrm>
            <a:off x="500058" y="2500313"/>
            <a:ext cx="3429000" cy="2214562"/>
          </a:xfrm>
          <a:prstGeom prst="rect">
            <a:avLst/>
          </a:prstGeom>
          <a:noFill/>
          <a:ln w="28575">
            <a:solidFill>
              <a:srgbClr val="FFFFFF"/>
            </a:solidFill>
          </a:ln>
        </p:spPr>
      </p:pic>
      <p:sp>
        <p:nvSpPr>
          <p:cNvPr id="5" name="Rectangle 4"/>
          <p:cNvSpPr/>
          <p:nvPr/>
        </p:nvSpPr>
        <p:spPr>
          <a:xfrm>
            <a:off x="4214810" y="914689"/>
            <a:ext cx="4572000" cy="5586145"/>
          </a:xfrm>
          <a:prstGeom prst="rect">
            <a:avLst/>
          </a:prstGeom>
        </p:spPr>
        <p:txBody>
          <a:bodyPr>
            <a:spAutoFit/>
          </a:bodyPr>
          <a:lstStyle/>
          <a:p>
            <a:r>
              <a:rPr lang="id-ID" sz="2100" b="1" dirty="0" smtClean="0">
                <a:solidFill>
                  <a:srgbClr val="FFFF00"/>
                </a:solidFill>
              </a:rPr>
              <a:t>Gejala Penyakit bercak daun :</a:t>
            </a:r>
            <a:br>
              <a:rPr lang="id-ID" sz="2100" b="1" dirty="0" smtClean="0">
                <a:solidFill>
                  <a:srgbClr val="FFFF00"/>
                </a:solidFill>
              </a:rPr>
            </a:br>
            <a:r>
              <a:rPr lang="id-ID" sz="2100" b="1" dirty="0" smtClean="0">
                <a:solidFill>
                  <a:srgbClr val="FFFF00"/>
                </a:solidFill>
              </a:rPr>
              <a:t>Ditandai dengan bercak coklat kehitam-hitaman pada permukaan bawah daun. Pada serangan berat, daun berwarna hitam dapat menular ke tangkai daun dan batang. Tanaman yang terserang daunnya rontok sebelum waktunya dan tanaman akan mati. Kelembaban dan suhu tinggi mendorong berkembangnya serangan. Tanaman dapat terserang mulai umur 30 HST. Pengendalian yang dilakukan dapat adalah melakukan rotasi tanaman, tanam serempak, tanam varietas toleran, semprot dengan fusngisida sesuai anjuran setempat.</a:t>
            </a:r>
            <a:br>
              <a:rPr lang="id-ID" sz="2100" b="1" dirty="0" smtClean="0">
                <a:solidFill>
                  <a:srgbClr val="FFFF00"/>
                </a:solidFill>
              </a:rPr>
            </a:br>
            <a:r>
              <a:rPr lang="id-ID" sz="2100" b="1" dirty="0" smtClean="0">
                <a:solidFill>
                  <a:srgbClr val="FFFF00"/>
                </a:solidFill>
              </a:rPr>
              <a:t>Sumber : BTPT Naibonat, 2000</a:t>
            </a:r>
            <a:endParaRPr lang="id-ID" sz="2100" b="1" dirty="0">
              <a:solidFill>
                <a:srgbClr val="FFFF00"/>
              </a:solidFill>
            </a:endParaRPr>
          </a:p>
        </p:txBody>
      </p:sp>
      <p:sp>
        <p:nvSpPr>
          <p:cNvPr id="7" name="Rectangle 6"/>
          <p:cNvSpPr/>
          <p:nvPr/>
        </p:nvSpPr>
        <p:spPr>
          <a:xfrm>
            <a:off x="357158" y="214290"/>
            <a:ext cx="7429552" cy="523220"/>
          </a:xfrm>
          <a:prstGeom prst="rect">
            <a:avLst/>
          </a:prstGeom>
        </p:spPr>
        <p:txBody>
          <a:bodyPr wrap="square">
            <a:spAutoFit/>
          </a:bodyPr>
          <a:lstStyle/>
          <a:p>
            <a:r>
              <a:rPr lang="id-ID" sz="2800" b="1" dirty="0" smtClean="0">
                <a:solidFill>
                  <a:srgbClr val="00FFFF"/>
                </a:solidFill>
                <a:ea typeface="Times New Roman" pitchFamily="18" charset="0"/>
                <a:cs typeface="Tahoma" pitchFamily="34" charset="0"/>
              </a:rPr>
              <a:t>Bercak Daun (Cercospora sp.)</a:t>
            </a:r>
            <a:endParaRPr lang="id-ID" sz="28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ybex.deptan.go.id/files/wereng%20hijau.jpg"/>
          <p:cNvPicPr>
            <a:picLocks noChangeAspect="1" noChangeArrowheads="1"/>
          </p:cNvPicPr>
          <p:nvPr/>
        </p:nvPicPr>
        <p:blipFill>
          <a:blip r:embed="rId2"/>
          <a:srcRect/>
          <a:stretch>
            <a:fillRect/>
          </a:stretch>
        </p:blipFill>
        <p:spPr bwMode="auto">
          <a:xfrm>
            <a:off x="285720" y="2428868"/>
            <a:ext cx="2928958" cy="2071702"/>
          </a:xfrm>
          <a:prstGeom prst="rect">
            <a:avLst/>
          </a:prstGeom>
          <a:noFill/>
          <a:ln>
            <a:solidFill>
              <a:srgbClr val="FFFFFF"/>
            </a:solidFill>
          </a:ln>
        </p:spPr>
      </p:pic>
      <p:sp>
        <p:nvSpPr>
          <p:cNvPr id="3" name="Rectangle 2"/>
          <p:cNvSpPr/>
          <p:nvPr/>
        </p:nvSpPr>
        <p:spPr>
          <a:xfrm>
            <a:off x="3500430" y="357166"/>
            <a:ext cx="5286412" cy="6370975"/>
          </a:xfrm>
          <a:prstGeom prst="rect">
            <a:avLst/>
          </a:prstGeom>
        </p:spPr>
        <p:txBody>
          <a:bodyPr wrap="square">
            <a:spAutoFit/>
          </a:bodyPr>
          <a:lstStyle/>
          <a:p>
            <a:r>
              <a:rPr lang="id-ID" sz="2400" b="1" dirty="0" smtClean="0">
                <a:solidFill>
                  <a:srgbClr val="FFFF00"/>
                </a:solidFill>
              </a:rPr>
              <a:t>Hama ini berupa wereng kecil, berwarna hijau menyerang dengan cara menghisap cairan sel daun, biasanya menyerang pada musim kemarau. Akibat serangan hama ini pada daun timbul gejala bercak-bercak hijau kekuningan kemudian daun menjadi kaku dan menebal karena cairan daun dihisap. Pada serangan berat menyebabkan daun muda rontok, pucuk tanaman menjadi berwarna kuning dan membentuk huruf "V" dan tanaman tumbuh kerdil. Pengendalian yang dapat dilakukan adalah melakukan rotasi tanam, tanam serempak, dan menggunakan insektisida sesuai anjuran setempat.</a:t>
            </a:r>
            <a:endParaRPr lang="id-ID" sz="2400" b="1" dirty="0">
              <a:solidFill>
                <a:srgbClr val="FFFF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ybex.deptan.go.id/files/images.jpeg"/>
          <p:cNvPicPr>
            <a:picLocks noChangeAspect="1" noChangeArrowheads="1"/>
          </p:cNvPicPr>
          <p:nvPr/>
        </p:nvPicPr>
        <p:blipFill>
          <a:blip r:embed="rId2"/>
          <a:srcRect/>
          <a:stretch>
            <a:fillRect/>
          </a:stretch>
        </p:blipFill>
        <p:spPr bwMode="auto">
          <a:xfrm>
            <a:off x="285720" y="2214554"/>
            <a:ext cx="2990850" cy="2238376"/>
          </a:xfrm>
          <a:prstGeom prst="rect">
            <a:avLst/>
          </a:prstGeom>
          <a:noFill/>
          <a:ln>
            <a:solidFill>
              <a:srgbClr val="FFFFFF"/>
            </a:solidFill>
          </a:ln>
        </p:spPr>
      </p:pic>
      <p:sp>
        <p:nvSpPr>
          <p:cNvPr id="3" name="Rectangle 2"/>
          <p:cNvSpPr/>
          <p:nvPr/>
        </p:nvSpPr>
        <p:spPr>
          <a:xfrm>
            <a:off x="3714744" y="285728"/>
            <a:ext cx="5214974" cy="5693866"/>
          </a:xfrm>
          <a:prstGeom prst="rect">
            <a:avLst/>
          </a:prstGeom>
        </p:spPr>
        <p:txBody>
          <a:bodyPr wrap="square">
            <a:spAutoFit/>
          </a:bodyPr>
          <a:lstStyle/>
          <a:p>
            <a:r>
              <a:rPr lang="id-ID" sz="2600" b="1" dirty="0" smtClean="0">
                <a:solidFill>
                  <a:srgbClr val="FFFF00"/>
                </a:solidFill>
              </a:rPr>
              <a:t>Hama ini menyerang dengan cara menghisap sela daun dan banyak terjadi pada musim kemarau. Aphis mengeluarkan toksin juga sebagai vektor pembawa virus belang/virus kerdil. Akibat serangan hama ini daun berwarna kuning, permukaan daun berkerut dan tanaman tumbuh kerdil. Pucuk tanaman menggulung, dan mengeriting. Pengendalian yag dapat dilakukan adalah tanam serempak dan menggunakan insektisida sesuai anjuran tempat.</a:t>
            </a:r>
            <a:br>
              <a:rPr lang="id-ID" sz="2600" b="1" dirty="0" smtClean="0">
                <a:solidFill>
                  <a:srgbClr val="FFFF00"/>
                </a:solidFill>
              </a:rPr>
            </a:br>
            <a:r>
              <a:rPr lang="id-ID" sz="2600" b="1" dirty="0" smtClean="0">
                <a:solidFill>
                  <a:srgbClr val="FFFF00"/>
                </a:solidFill>
              </a:rPr>
              <a:t>Sumber : BPTP Naibonat, 2000</a:t>
            </a:r>
            <a:endParaRPr lang="id-ID" sz="2600" b="1" dirty="0">
              <a:solidFill>
                <a:srgbClr val="FFFF0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ybex.deptan.go.id/files/penyakit%20penting%20pada%20kacng.jpg"/>
          <p:cNvPicPr>
            <a:picLocks noChangeAspect="1" noChangeArrowheads="1"/>
          </p:cNvPicPr>
          <p:nvPr/>
        </p:nvPicPr>
        <p:blipFill>
          <a:blip r:embed="rId2"/>
          <a:srcRect/>
          <a:stretch>
            <a:fillRect/>
          </a:stretch>
        </p:blipFill>
        <p:spPr bwMode="auto">
          <a:xfrm>
            <a:off x="285720" y="2143116"/>
            <a:ext cx="2971800" cy="2238376"/>
          </a:xfrm>
          <a:prstGeom prst="rect">
            <a:avLst/>
          </a:prstGeom>
          <a:noFill/>
        </p:spPr>
      </p:pic>
      <p:sp>
        <p:nvSpPr>
          <p:cNvPr id="3" name="Rectangle 2"/>
          <p:cNvSpPr/>
          <p:nvPr/>
        </p:nvSpPr>
        <p:spPr>
          <a:xfrm>
            <a:off x="3571868" y="1000108"/>
            <a:ext cx="5214974" cy="4031873"/>
          </a:xfrm>
          <a:prstGeom prst="rect">
            <a:avLst/>
          </a:prstGeom>
        </p:spPr>
        <p:txBody>
          <a:bodyPr wrap="square">
            <a:spAutoFit/>
          </a:bodyPr>
          <a:lstStyle/>
          <a:p>
            <a:r>
              <a:rPr lang="id-ID" sz="3200" b="1" dirty="0" smtClean="0">
                <a:solidFill>
                  <a:srgbClr val="FFFF00"/>
                </a:solidFill>
              </a:rPr>
              <a:t>Penyakit pada kacang tanah disebabkan oleh jamur, bakteri, dan virus. Penyakit jamur menduduki porsi terbesar dan dapat menurunkan hasil lebih dari 50% bila tidak dikendalikan dengan benar dan tepat.</a:t>
            </a:r>
            <a:endParaRPr lang="id-ID" sz="3200"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1198</TotalTime>
  <Words>8697</Words>
  <Application>Microsoft Office PowerPoint</Application>
  <PresentationFormat>On-screen Show (4:3)</PresentationFormat>
  <Paragraphs>566</Paragraphs>
  <Slides>93</Slides>
  <Notes>0</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Office Theme</vt:lpstr>
      <vt:lpstr>BUDIDAYA KACANG TANAH</vt:lpstr>
      <vt:lpstr>PENDAHULUAN</vt:lpstr>
      <vt:lpstr>Slide 3</vt:lpstr>
      <vt:lpstr>Slide 4</vt:lpstr>
      <vt:lpstr>Slide 5</vt:lpstr>
      <vt:lpstr>PENGENALAN KACANG TANAH</vt:lpstr>
      <vt:lpstr>Slide 7</vt:lpstr>
      <vt:lpstr>Slide 8</vt:lpstr>
      <vt:lpstr>MORFOLOGI</vt:lpstr>
      <vt:lpstr>Slide 10</vt:lpstr>
      <vt:lpstr>Slide 11</vt:lpstr>
      <vt:lpstr>Slide 12</vt:lpstr>
      <vt:lpstr>Slide 13</vt:lpstr>
      <vt:lpstr>Slide 14</vt:lpstr>
      <vt:lpstr>Slide 15</vt:lpstr>
      <vt:lpstr>Slide 16</vt:lpstr>
      <vt:lpstr>Slide 17</vt:lpstr>
      <vt:lpstr>Slide 18</vt:lpstr>
      <vt:lpstr>VARIETAS KACANG TANAH</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BENIH KACANG TANAH</vt:lpstr>
      <vt:lpstr>Slide 38</vt:lpstr>
      <vt:lpstr>Slide 39</vt:lpstr>
      <vt:lpstr>Slide 40</vt:lpstr>
      <vt:lpstr>SYARAT TUMBUH</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CARA BUDIDAYA TANAMAN</vt:lpstr>
      <vt:lpstr>PROSEDUR</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PENGENDALIAN HAMA DAN PENYAKIT</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acer</cp:lastModifiedBy>
  <cp:revision>98</cp:revision>
  <dcterms:created xsi:type="dcterms:W3CDTF">2013-09-18T23:57:23Z</dcterms:created>
  <dcterms:modified xsi:type="dcterms:W3CDTF">2013-09-26T02:40:22Z</dcterms:modified>
</cp:coreProperties>
</file>