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7" r:id="rId2"/>
    <p:sldId id="278" r:id="rId3"/>
    <p:sldId id="298" r:id="rId4"/>
    <p:sldId id="306" r:id="rId5"/>
    <p:sldId id="307" r:id="rId6"/>
    <p:sldId id="310" r:id="rId7"/>
    <p:sldId id="311" r:id="rId8"/>
    <p:sldId id="308" r:id="rId9"/>
    <p:sldId id="309" r:id="rId10"/>
    <p:sldId id="312" r:id="rId11"/>
    <p:sldId id="313" r:id="rId12"/>
    <p:sldId id="294" r:id="rId13"/>
  </p:sldIdLst>
  <p:sldSz cx="9144000" cy="6858000" type="screen4x3"/>
  <p:notesSz cx="6858000" cy="994727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C9900"/>
    <a:srgbClr val="0064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28" autoAdjust="0"/>
    <p:restoredTop sz="94667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7037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151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46125"/>
            <a:ext cx="4967288" cy="37242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724400"/>
            <a:ext cx="5481638" cy="447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9445625"/>
            <a:ext cx="29718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9445625"/>
            <a:ext cx="2967037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</a:lstStyle>
          <a:p>
            <a:pPr>
              <a:defRPr/>
            </a:pPr>
            <a:fld id="{F080A41B-01C7-4C8C-8837-9F5539DBAD3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4727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6AD777-F78A-47B5-9EF2-6C13D9D82CEC}" type="slidenum">
              <a:rPr lang="id-ID" smtClean="0">
                <a:ea typeface="DejaVu Sans" charset="0"/>
                <a:cs typeface="DejaVu Sans" charset="0"/>
              </a:rPr>
              <a:pPr/>
              <a:t>1</a:t>
            </a:fld>
            <a:endParaRPr lang="id-ID" smtClean="0">
              <a:ea typeface="DejaVu Sans" charset="0"/>
              <a:cs typeface="DejaVu Sans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86400" cy="447516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BB5ABDA-974F-4C98-9891-FBB358F9973B}" type="slidenum">
              <a:rPr lang="id-ID" sz="1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id-ID" sz="1200">
              <a:solidFill>
                <a:srgbClr val="000000"/>
              </a:solidFill>
              <a:latin typeface="Calibri" pitchFamily="32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46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6AD777-F78A-47B5-9EF2-6C13D9D82CEC}" type="slidenum">
              <a:rPr lang="id-ID" smtClean="0">
                <a:ea typeface="DejaVu Sans" charset="0"/>
                <a:cs typeface="DejaVu Sans" charset="0"/>
              </a:rPr>
              <a:pPr/>
              <a:t>2</a:t>
            </a:fld>
            <a:endParaRPr lang="id-ID" smtClean="0">
              <a:ea typeface="DejaVu Sans" charset="0"/>
              <a:cs typeface="DejaVu Sans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86400" cy="447516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BB5ABDA-974F-4C98-9891-FBB358F9973B}" type="slidenum">
              <a:rPr lang="id-ID" sz="1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id-ID" sz="1200">
              <a:solidFill>
                <a:srgbClr val="000000"/>
              </a:solidFill>
              <a:latin typeface="Calibri" pitchFamily="32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82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6AD777-F78A-47B5-9EF2-6C13D9D82CEC}" type="slidenum">
              <a:rPr lang="id-ID" smtClean="0">
                <a:ea typeface="DejaVu Sans" charset="0"/>
                <a:cs typeface="DejaVu Sans" charset="0"/>
              </a:rPr>
              <a:pPr/>
              <a:t>12</a:t>
            </a:fld>
            <a:endParaRPr lang="id-ID" smtClean="0">
              <a:ea typeface="DejaVu Sans" charset="0"/>
              <a:cs typeface="DejaVu Sans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86400" cy="447516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BB5ABDA-974F-4C98-9891-FBB358F9973B}" type="slidenum">
              <a:rPr lang="id-ID" sz="1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id-ID" sz="1200">
              <a:solidFill>
                <a:srgbClr val="000000"/>
              </a:solidFill>
              <a:latin typeface="Calibri" pitchFamily="32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8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73D2D-E3DF-4759-A999-64470DB8FD4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0C3A4-E3C0-40B3-BD4C-7C748970721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2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2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A1BF7-45F6-4741-B10C-4871A997240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E57C-1ECD-4A49-80AA-5D088B5AE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1966B-06C0-43ED-AC78-ED79642A5CB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F3ECC-3142-4337-8A99-358BB32EBA0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FF2A3-C45E-4B47-9E9F-E7B65A95066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D7950-7690-4C49-8F19-40B525B5F77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17386-E112-4229-9841-E9CF6183B07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D8E42-486E-49E3-BF39-D95E405BAB5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DD67B-0EDD-47D7-9011-D325D51BEC0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556AE-9ABB-4248-AB12-8182C08AF15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88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88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A127F85F-02A7-4918-AF54-E7BD32EEF32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066800"/>
            <a:ext cx="7772400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</a:rPr>
              <a:t>Membuat Kompos Padat </a:t>
            </a:r>
          </a:p>
          <a:p>
            <a:pPr algn="ctr"/>
            <a:r>
              <a:rPr lang="id-ID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</a:rPr>
              <a:t>Dengan</a:t>
            </a:r>
          </a:p>
          <a:p>
            <a:pPr algn="ctr"/>
            <a:r>
              <a:rPr lang="id-ID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NASKURU</a:t>
            </a:r>
          </a:p>
          <a:p>
            <a:pPr algn="ctr"/>
            <a:r>
              <a:rPr lang="id-ID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</a:rPr>
              <a:t>(Teknologi Evzymatis)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4495800"/>
            <a:ext cx="6400800" cy="1323439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d-ID" sz="4000" b="1" i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Oleh</a:t>
            </a:r>
          </a:p>
          <a:p>
            <a:pPr algn="ctr">
              <a:defRPr/>
            </a:pPr>
            <a:r>
              <a:rPr lang="id-ID" sz="4000" b="1" i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PT OASe Wonosobo</a:t>
            </a:r>
            <a:endParaRPr lang="en-US" sz="4000" i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8534400" cy="2362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latin typeface="Berlin Sans FB" pitchFamily="34" charset="0"/>
              </a:rPr>
              <a:t>Jika kondisi bahan basah, maka air yang digunakan banyaknya menyesuaikan tidak harus 11,5 lt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latin typeface="Berlin Sans FB" pitchFamily="34" charset="0"/>
              </a:rPr>
              <a:t>Boleh hanya menggunakan salah satu bahan kotoran (Bisa hanya menggunakan kotoran ayam saja/sapi saja/kambing saja)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id-I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Catatan :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133600"/>
            <a:ext cx="44958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id-I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SELAMAT </a:t>
            </a:r>
            <a:br>
              <a:rPr lang="id-I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</a:br>
            <a:r>
              <a:rPr lang="id-I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MENCOBA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400"/>
            <a:ext cx="3962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d-ID" sz="2800" b="1" spc="1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Handwriting" pitchFamily="66" charset="0"/>
              </a:rPr>
              <a:t>TERIMA KASIH</a:t>
            </a:r>
            <a:endParaRPr lang="en-US" sz="2800" b="1" spc="1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3657600"/>
            <a:ext cx="3962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id-ID" sz="2800" b="1" spc="1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Handwriting" pitchFamily="66" charset="0"/>
              </a:rPr>
              <a:t>SAMPAI JUMPA LAGI</a:t>
            </a:r>
            <a:endParaRPr lang="en-US" sz="2800" b="1" spc="1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ucida Handwriting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2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2819400"/>
            <a:ext cx="846847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id-I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Tidak Berbulan-bulan</a:t>
            </a:r>
          </a:p>
          <a:p>
            <a:pPr algn="r"/>
            <a:r>
              <a:rPr lang="id-I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(Waktu maksimal 1 minggu paling cepat 3 hari)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57200"/>
            <a:ext cx="7688835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id-ID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ighlight LET" pitchFamily="2" charset="0"/>
              </a:rPr>
              <a:t>Keunggulan Membuat Kompos Padat</a:t>
            </a:r>
          </a:p>
          <a:p>
            <a:pPr algn="r"/>
            <a:r>
              <a:rPr lang="id-ID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ighlight LET" pitchFamily="2" charset="0"/>
              </a:rPr>
              <a:t>Dengan NASKURU</a:t>
            </a:r>
            <a:endParaRPr lang="en-US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ighlight LET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5257800"/>
            <a:ext cx="74943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id-ID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Proses mudah dan tidak menimbulkan bau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id-I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Bahan Yang Dibutuhkan</a:t>
            </a:r>
            <a:br>
              <a:rPr lang="id-I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</a:br>
            <a:r>
              <a:rPr lang="id-I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(Kapasitas 1 ton)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609600" y="2133600"/>
            <a:ext cx="8534400" cy="3886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latin typeface="Berlin Sans FB" pitchFamily="34" charset="0"/>
              </a:rPr>
              <a:t>Kotoran Ayam (</a:t>
            </a:r>
            <a:r>
              <a:rPr lang="id-ID" sz="2800" dirty="0" smtClean="0">
                <a:latin typeface="Bradley Hand ITC" pitchFamily="66" charset="0"/>
              </a:rPr>
              <a:t>Telek/CM</a:t>
            </a:r>
            <a:r>
              <a:rPr lang="id-ID" sz="2800" dirty="0" smtClean="0">
                <a:latin typeface="Berlin Sans FB" pitchFamily="34" charset="0"/>
              </a:rPr>
              <a:t>) 	500 Kg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latin typeface="Berlin Sans FB" pitchFamily="34" charset="0"/>
              </a:rPr>
              <a:t>Kotoran Kambing/Sapi			500 Kg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latin typeface="Berlin Sans FB" pitchFamily="34" charset="0"/>
              </a:rPr>
              <a:t>Abu Sekam							100 Kg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latin typeface="Berlin Sans FB" pitchFamily="34" charset="0"/>
              </a:rPr>
              <a:t>Naskuru								2,5 Lt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latin typeface="Berlin Sans FB" pitchFamily="34" charset="0"/>
              </a:rPr>
              <a:t>Air									11,5 Lt /secukupnya</a:t>
            </a:r>
            <a:endParaRPr lang="id-ID" sz="2800" dirty="0"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id-I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Alat Yang Disiapkan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609600" y="2133600"/>
            <a:ext cx="8534400" cy="3886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latin typeface="Berlin Sans FB" pitchFamily="34" charset="0"/>
              </a:rPr>
              <a:t>Tanki Sprayer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latin typeface="Berlin Sans FB" pitchFamily="34" charset="0"/>
              </a:rPr>
              <a:t>Gayung plastik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latin typeface="Berlin Sans FB" pitchFamily="34" charset="0"/>
              </a:rPr>
              <a:t>Sekop/Cangkul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latin typeface="Berlin Sans FB" pitchFamily="34" charset="0"/>
              </a:rPr>
              <a:t>Cetok/sekop kecil</a:t>
            </a:r>
            <a:endParaRPr lang="id-ID" sz="2800" dirty="0"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id-I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Tahap – Tahap Pelaksanaan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8305800" cy="990600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id-ID" sz="2800" dirty="0" smtClean="0">
                <a:latin typeface="Berlin Sans FB" pitchFamily="34" charset="0"/>
              </a:rPr>
              <a:t>Siapkan tempat yang ternaungi, terbuka/sirkulasi udara lancar</a:t>
            </a:r>
          </a:p>
        </p:txBody>
      </p:sp>
      <p:pic>
        <p:nvPicPr>
          <p:cNvPr id="22" name="Picture 21" descr="rumah kompos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209800"/>
            <a:ext cx="3907536" cy="2075688"/>
          </a:xfrm>
          <a:prstGeom prst="rect">
            <a:avLst/>
          </a:prstGeom>
        </p:spPr>
      </p:pic>
      <p:sp>
        <p:nvSpPr>
          <p:cNvPr id="24" name="Curved Up Arrow 23"/>
          <p:cNvSpPr/>
          <p:nvPr/>
        </p:nvSpPr>
        <p:spPr>
          <a:xfrm rot="20751538">
            <a:off x="2743200" y="2667000"/>
            <a:ext cx="3505200" cy="1066800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id-ID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Text Placeholder 7"/>
          <p:cNvSpPr txBox="1">
            <a:spLocks/>
          </p:cNvSpPr>
          <p:nvPr/>
        </p:nvSpPr>
        <p:spPr bwMode="auto">
          <a:xfrm>
            <a:off x="533400" y="4800600"/>
            <a:ext cx="85344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just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 startAt="2"/>
              <a:tabLst/>
              <a:defRPr/>
            </a:pPr>
            <a:r>
              <a:rPr kumimoji="0" lang="id-ID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Lantainya bukan langsung lantai tanah (Jika langsung lantai tanah sebaiknya diberi alas plastik/terpal plastik)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8" grpId="0" build="p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half" idx="1"/>
          </p:nvPr>
        </p:nvSpPr>
        <p:spPr>
          <a:xfrm>
            <a:off x="381000" y="304800"/>
            <a:ext cx="8534400" cy="10668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id-ID" sz="2800" dirty="0" smtClean="0">
                <a:latin typeface="Berlin Sans FB" pitchFamily="34" charset="0"/>
              </a:rPr>
              <a:t>Masukan 2,5 lt Naskuru kedalam tanki sprayer kapasitas 14 lt ditambah 11,5 lt air</a:t>
            </a: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1524000" y="2522423"/>
            <a:ext cx="1371600" cy="1524000"/>
            <a:chOff x="1133" y="3687"/>
            <a:chExt cx="864" cy="960"/>
          </a:xfrm>
        </p:grpSpPr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1133" y="3687"/>
              <a:ext cx="864" cy="960"/>
              <a:chOff x="1469" y="3687"/>
              <a:chExt cx="864" cy="960"/>
            </a:xfrm>
          </p:grpSpPr>
          <p:sp>
            <p:nvSpPr>
              <p:cNvPr id="11" name="AutoShape 5"/>
              <p:cNvSpPr>
                <a:spLocks noChangeArrowheads="1"/>
              </p:cNvSpPr>
              <p:nvPr/>
            </p:nvSpPr>
            <p:spPr bwMode="auto">
              <a:xfrm>
                <a:off x="1469" y="3687"/>
                <a:ext cx="864" cy="960"/>
              </a:xfrm>
              <a:prstGeom prst="can">
                <a:avLst>
                  <a:gd name="adj" fmla="val 2777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utoShape 6"/>
              <p:cNvSpPr>
                <a:spLocks noChangeArrowheads="1"/>
              </p:cNvSpPr>
              <p:nvPr/>
            </p:nvSpPr>
            <p:spPr bwMode="auto">
              <a:xfrm>
                <a:off x="1469" y="4023"/>
                <a:ext cx="864" cy="624"/>
              </a:xfrm>
              <a:prstGeom prst="can">
                <a:avLst>
                  <a:gd name="adj" fmla="val 37662"/>
                </a:avLst>
              </a:prstGeom>
              <a:solidFill>
                <a:srgbClr val="9933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1222" y="4215"/>
              <a:ext cx="69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d-ID" sz="1800" b="1" dirty="0" smtClean="0">
                  <a:solidFill>
                    <a:srgbClr val="000066"/>
                  </a:solidFill>
                </a:rPr>
                <a:t>Naskuru</a:t>
              </a:r>
            </a:p>
            <a:p>
              <a:pPr algn="ctr"/>
              <a:r>
                <a:rPr lang="id-ID" b="1" dirty="0" smtClean="0">
                  <a:solidFill>
                    <a:srgbClr val="000066"/>
                  </a:solidFill>
                </a:rPr>
                <a:t>2,5 lt</a:t>
              </a:r>
              <a:endParaRPr lang="en-US" sz="1800" b="1" dirty="0">
                <a:solidFill>
                  <a:srgbClr val="000066"/>
                </a:solidFill>
              </a:endParaRPr>
            </a:p>
          </p:txBody>
        </p:sp>
      </p:grpSp>
      <p:pic>
        <p:nvPicPr>
          <p:cNvPr id="16" name="Picture 6" descr="j02839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02362" y="3741623"/>
            <a:ext cx="1544637" cy="1201737"/>
          </a:xfrm>
          <a:prstGeom prst="rect">
            <a:avLst/>
          </a:prstGeom>
          <a:noFill/>
        </p:spPr>
      </p:pic>
      <p:sp>
        <p:nvSpPr>
          <p:cNvPr id="19" name="Freeform 18"/>
          <p:cNvSpPr/>
          <p:nvPr/>
        </p:nvSpPr>
        <p:spPr bwMode="auto">
          <a:xfrm>
            <a:off x="3631732" y="3638529"/>
            <a:ext cx="3162301" cy="1553135"/>
          </a:xfrm>
          <a:custGeom>
            <a:avLst/>
            <a:gdLst>
              <a:gd name="connsiteX0" fmla="*/ 849406 w 3162301"/>
              <a:gd name="connsiteY0" fmla="*/ 0 h 1553135"/>
              <a:gd name="connsiteX1" fmla="*/ 82924 w 3162301"/>
              <a:gd name="connsiteY1" fmla="*/ 551329 h 1553135"/>
              <a:gd name="connsiteX2" fmla="*/ 1346948 w 3162301"/>
              <a:gd name="connsiteY2" fmla="*/ 874059 h 1553135"/>
              <a:gd name="connsiteX3" fmla="*/ 1441077 w 3162301"/>
              <a:gd name="connsiteY3" fmla="*/ 1546412 h 1553135"/>
              <a:gd name="connsiteX4" fmla="*/ 3162301 w 3162301"/>
              <a:gd name="connsiteY4" fmla="*/ 914400 h 1553135"/>
              <a:gd name="connsiteX5" fmla="*/ 3162301 w 3162301"/>
              <a:gd name="connsiteY5" fmla="*/ 914400 h 155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2301" h="1553135">
                <a:moveTo>
                  <a:pt x="849406" y="0"/>
                </a:moveTo>
                <a:cubicBezTo>
                  <a:pt x="424703" y="202826"/>
                  <a:pt x="0" y="405653"/>
                  <a:pt x="82924" y="551329"/>
                </a:cubicBezTo>
                <a:cubicBezTo>
                  <a:pt x="165848" y="697006"/>
                  <a:pt x="1120589" y="708212"/>
                  <a:pt x="1346948" y="874059"/>
                </a:cubicBezTo>
                <a:cubicBezTo>
                  <a:pt x="1573307" y="1039906"/>
                  <a:pt x="1138518" y="1539689"/>
                  <a:pt x="1441077" y="1546412"/>
                </a:cubicBezTo>
                <a:cubicBezTo>
                  <a:pt x="1743636" y="1553135"/>
                  <a:pt x="3162301" y="914400"/>
                  <a:pt x="3162301" y="914400"/>
                </a:cubicBezTo>
                <a:lnTo>
                  <a:pt x="3162301" y="914400"/>
                </a:ln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432558" y="1455623"/>
            <a:ext cx="1693604" cy="2590800"/>
            <a:chOff x="4432558" y="1455623"/>
            <a:chExt cx="1693604" cy="2590800"/>
          </a:xfrm>
        </p:grpSpPr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4495800" y="2141423"/>
              <a:ext cx="1630362" cy="1905000"/>
              <a:chOff x="3293" y="3111"/>
              <a:chExt cx="864" cy="960"/>
            </a:xfrm>
          </p:grpSpPr>
          <p:sp>
            <p:nvSpPr>
              <p:cNvPr id="14" name="AutoShape 27"/>
              <p:cNvSpPr>
                <a:spLocks noChangeArrowheads="1"/>
              </p:cNvSpPr>
              <p:nvPr/>
            </p:nvSpPr>
            <p:spPr bwMode="auto">
              <a:xfrm>
                <a:off x="3293" y="3111"/>
                <a:ext cx="864" cy="960"/>
              </a:xfrm>
              <a:prstGeom prst="can">
                <a:avLst>
                  <a:gd name="adj" fmla="val 2777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28"/>
              <p:cNvSpPr>
                <a:spLocks noChangeArrowheads="1"/>
              </p:cNvSpPr>
              <p:nvPr/>
            </p:nvSpPr>
            <p:spPr bwMode="auto">
              <a:xfrm>
                <a:off x="3293" y="3447"/>
                <a:ext cx="864" cy="624"/>
              </a:xfrm>
              <a:prstGeom prst="can">
                <a:avLst>
                  <a:gd name="adj" fmla="val 37662"/>
                </a:avLst>
              </a:prstGeom>
              <a:gradFill rotWithShape="1">
                <a:gsLst>
                  <a:gs pos="0">
                    <a:srgbClr val="993300">
                      <a:alpha val="80000"/>
                    </a:srgbClr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id-ID" sz="1800" b="1" dirty="0" smtClean="0">
                    <a:solidFill>
                      <a:srgbClr val="000066"/>
                    </a:solidFill>
                  </a:rPr>
                  <a:t>Air</a:t>
                </a:r>
              </a:p>
              <a:p>
                <a:pPr algn="ctr"/>
                <a:r>
                  <a:rPr lang="id-ID" b="1" dirty="0" smtClean="0">
                    <a:solidFill>
                      <a:srgbClr val="000066"/>
                    </a:solidFill>
                  </a:rPr>
                  <a:t>11,5 lt</a:t>
                </a:r>
                <a:endParaRPr lang="en-US" sz="1800" b="1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4432558" y="1455623"/>
              <a:ext cx="16936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d-ID" sz="1800" b="1" dirty="0" smtClean="0">
                  <a:solidFill>
                    <a:srgbClr val="000066"/>
                  </a:solidFill>
                </a:rPr>
                <a:t>Tanki Sprayer</a:t>
              </a:r>
            </a:p>
            <a:p>
              <a:pPr algn="ctr"/>
              <a:r>
                <a:rPr lang="id-ID" b="1" dirty="0" smtClean="0">
                  <a:solidFill>
                    <a:srgbClr val="000066"/>
                  </a:solidFill>
                </a:rPr>
                <a:t>14 lt</a:t>
              </a:r>
              <a:endParaRPr lang="en-US" sz="1800" b="1" dirty="0">
                <a:solidFill>
                  <a:srgbClr val="000066"/>
                </a:solidFill>
              </a:endParaRPr>
            </a:p>
          </p:txBody>
        </p:sp>
      </p:grpSp>
      <p:sp>
        <p:nvSpPr>
          <p:cNvPr id="21" name="Curved Down Arrow 20"/>
          <p:cNvSpPr/>
          <p:nvPr/>
        </p:nvSpPr>
        <p:spPr>
          <a:xfrm rot="20554655">
            <a:off x="2124899" y="1896579"/>
            <a:ext cx="3139188" cy="923330"/>
          </a:xfrm>
          <a:prstGeom prst="curvedDownArrow">
            <a:avLst>
              <a:gd name="adj1" fmla="val 27867"/>
              <a:gd name="adj2" fmla="val 50000"/>
              <a:gd name="adj3" fmla="val 293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id-ID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40562" y="4122623"/>
            <a:ext cx="9144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id-ID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ext Placeholder 7"/>
          <p:cNvSpPr txBox="1">
            <a:spLocks/>
          </p:cNvSpPr>
          <p:nvPr/>
        </p:nvSpPr>
        <p:spPr bwMode="auto">
          <a:xfrm>
            <a:off x="609600" y="5562600"/>
            <a:ext cx="85344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 startAt="4"/>
              <a:tabLst/>
              <a:defRPr/>
            </a:pPr>
            <a:r>
              <a:rPr kumimoji="0" lang="id-ID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Set/atur pancaran keluar sprayer ke model pancaran kabut 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9" grpId="0" animBg="1"/>
      <p:bldP spid="21" grpId="0" animBg="1"/>
      <p:bldP spid="22" grpId="0" animBg="1"/>
      <p:bldP spid="22" grpId="1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1"/>
          </p:nvPr>
        </p:nvSpPr>
        <p:spPr>
          <a:xfrm>
            <a:off x="381000" y="609600"/>
            <a:ext cx="8534400" cy="14478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id-ID" sz="2800" dirty="0" smtClean="0">
                <a:latin typeface="Berlin Sans FB" pitchFamily="34" charset="0"/>
              </a:rPr>
              <a:t>Ambil campuran kotoran ayam &amp; kotoran kambing/sapi diletakkan diatas plastik, kemudian diratakan sampai dengan ketebalan 2 – 5 cm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24000" y="3231378"/>
            <a:ext cx="5943600" cy="1055132"/>
            <a:chOff x="1524000" y="3231378"/>
            <a:chExt cx="5943600" cy="1055132"/>
          </a:xfrm>
        </p:grpSpPr>
        <p:sp>
          <p:nvSpPr>
            <p:cNvPr id="7" name="Cloud 6"/>
            <p:cNvSpPr/>
            <p:nvPr/>
          </p:nvSpPr>
          <p:spPr>
            <a:xfrm>
              <a:off x="1524000" y="3231378"/>
              <a:ext cx="5943600" cy="540000"/>
            </a:xfrm>
            <a:prstGeom prst="cloud">
              <a:avLst/>
            </a:prstGeom>
            <a:solidFill>
              <a:srgbClr val="003300"/>
            </a:solidFill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id-ID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2057400" y="3917178"/>
              <a:ext cx="502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id-ID" sz="1800" b="1" dirty="0" smtClean="0">
                  <a:solidFill>
                    <a:srgbClr val="000066"/>
                  </a:solidFill>
                  <a:latin typeface="Cambria" pitchFamily="18" charset="0"/>
                </a:rPr>
                <a:t>Campuran Kotoran Ayam &amp; Kambing/Sapi</a:t>
              </a:r>
              <a:endParaRPr lang="en-US" sz="1800" b="1" dirty="0">
                <a:solidFill>
                  <a:srgbClr val="000066"/>
                </a:solidFill>
                <a:latin typeface="Cambria" pitchFamily="18" charset="0"/>
              </a:endParaRPr>
            </a:p>
          </p:txBody>
        </p:sp>
      </p:grpSp>
      <p:pic>
        <p:nvPicPr>
          <p:cNvPr id="10" name="Picture 6" descr="j02839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76839" flipH="1">
            <a:off x="1066800" y="2088378"/>
            <a:ext cx="1544637" cy="1201737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7695406" y="3155972"/>
            <a:ext cx="1235492" cy="609600"/>
            <a:chOff x="7695406" y="3155972"/>
            <a:chExt cx="1235492" cy="609600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rot="5400000">
              <a:off x="7391400" y="3459978"/>
              <a:ext cx="609600" cy="1588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7787898" y="3276582"/>
              <a:ext cx="1143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id-ID" b="1" dirty="0" smtClean="0">
                  <a:solidFill>
                    <a:srgbClr val="000066"/>
                  </a:solidFill>
                  <a:latin typeface="Cambria" pitchFamily="18" charset="0"/>
                </a:rPr>
                <a:t>2 – 5 cm</a:t>
              </a:r>
              <a:endParaRPr lang="en-US" sz="1800" b="1" dirty="0">
                <a:solidFill>
                  <a:srgbClr val="000066"/>
                </a:solidFill>
                <a:latin typeface="Cambria" pitchFamily="18" charset="0"/>
              </a:endParaRPr>
            </a:p>
          </p:txBody>
        </p:sp>
      </p:grpSp>
      <p:sp>
        <p:nvSpPr>
          <p:cNvPr id="16" name="Text Placeholder 7"/>
          <p:cNvSpPr txBox="1">
            <a:spLocks/>
          </p:cNvSpPr>
          <p:nvPr/>
        </p:nvSpPr>
        <p:spPr bwMode="auto">
          <a:xfrm>
            <a:off x="381000" y="4572000"/>
            <a:ext cx="85344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 startAt="6"/>
              <a:tabLst/>
              <a:defRPr/>
            </a:pPr>
            <a:r>
              <a:rPr kumimoji="0" lang="id-ID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Kemudian semprot dengan larutan naskuru sampai basah merata, kemudian diangin-anginkan sampai dengan setengah kering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69942E-6 L 0.03663 0.04115 L 0.07118 3.69942E-6 L 0.10799 0.04115 L 0.14462 3.69942E-6 L 0.17882 0.04115 L 0.21563 3.69942E-6 L 0.25018 0.04115 L 0.28698 3.69942E-6 L 0.32361 0.04115 L 0.35816 3.69942E-6 L 0.39497 0.04115 L 0.42917 3.69942E-6 L 0.4658 0.04115 L 0.50261 3.69942E-6 L 0.53715 0.04115 L 0.57396 3.69942E-6 " pathEditMode="relative" rAng="0" ptsTypes="FFFFFFFFFFFFFFFFF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00" y="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396 -4.10405E-6 L 0.5375 0.0333 L 0.50417 -4.10405E-6 L 0.46771 0.0333 L 0.43281 -4.10405E-6 L 0.39948 0.0333 L 0.36302 -4.10405E-6 L 0.32969 0.0333 L 0.29479 -4.10405E-6 L 0.25834 0.0333 L 0.225 -4.10405E-6 L 0.18854 0.0333 L 0.15521 -4.10405E-6 L 0.12031 0.0333 L 0.08386 -4.10405E-6 L 0.05052 0.0333 L 0.01563 -4.10405E-6 " pathEditMode="relative" rAng="0" ptsTypes="FFFFFFFFFFFFFFFFF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0" y="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381000" y="3276600"/>
            <a:ext cx="8534400" cy="27432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id-ID" sz="2800" dirty="0" smtClean="0">
                <a:latin typeface="Berlin Sans FB" pitchFamily="34" charset="0"/>
              </a:rPr>
              <a:t>Setelah setengah kering, campuran kotoran tersebut dibalik dan dilakukan penyemprotan larutan naskuru sampai basah merata, kemudian diangin-anginkan sampai setengah kering.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id-ID" sz="2800" dirty="0" smtClean="0">
                <a:latin typeface="Berlin Sans FB" pitchFamily="34" charset="0"/>
              </a:rPr>
              <a:t>Hal tersebut terus dilakukan berulang-ulang sampai larutan naskuru habis</a:t>
            </a:r>
            <a:endParaRPr lang="id-ID" sz="2800" dirty="0">
              <a:latin typeface="Berlin Sans FB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0" y="2088378"/>
            <a:ext cx="5943600" cy="1055132"/>
            <a:chOff x="1524000" y="3231378"/>
            <a:chExt cx="5943600" cy="1055132"/>
          </a:xfrm>
        </p:grpSpPr>
        <p:sp>
          <p:nvSpPr>
            <p:cNvPr id="6" name="Cloud 5"/>
            <p:cNvSpPr/>
            <p:nvPr/>
          </p:nvSpPr>
          <p:spPr>
            <a:xfrm>
              <a:off x="1524000" y="3231378"/>
              <a:ext cx="5943600" cy="540000"/>
            </a:xfrm>
            <a:prstGeom prst="cloud">
              <a:avLst/>
            </a:prstGeom>
            <a:solidFill>
              <a:srgbClr val="003300"/>
            </a:solidFill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id-ID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2057400" y="3917178"/>
              <a:ext cx="502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id-ID" sz="1800" b="1" dirty="0" smtClean="0">
                  <a:solidFill>
                    <a:srgbClr val="000066"/>
                  </a:solidFill>
                  <a:latin typeface="Cambria" pitchFamily="18" charset="0"/>
                </a:rPr>
                <a:t>Campuran Kotoran Ayam &amp; Kambing/Sapi</a:t>
              </a:r>
              <a:endParaRPr lang="en-US" sz="1800" b="1" dirty="0">
                <a:solidFill>
                  <a:srgbClr val="000066"/>
                </a:solidFill>
                <a:latin typeface="Cambria" pitchFamily="18" charset="0"/>
              </a:endParaRPr>
            </a:p>
          </p:txBody>
        </p:sp>
      </p:grpSp>
      <p:pic>
        <p:nvPicPr>
          <p:cNvPr id="9" name="Picture 6" descr="j028390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76839" flipH="1">
            <a:off x="1066800" y="945378"/>
            <a:ext cx="1544637" cy="1201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8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4116 L 0.04184 0.06335 L 0.08247 0.04116 L 0.12587 0.06335 L 0.16893 0.04116 L 0.20903 0.06335 L 0.25226 0.04116 L 0.29306 0.06335 L 0.33646 0.04116 L 0.37934 0.06335 L 0.41997 0.04116 L 0.46337 0.06335 L 0.50347 0.04116 L 0.54653 0.06335 L 0.58976 0.04116 L 0.63056 0.06335 L 0.67396 0.04116 " pathEditMode="relative" rAng="0" ptsTypes="FFFFFFFFFFFFFFFFF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0" y="1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381000" y="3657600"/>
            <a:ext cx="8534400" cy="2362200"/>
          </a:xfrm>
        </p:spPr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id-ID" sz="2800" dirty="0" smtClean="0">
                <a:latin typeface="Berlin Sans FB" pitchFamily="34" charset="0"/>
              </a:rPr>
              <a:t>Kompos diangin-anginkan sampai dengan kering lapang kurang lebih 2 – hari, kemudian ditambahkan 100 kg Abu sekam dan diaduk merata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id-ID" sz="2800" dirty="0" smtClean="0">
                <a:latin typeface="Berlin Sans FB" pitchFamily="34" charset="0"/>
              </a:rPr>
              <a:t>Kompos sudah siap digunakan</a:t>
            </a:r>
            <a:endParaRPr lang="id-ID" sz="2800" dirty="0">
              <a:latin typeface="Berlin Sans FB" pitchFamily="34" charset="0"/>
            </a:endParaRPr>
          </a:p>
        </p:txBody>
      </p:sp>
      <p:pic>
        <p:nvPicPr>
          <p:cNvPr id="1026" name="Picture 2" descr="E:\Bahan Desainku\Animasi\CLOG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1219200"/>
            <a:ext cx="638175" cy="638175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1524000" y="2209800"/>
            <a:ext cx="5943600" cy="1055132"/>
            <a:chOff x="1524000" y="3231378"/>
            <a:chExt cx="5943600" cy="1055132"/>
          </a:xfrm>
        </p:grpSpPr>
        <p:sp>
          <p:nvSpPr>
            <p:cNvPr id="5" name="Cloud 4"/>
            <p:cNvSpPr/>
            <p:nvPr/>
          </p:nvSpPr>
          <p:spPr>
            <a:xfrm>
              <a:off x="1524000" y="3231378"/>
              <a:ext cx="5943600" cy="540000"/>
            </a:xfrm>
            <a:prstGeom prst="cloud">
              <a:avLst/>
            </a:prstGeom>
            <a:solidFill>
              <a:srgbClr val="003300"/>
            </a:solidFill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id-ID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2057400" y="3917178"/>
              <a:ext cx="502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id-ID" sz="1800" b="1" dirty="0" smtClean="0">
                  <a:solidFill>
                    <a:srgbClr val="000066"/>
                  </a:solidFill>
                  <a:latin typeface="Cambria" pitchFamily="18" charset="0"/>
                </a:rPr>
                <a:t>Campuran Kotoran Ayam &amp; Kambing/Sapi</a:t>
              </a:r>
              <a:endParaRPr lang="en-US" sz="1800" b="1" dirty="0">
                <a:solidFill>
                  <a:srgbClr val="000066"/>
                </a:solidFill>
                <a:latin typeface="Cambria" pitchFamily="18" charset="0"/>
              </a:endParaRP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 rot="4063736">
            <a:off x="938983" y="298640"/>
            <a:ext cx="1144500" cy="1479913"/>
            <a:chOff x="1133" y="3687"/>
            <a:chExt cx="864" cy="960"/>
          </a:xfrm>
        </p:grpSpPr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1133" y="3687"/>
              <a:ext cx="864" cy="960"/>
              <a:chOff x="1469" y="3687"/>
              <a:chExt cx="864" cy="960"/>
            </a:xfrm>
          </p:grpSpPr>
          <p:sp>
            <p:nvSpPr>
              <p:cNvPr id="11" name="AutoShape 5"/>
              <p:cNvSpPr>
                <a:spLocks noChangeArrowheads="1"/>
              </p:cNvSpPr>
              <p:nvPr/>
            </p:nvSpPr>
            <p:spPr bwMode="auto">
              <a:xfrm>
                <a:off x="1469" y="3687"/>
                <a:ext cx="864" cy="960"/>
              </a:xfrm>
              <a:prstGeom prst="can">
                <a:avLst>
                  <a:gd name="adj" fmla="val 81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utoShape 6"/>
              <p:cNvSpPr>
                <a:spLocks noChangeArrowheads="1"/>
              </p:cNvSpPr>
              <p:nvPr/>
            </p:nvSpPr>
            <p:spPr bwMode="auto">
              <a:xfrm>
                <a:off x="1469" y="4023"/>
                <a:ext cx="864" cy="624"/>
              </a:xfrm>
              <a:prstGeom prst="can">
                <a:avLst>
                  <a:gd name="adj" fmla="val 37662"/>
                </a:avLst>
              </a:prstGeom>
              <a:solidFill>
                <a:srgbClr val="9933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1133" y="4215"/>
              <a:ext cx="81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srgbClr val="000066"/>
                  </a:solidFill>
                </a:rPr>
                <a:t>Abu Sekam</a:t>
              </a:r>
            </a:p>
            <a:p>
              <a:pPr algn="ctr"/>
              <a:r>
                <a:rPr lang="id-ID" sz="1600" b="1" dirty="0" smtClean="0">
                  <a:solidFill>
                    <a:srgbClr val="000066"/>
                  </a:solidFill>
                </a:rPr>
                <a:t>100 kg</a:t>
              </a:r>
              <a:endParaRPr lang="en-US" sz="1600" b="1" dirty="0">
                <a:solidFill>
                  <a:srgbClr val="000066"/>
                </a:solidFill>
              </a:endParaRPr>
            </a:p>
          </p:txBody>
        </p:sp>
      </p:grpSp>
      <p:pic>
        <p:nvPicPr>
          <p:cNvPr id="2" name="Picture 2" descr="E:\Bahan Desainku\Animasi\CONFETTI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1219200"/>
            <a:ext cx="5029200" cy="1038225"/>
          </a:xfrm>
          <a:prstGeom prst="rect">
            <a:avLst/>
          </a:prstGeom>
          <a:noFill/>
        </p:spPr>
      </p:pic>
      <p:pic>
        <p:nvPicPr>
          <p:cNvPr id="13" name="Picture 6" descr="D:\GREEN BOJA\Sampah mjd Rupiah\images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953000"/>
            <a:ext cx="2628900" cy="1752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87283E-6 L 0.51823 0.004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  <a:scene3d>
          <a:camera prst="orthographicFront"/>
          <a:lightRig rig="flat" dir="tl">
            <a:rot lat="0" lon="0" rev="6600000"/>
          </a:lightRig>
        </a:scene3d>
        <a:sp3d extrusionH="25400" contourW="8890">
          <a:bevelT w="38100" h="31750"/>
          <a:contourClr>
            <a:schemeClr val="accent2">
              <a:shade val="75000"/>
            </a:schemeClr>
          </a:contourClr>
        </a:sp3d>
      </a:bodyPr>
      <a:lstStyle>
        <a:defPPr algn="ctr">
          <a:defRPr sz="5400" b="1" cap="none" spc="0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276</Words>
  <Application>Microsoft Office PowerPoint</Application>
  <PresentationFormat>On-screen Show (4:3)</PresentationFormat>
  <Paragraphs>57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Agency FB</vt:lpstr>
      <vt:lpstr>Arial</vt:lpstr>
      <vt:lpstr>Berlin Sans FB</vt:lpstr>
      <vt:lpstr>Bradley Hand ITC</vt:lpstr>
      <vt:lpstr>Broadway</vt:lpstr>
      <vt:lpstr>Calibri</vt:lpstr>
      <vt:lpstr>Cambria</vt:lpstr>
      <vt:lpstr>Cooper Black</vt:lpstr>
      <vt:lpstr>DejaVu Sans</vt:lpstr>
      <vt:lpstr>Highlight LET</vt:lpstr>
      <vt:lpstr>Lucida Handwriting</vt:lpstr>
      <vt:lpstr>Snap ITC</vt:lpstr>
      <vt:lpstr>Times New Roman</vt:lpstr>
      <vt:lpstr>Office Theme</vt:lpstr>
      <vt:lpstr>PowerPoint Presentation</vt:lpstr>
      <vt:lpstr>PowerPoint Presentation</vt:lpstr>
      <vt:lpstr>Bahan Yang Dibutuhkan (Kapasitas 1 ton)</vt:lpstr>
      <vt:lpstr>Alat Yang Disiapkan</vt:lpstr>
      <vt:lpstr>Tahap – Tahap Pelaksanaan</vt:lpstr>
      <vt:lpstr>PowerPoint Presentation</vt:lpstr>
      <vt:lpstr>PowerPoint Presentation</vt:lpstr>
      <vt:lpstr>PowerPoint Presentation</vt:lpstr>
      <vt:lpstr>PowerPoint Presentation</vt:lpstr>
      <vt:lpstr>Catatan :</vt:lpstr>
      <vt:lpstr>SELAMAT  MENCOBA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Rusiyanto</dc:creator>
  <cp:lastModifiedBy>TOSHIBA</cp:lastModifiedBy>
  <cp:revision>239</cp:revision>
  <cp:lastPrinted>1601-01-01T00:00:00Z</cp:lastPrinted>
  <dcterms:created xsi:type="dcterms:W3CDTF">2009-11-11T01:37:52Z</dcterms:created>
  <dcterms:modified xsi:type="dcterms:W3CDTF">2015-01-15T01:44:08Z</dcterms:modified>
</cp:coreProperties>
</file>