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8" r:id="rId10"/>
    <p:sldId id="269" r:id="rId11"/>
    <p:sldId id="270" r:id="rId12"/>
    <p:sldId id="265" r:id="rId13"/>
    <p:sldId id="266" r:id="rId14"/>
    <p:sldId id="267" r:id="rId1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6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CF6A3EA5-F985-437B-A96F-08E3A0C38173}" type="datetimeFigureOut">
              <a:rPr lang="id-ID" smtClean="0"/>
              <a:pPr/>
              <a:t>22/01/2015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84AFA0E-784B-46C3-955D-B2B44A406023}"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F6A3EA5-F985-437B-A96F-08E3A0C38173}" type="datetimeFigureOut">
              <a:rPr lang="id-ID" smtClean="0"/>
              <a:pPr/>
              <a:t>22/01/2015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84AFA0E-784B-46C3-955D-B2B44A406023}"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F6A3EA5-F985-437B-A96F-08E3A0C38173}" type="datetimeFigureOut">
              <a:rPr lang="id-ID" smtClean="0"/>
              <a:pPr/>
              <a:t>22/01/2015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84AFA0E-784B-46C3-955D-B2B44A406023}"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F6A3EA5-F985-437B-A96F-08E3A0C38173}" type="datetimeFigureOut">
              <a:rPr lang="id-ID" smtClean="0"/>
              <a:pPr/>
              <a:t>22/01/2015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84AFA0E-784B-46C3-955D-B2B44A406023}"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6A3EA5-F985-437B-A96F-08E3A0C38173}" type="datetimeFigureOut">
              <a:rPr lang="id-ID" smtClean="0"/>
              <a:pPr/>
              <a:t>22/01/2015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84AFA0E-784B-46C3-955D-B2B44A406023}"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CF6A3EA5-F985-437B-A96F-08E3A0C38173}" type="datetimeFigureOut">
              <a:rPr lang="id-ID" smtClean="0"/>
              <a:pPr/>
              <a:t>22/01/2015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84AFA0E-784B-46C3-955D-B2B44A406023}"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CF6A3EA5-F985-437B-A96F-08E3A0C38173}" type="datetimeFigureOut">
              <a:rPr lang="id-ID" smtClean="0"/>
              <a:pPr/>
              <a:t>22/01/2015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84AFA0E-784B-46C3-955D-B2B44A406023}"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CF6A3EA5-F985-437B-A96F-08E3A0C38173}" type="datetimeFigureOut">
              <a:rPr lang="id-ID" smtClean="0"/>
              <a:pPr/>
              <a:t>22/01/2015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84AFA0E-784B-46C3-955D-B2B44A406023}"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6A3EA5-F985-437B-A96F-08E3A0C38173}" type="datetimeFigureOut">
              <a:rPr lang="id-ID" smtClean="0"/>
              <a:pPr/>
              <a:t>22/01/2015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84AFA0E-784B-46C3-955D-B2B44A406023}"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6A3EA5-F985-437B-A96F-08E3A0C38173}" type="datetimeFigureOut">
              <a:rPr lang="id-ID" smtClean="0"/>
              <a:pPr/>
              <a:t>22/01/2015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84AFA0E-784B-46C3-955D-B2B44A406023}"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6A3EA5-F985-437B-A96F-08E3A0C38173}" type="datetimeFigureOut">
              <a:rPr lang="id-ID" smtClean="0"/>
              <a:pPr/>
              <a:t>22/01/2015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84AFA0E-784B-46C3-955D-B2B44A406023}"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6A3EA5-F985-437B-A96F-08E3A0C38173}" type="datetimeFigureOut">
              <a:rPr lang="id-ID" smtClean="0"/>
              <a:pPr/>
              <a:t>22/01/2015</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AFA0E-784B-46C3-955D-B2B44A406023}"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2984"/>
            <a:ext cx="7772400" cy="1470025"/>
          </a:xfrm>
        </p:spPr>
        <p:txBody>
          <a:bodyPr/>
          <a:lstStyle/>
          <a:p>
            <a:r>
              <a:rPr lang="id-ID" b="1" dirty="0" smtClean="0">
                <a:solidFill>
                  <a:srgbClr val="FFFF00"/>
                </a:solidFill>
              </a:rPr>
              <a:t>BERCOCOK TANAM </a:t>
            </a:r>
            <a:br>
              <a:rPr lang="id-ID" b="1" dirty="0" smtClean="0">
                <a:solidFill>
                  <a:srgbClr val="FFFF00"/>
                </a:solidFill>
              </a:rPr>
            </a:br>
            <a:r>
              <a:rPr lang="id-ID" b="1" dirty="0" smtClean="0">
                <a:solidFill>
                  <a:srgbClr val="FFFF00"/>
                </a:solidFill>
              </a:rPr>
              <a:t>SAWI</a:t>
            </a:r>
            <a:endParaRPr lang="id-ID" b="1" dirty="0">
              <a:solidFill>
                <a:srgbClr val="FFFF00"/>
              </a:solidFill>
            </a:endParaRPr>
          </a:p>
        </p:txBody>
      </p:sp>
      <p:sp>
        <p:nvSpPr>
          <p:cNvPr id="3" name="Subtitle 2"/>
          <p:cNvSpPr>
            <a:spLocks noGrp="1"/>
          </p:cNvSpPr>
          <p:nvPr>
            <p:ph type="subTitle" idx="1"/>
          </p:nvPr>
        </p:nvSpPr>
        <p:spPr>
          <a:xfrm>
            <a:off x="1371600" y="3645024"/>
            <a:ext cx="6400800" cy="1752600"/>
          </a:xfrm>
        </p:spPr>
        <p:txBody>
          <a:bodyPr/>
          <a:lstStyle/>
          <a:p>
            <a:pPr>
              <a:spcBef>
                <a:spcPts val="0"/>
              </a:spcBef>
            </a:pPr>
            <a:r>
              <a:rPr lang="id-ID" b="1" dirty="0" smtClean="0">
                <a:solidFill>
                  <a:srgbClr val="FF0000"/>
                </a:solidFill>
              </a:rPr>
              <a:t>PT OSMOSA ALAM SEMESTA</a:t>
            </a:r>
          </a:p>
          <a:p>
            <a:pPr>
              <a:spcBef>
                <a:spcPts val="0"/>
              </a:spcBef>
            </a:pPr>
            <a:r>
              <a:rPr lang="id-ID" b="1" dirty="0" smtClean="0">
                <a:solidFill>
                  <a:srgbClr val="FF0000"/>
                </a:solidFill>
              </a:rPr>
              <a:t>WONOSOBO</a:t>
            </a:r>
          </a:p>
          <a:p>
            <a:pPr>
              <a:spcBef>
                <a:spcPts val="0"/>
              </a:spcBef>
            </a:pPr>
            <a:r>
              <a:rPr lang="id-ID" b="1" dirty="0" smtClean="0">
                <a:solidFill>
                  <a:srgbClr val="FF0000"/>
                </a:solidFill>
              </a:rPr>
              <a:t>FEBRUARI 2013</a:t>
            </a:r>
            <a:endParaRPr lang="id-ID"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20973773"/>
              </p:ext>
            </p:extLst>
          </p:nvPr>
        </p:nvGraphicFramePr>
        <p:xfrm>
          <a:off x="714348" y="571480"/>
          <a:ext cx="7858179" cy="5318122"/>
        </p:xfrm>
        <a:graphic>
          <a:graphicData uri="http://schemas.openxmlformats.org/drawingml/2006/table">
            <a:tbl>
              <a:tblPr/>
              <a:tblGrid>
                <a:gridCol w="442022"/>
                <a:gridCol w="1446620"/>
                <a:gridCol w="857256"/>
                <a:gridCol w="1268024"/>
                <a:gridCol w="1165332"/>
                <a:gridCol w="928694"/>
                <a:gridCol w="1750231"/>
              </a:tblGrid>
              <a:tr h="564592">
                <a:tc gridSpan="5">
                  <a:txBody>
                    <a:bodyPr/>
                    <a:lstStyle/>
                    <a:p>
                      <a:pPr algn="l" fontAlgn="ctr"/>
                      <a:r>
                        <a:rPr lang="id-ID" sz="1400" b="1" i="0" u="none" strike="noStrike" dirty="0" smtClean="0">
                          <a:solidFill>
                            <a:srgbClr val="000000"/>
                          </a:solidFill>
                          <a:latin typeface="Calibri"/>
                        </a:rPr>
                        <a:t>  </a:t>
                      </a:r>
                      <a:r>
                        <a:rPr lang="id-ID" sz="1600" b="1" i="0" u="none" strike="noStrike" dirty="0" smtClean="0">
                          <a:solidFill>
                            <a:srgbClr val="000000"/>
                          </a:solidFill>
                          <a:latin typeface="Calibri"/>
                        </a:rPr>
                        <a:t>PERHITUNGAN </a:t>
                      </a:r>
                      <a:r>
                        <a:rPr lang="id-ID" sz="1600" b="1" i="0" u="none" strike="noStrike" dirty="0">
                          <a:solidFill>
                            <a:srgbClr val="000000"/>
                          </a:solidFill>
                          <a:latin typeface="Calibri"/>
                        </a:rPr>
                        <a:t>KEBUTUHAN </a:t>
                      </a:r>
                      <a:r>
                        <a:rPr lang="id-ID" sz="1600" b="1" i="0" u="none" strike="noStrike" dirty="0" smtClean="0">
                          <a:solidFill>
                            <a:srgbClr val="000000"/>
                          </a:solidFill>
                          <a:latin typeface="Calibri"/>
                        </a:rPr>
                        <a:t>NASKURU_UREA_KNO3 </a:t>
                      </a:r>
                    </a:p>
                    <a:p>
                      <a:pPr algn="l" fontAlgn="ctr"/>
                      <a:r>
                        <a:rPr lang="id-ID" sz="1600" b="1" i="0" u="none" strike="noStrike" dirty="0" smtClean="0">
                          <a:solidFill>
                            <a:srgbClr val="000000"/>
                          </a:solidFill>
                          <a:latin typeface="Calibri"/>
                        </a:rPr>
                        <a:t>  MERAH</a:t>
                      </a:r>
                      <a:endParaRPr lang="id-ID" sz="1600" b="1" i="0" u="none" strike="noStrike" dirty="0">
                        <a:solidFill>
                          <a:srgbClr val="000000"/>
                        </a:solidFill>
                        <a:latin typeface="Calibri"/>
                      </a:endParaRPr>
                    </a:p>
                  </a:txBody>
                  <a:tcPr marL="0" marR="0" marT="0" marB="0" anchor="ctr">
                    <a:lnL>
                      <a:noFill/>
                    </a:lnL>
                    <a:lnR>
                      <a:noFill/>
                    </a:lnR>
                    <a:lnT>
                      <a:noFill/>
                    </a:lnT>
                    <a:lnB>
                      <a:noFill/>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rowSpan="3">
                  <a:txBody>
                    <a:bodyPr/>
                    <a:lstStyle/>
                    <a:p>
                      <a:pPr algn="l" fontAlgn="b"/>
                      <a:r>
                        <a:rPr lang="id-ID" sz="1400" b="1" i="0" u="none" strike="noStrike" dirty="0" smtClean="0">
                          <a:solidFill>
                            <a:srgbClr val="000000"/>
                          </a:solidFill>
                          <a:latin typeface="Calibri"/>
                        </a:rPr>
                        <a:t>  APABILA JENIS</a:t>
                      </a:r>
                    </a:p>
                    <a:p>
                      <a:pPr algn="l" fontAlgn="b"/>
                      <a:r>
                        <a:rPr lang="id-ID" sz="1400" b="1" i="0" u="none" strike="noStrike" dirty="0" smtClean="0">
                          <a:solidFill>
                            <a:srgbClr val="000000"/>
                          </a:solidFill>
                          <a:latin typeface="Calibri"/>
                        </a:rPr>
                        <a:t>  TANAMANNYA TIDAK</a:t>
                      </a:r>
                    </a:p>
                    <a:p>
                      <a:pPr algn="l" fontAlgn="b"/>
                      <a:r>
                        <a:rPr lang="id-ID" sz="1400" b="1" i="0" u="none" strike="noStrike" dirty="0" smtClean="0">
                          <a:solidFill>
                            <a:srgbClr val="000000"/>
                          </a:solidFill>
                          <a:latin typeface="Calibri"/>
                        </a:rPr>
                        <a:t>  </a:t>
                      </a:r>
                      <a:r>
                        <a:rPr lang="id-ID" sz="1400" b="1" i="0" u="none" strike="noStrike" dirty="0">
                          <a:solidFill>
                            <a:srgbClr val="000000"/>
                          </a:solidFill>
                          <a:latin typeface="Calibri"/>
                        </a:rPr>
                        <a:t>PANEN SEKALI, </a:t>
                      </a:r>
                      <a:r>
                        <a:rPr lang="id-ID" sz="1400" b="1" i="0" u="none" strike="noStrike" dirty="0" smtClean="0">
                          <a:solidFill>
                            <a:srgbClr val="000000"/>
                          </a:solidFill>
                          <a:latin typeface="Calibri"/>
                        </a:rPr>
                        <a:t>TETAPI</a:t>
                      </a:r>
                    </a:p>
                    <a:p>
                      <a:pPr algn="l" fontAlgn="b"/>
                      <a:r>
                        <a:rPr lang="id-ID" sz="1400" b="1" i="0" u="none" strike="noStrike" dirty="0" smtClean="0">
                          <a:solidFill>
                            <a:srgbClr val="000000"/>
                          </a:solidFill>
                          <a:latin typeface="Calibri"/>
                        </a:rPr>
                        <a:t>  </a:t>
                      </a:r>
                      <a:r>
                        <a:rPr lang="id-ID" sz="1400" b="1" i="0" u="none" strike="noStrike" dirty="0">
                          <a:solidFill>
                            <a:srgbClr val="000000"/>
                          </a:solidFill>
                          <a:latin typeface="Calibri"/>
                        </a:rPr>
                        <a:t>BISA PETIK </a:t>
                      </a:r>
                      <a:r>
                        <a:rPr lang="id-ID" sz="1400" b="1" i="0" u="none" strike="noStrike" dirty="0" smtClean="0">
                          <a:solidFill>
                            <a:srgbClr val="000000"/>
                          </a:solidFill>
                          <a:latin typeface="Calibri"/>
                        </a:rPr>
                        <a:t>BEBERAPA</a:t>
                      </a:r>
                    </a:p>
                    <a:p>
                      <a:pPr algn="l" fontAlgn="b"/>
                      <a:r>
                        <a:rPr lang="id-ID" sz="1400" b="1" i="0" u="none" strike="noStrike" dirty="0" smtClean="0">
                          <a:solidFill>
                            <a:srgbClr val="000000"/>
                          </a:solidFill>
                          <a:latin typeface="Calibri"/>
                        </a:rPr>
                        <a:t>  </a:t>
                      </a:r>
                      <a:r>
                        <a:rPr lang="id-ID" sz="1400" b="1" i="0" u="none" strike="noStrike" dirty="0">
                          <a:solidFill>
                            <a:srgbClr val="000000"/>
                          </a:solidFill>
                          <a:latin typeface="Calibri"/>
                        </a:rPr>
                        <a:t>KALI MAKA </a:t>
                      </a:r>
                      <a:r>
                        <a:rPr lang="id-ID" sz="1400" b="1" i="0" u="none" strike="noStrike" dirty="0" smtClean="0">
                          <a:solidFill>
                            <a:srgbClr val="000000"/>
                          </a:solidFill>
                          <a:latin typeface="Calibri"/>
                        </a:rPr>
                        <a:t>SETIAP</a:t>
                      </a:r>
                    </a:p>
                    <a:p>
                      <a:pPr algn="l" fontAlgn="b"/>
                      <a:r>
                        <a:rPr lang="id-ID" sz="1400" b="1" i="0" u="none" strike="noStrike" dirty="0" smtClean="0">
                          <a:solidFill>
                            <a:srgbClr val="000000"/>
                          </a:solidFill>
                          <a:latin typeface="Calibri"/>
                        </a:rPr>
                        <a:t>  </a:t>
                      </a:r>
                      <a:r>
                        <a:rPr lang="id-ID" sz="1400" b="1" i="0" u="none" strike="noStrike" dirty="0">
                          <a:solidFill>
                            <a:srgbClr val="000000"/>
                          </a:solidFill>
                          <a:latin typeface="Calibri"/>
                        </a:rPr>
                        <a:t>BULAN </a:t>
                      </a:r>
                      <a:r>
                        <a:rPr lang="id-ID" sz="1400" b="1" i="0" u="none" strike="noStrike" dirty="0" smtClean="0">
                          <a:solidFill>
                            <a:srgbClr val="000000"/>
                          </a:solidFill>
                          <a:latin typeface="Calibri"/>
                        </a:rPr>
                        <a:t>DILAKUKAN</a:t>
                      </a:r>
                    </a:p>
                    <a:p>
                      <a:pPr algn="l" fontAlgn="b"/>
                      <a:r>
                        <a:rPr lang="id-ID" sz="1400" b="1" i="0" u="none" strike="noStrike" dirty="0" smtClean="0">
                          <a:solidFill>
                            <a:srgbClr val="000000"/>
                          </a:solidFill>
                          <a:latin typeface="Calibri"/>
                        </a:rPr>
                        <a:t>  </a:t>
                      </a:r>
                      <a:r>
                        <a:rPr lang="id-ID" sz="1400" b="1" i="0" u="none" strike="noStrike" dirty="0">
                          <a:solidFill>
                            <a:srgbClr val="000000"/>
                          </a:solidFill>
                          <a:latin typeface="Calibri"/>
                        </a:rPr>
                        <a:t>KOCOR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968">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id-ID"/>
                    </a:p>
                  </a:txBody>
                  <a:tcPr/>
                </a:tc>
              </a:tr>
              <a:tr h="1048525">
                <a:tc gridSpan="2">
                  <a:txBody>
                    <a:bodyPr/>
                    <a:lstStyle/>
                    <a:p>
                      <a:pPr algn="l" fontAlgn="ctr"/>
                      <a:r>
                        <a:rPr lang="id-ID" sz="1400" b="1" i="0" u="none" strike="noStrike" dirty="0" smtClean="0">
                          <a:solidFill>
                            <a:srgbClr val="000000"/>
                          </a:solidFill>
                          <a:latin typeface="Calibri"/>
                        </a:rPr>
                        <a:t>  KOCOR </a:t>
                      </a:r>
                      <a:r>
                        <a:rPr lang="id-ID" sz="1400" b="1" i="0" u="none" strike="noStrike" dirty="0">
                          <a:solidFill>
                            <a:srgbClr val="000000"/>
                          </a:solidFill>
                          <a:latin typeface="Calibri"/>
                        </a:rPr>
                        <a:t>TANAH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a:txBody>
                    <a:bodyPr/>
                    <a:lstStyle/>
                    <a:p>
                      <a:pPr algn="l" fontAlgn="b"/>
                      <a:endParaRPr lang="id-ID" sz="1400" b="1"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id-ID" sz="1400" b="1" i="0" u="none" strike="noStrike" dirty="0" smtClean="0">
                          <a:solidFill>
                            <a:srgbClr val="000000"/>
                          </a:solidFill>
                          <a:latin typeface="Calibri"/>
                        </a:rPr>
                        <a:t>  AWAL </a:t>
                      </a:r>
                      <a:r>
                        <a:rPr lang="id-ID" sz="1400" b="1" i="0" u="none" strike="noStrike" dirty="0">
                          <a:solidFill>
                            <a:srgbClr val="000000"/>
                          </a:solidFill>
                          <a:latin typeface="Calibri"/>
                        </a:rPr>
                        <a:t>TANAM DAN UMUR 1 </a:t>
                      </a:r>
                      <a:endParaRPr lang="id-ID" sz="1400" b="1" i="0" u="none" strike="noStrike" dirty="0" smtClean="0">
                        <a:solidFill>
                          <a:srgbClr val="000000"/>
                        </a:solidFill>
                        <a:latin typeface="Calibri"/>
                      </a:endParaRPr>
                    </a:p>
                    <a:p>
                      <a:pPr algn="l" fontAlgn="ctr"/>
                      <a:r>
                        <a:rPr lang="id-ID" sz="1400" b="1" i="0" u="none" strike="noStrike" dirty="0" smtClean="0">
                          <a:solidFill>
                            <a:srgbClr val="000000"/>
                          </a:solidFill>
                          <a:latin typeface="Calibri"/>
                        </a:rPr>
                        <a:t>  BULAN</a:t>
                      </a:r>
                      <a:endParaRPr lang="id-ID" sz="1400" b="1"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id-ID"/>
                    </a:p>
                  </a:txBody>
                  <a:tcPr/>
                </a:tc>
              </a:tr>
              <a:tr h="241968">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7870">
                <a:tc>
                  <a:txBody>
                    <a:bodyPr/>
                    <a:lstStyle/>
                    <a:p>
                      <a:pPr algn="ctr" fontAlgn="ctr"/>
                      <a:r>
                        <a:rPr lang="id-ID" sz="1400" b="1" i="0" u="none" strike="noStrike">
                          <a:solidFill>
                            <a:srgbClr val="000000"/>
                          </a:solidFill>
                          <a:latin typeface="Calibri"/>
                        </a:rPr>
                        <a:t>NO</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id-ID" sz="1400" b="1" i="0" u="none" strike="noStrike">
                          <a:solidFill>
                            <a:srgbClr val="000000"/>
                          </a:solidFill>
                          <a:latin typeface="Calibri"/>
                        </a:rPr>
                        <a:t>ITEM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id-ID" sz="1400" b="1" i="0" u="none" strike="noStrike">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id-ID" sz="1400" b="1" i="0" u="none" strike="noStrike" dirty="0" smtClean="0">
                          <a:solidFill>
                            <a:srgbClr val="000000"/>
                          </a:solidFill>
                          <a:latin typeface="Calibri"/>
                        </a:rPr>
                        <a:t> KEBUTUHAN </a:t>
                      </a:r>
                      <a:r>
                        <a:rPr lang="id-ID" sz="1400" b="1" i="0" u="none" strike="noStrike" dirty="0">
                          <a:solidFill>
                            <a:srgbClr val="000000"/>
                          </a:solidFill>
                          <a:latin typeface="Calibri"/>
                        </a:rPr>
                        <a:t>(KG / LITER)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id-ID" sz="1400" b="1" i="0" u="none" strike="noStrike" dirty="0" smtClean="0">
                          <a:solidFill>
                            <a:srgbClr val="000000"/>
                          </a:solidFill>
                          <a:latin typeface="Calibri"/>
                        </a:rPr>
                        <a:t>  HARGA </a:t>
                      </a:r>
                      <a:r>
                        <a:rPr lang="id-ID" sz="1400" b="1" i="0" u="none" strike="noStrike" dirty="0">
                          <a:solidFill>
                            <a:srgbClr val="000000"/>
                          </a:solidFill>
                          <a:latin typeface="Calibri"/>
                        </a:rPr>
                        <a:t>PUPUK / KC / TENAGA KERJA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id-ID" sz="1400" b="1" i="0" u="none" strike="noStrike" dirty="0" smtClean="0">
                          <a:solidFill>
                            <a:srgbClr val="000000"/>
                          </a:solidFill>
                          <a:latin typeface="Calibri"/>
                        </a:rPr>
                        <a:t> TOTAL </a:t>
                      </a:r>
                      <a:r>
                        <a:rPr lang="id-ID" sz="1400" b="1" i="0" u="none" strike="noStrike" dirty="0">
                          <a:solidFill>
                            <a:srgbClr val="000000"/>
                          </a:solidFill>
                          <a:latin typeface="Calibri"/>
                        </a:rPr>
                        <a:t>BIAYA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id-ID" sz="1400" b="1" i="0" u="none" strike="noStrike">
                          <a:solidFill>
                            <a:srgbClr val="000000"/>
                          </a:solidFill>
                          <a:latin typeface="Calibri"/>
                        </a:rPr>
                        <a:t>KETERANGAN</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r>
              <a:tr h="202792">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1335">
                <a:tc>
                  <a:txBody>
                    <a:bodyPr/>
                    <a:lstStyle/>
                    <a:p>
                      <a:pPr algn="ctr" fontAlgn="ctr"/>
                      <a:r>
                        <a:rPr lang="id-ID" sz="1400" b="1" i="0" u="none" strike="noStrike" dirty="0">
                          <a:solidFill>
                            <a:srgbClr val="000000"/>
                          </a:solidFill>
                          <a:latin typeface="Calibri"/>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1400" b="1" i="0" u="none" strike="noStrike" dirty="0" smtClean="0">
                          <a:solidFill>
                            <a:srgbClr val="000000"/>
                          </a:solidFill>
                          <a:latin typeface="Calibri"/>
                        </a:rPr>
                        <a:t>  NASKURU</a:t>
                      </a:r>
                      <a:endParaRPr lang="id-ID" sz="14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1400" b="1" i="0" u="none" strike="noStrike" dirty="0">
                          <a:solidFill>
                            <a:srgbClr val="000000"/>
                          </a:solidFill>
                          <a:latin typeface="Calibri"/>
                        </a:rPr>
                        <a:t>0,50%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d-ID" sz="1400" b="1" i="0" u="none" strike="noStrike">
                          <a:solidFill>
                            <a:srgbClr val="000000"/>
                          </a:solidFill>
                          <a:latin typeface="Calibri"/>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1400" b="1" i="0" u="none" strike="noStrike">
                          <a:solidFill>
                            <a:srgbClr val="000000"/>
                          </a:solidFill>
                          <a:latin typeface="Calibri"/>
                        </a:rPr>
                        <a:t>             27.000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1400" b="1" i="0" u="none" strike="noStrike">
                          <a:solidFill>
                            <a:srgbClr val="000000"/>
                          </a:solidFill>
                          <a:latin typeface="Calibri"/>
                        </a:rPr>
                        <a:t>       27.000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1400" b="1" i="0" u="none" strike="noStrike" dirty="0" smtClean="0">
                          <a:solidFill>
                            <a:srgbClr val="000000"/>
                          </a:solidFill>
                          <a:latin typeface="Calibri"/>
                        </a:rPr>
                        <a:t>  1 </a:t>
                      </a:r>
                      <a:r>
                        <a:rPr lang="id-ID" sz="1400" b="1" i="0" u="none" strike="noStrike" dirty="0">
                          <a:solidFill>
                            <a:srgbClr val="000000"/>
                          </a:solidFill>
                          <a:latin typeface="Calibri"/>
                        </a:rPr>
                        <a:t>TANGKI 14 </a:t>
                      </a:r>
                      <a:r>
                        <a:rPr lang="id-ID" sz="1400" b="1" i="0" u="none" strike="noStrike" dirty="0" smtClean="0">
                          <a:solidFill>
                            <a:srgbClr val="000000"/>
                          </a:solidFill>
                          <a:latin typeface="Calibri"/>
                        </a:rPr>
                        <a:t>LITER</a:t>
                      </a:r>
                    </a:p>
                    <a:p>
                      <a:pPr algn="l" fontAlgn="ctr"/>
                      <a:r>
                        <a:rPr lang="id-ID" sz="1400" b="1" i="0" u="none" strike="noStrike" dirty="0" smtClean="0">
                          <a:solidFill>
                            <a:srgbClr val="000000"/>
                          </a:solidFill>
                          <a:latin typeface="Calibri"/>
                        </a:rPr>
                        <a:t>  </a:t>
                      </a:r>
                      <a:r>
                        <a:rPr lang="id-ID" sz="1400" b="1" i="0" u="none" strike="noStrike" dirty="0">
                          <a:solidFill>
                            <a:srgbClr val="000000"/>
                          </a:solidFill>
                          <a:latin typeface="Calibri"/>
                        </a:rPr>
                        <a:t>PERLU NASKURU 0,5 </a:t>
                      </a:r>
                      <a:endParaRPr lang="id-ID" sz="1400" b="1" i="0" u="none" strike="noStrike" dirty="0" smtClean="0">
                        <a:solidFill>
                          <a:srgbClr val="000000"/>
                        </a:solidFill>
                        <a:latin typeface="Calibri"/>
                      </a:endParaRPr>
                    </a:p>
                    <a:p>
                      <a:pPr algn="l" fontAlgn="ctr"/>
                      <a:r>
                        <a:rPr lang="id-ID" sz="1400" b="1" i="0" u="none" strike="noStrike" dirty="0" smtClean="0">
                          <a:solidFill>
                            <a:srgbClr val="000000"/>
                          </a:solidFill>
                          <a:latin typeface="Calibri"/>
                        </a:rPr>
                        <a:t>  LITER</a:t>
                      </a:r>
                      <a:endParaRPr lang="id-ID" sz="14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446">
                <a:tc>
                  <a:txBody>
                    <a:bodyPr/>
                    <a:lstStyle/>
                    <a:p>
                      <a:pPr algn="ctr" fontAlgn="b"/>
                      <a:r>
                        <a:rPr lang="id-ID" sz="1400" b="1" i="0" u="none" strike="noStrike" dirty="0">
                          <a:solidFill>
                            <a:srgbClr val="000000"/>
                          </a:solidFill>
                          <a:latin typeface="Calibri"/>
                        </a:rPr>
                        <a:t>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UREA</a:t>
                      </a:r>
                      <a:endParaRPr lang="id-ID" sz="14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0,020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2.000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40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446">
                <a:tc>
                  <a:txBody>
                    <a:bodyPr/>
                    <a:lstStyle/>
                    <a:p>
                      <a:pPr algn="ctr" fontAlgn="b"/>
                      <a:r>
                        <a:rPr lang="id-ID" sz="1400" b="1" i="0" u="none" strike="noStrike" dirty="0">
                          <a:solidFill>
                            <a:srgbClr val="000000"/>
                          </a:solidFill>
                          <a:latin typeface="Calibri"/>
                        </a:rPr>
                        <a:t>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KNO3 MERAH</a:t>
                      </a:r>
                      <a:endParaRPr lang="id-ID" sz="14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0,040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2.200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88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446">
                <a:tc>
                  <a:txBody>
                    <a:bodyPr/>
                    <a:lstStyle/>
                    <a:p>
                      <a:pPr algn="ctr" fontAlgn="b"/>
                      <a:r>
                        <a:rPr lang="id-ID" sz="1400" b="1" i="0" u="none" strike="noStrike" dirty="0">
                          <a:solidFill>
                            <a:srgbClr val="000000"/>
                          </a:solidFill>
                          <a:latin typeface="Calibri"/>
                        </a:rPr>
                        <a:t>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TENAGA </a:t>
                      </a:r>
                      <a:r>
                        <a:rPr lang="id-ID" sz="1400" b="1" i="0" u="none" strike="noStrike" dirty="0">
                          <a:solidFill>
                            <a:srgbClr val="000000"/>
                          </a:solidFill>
                          <a:latin typeface="Calibri"/>
                        </a:rPr>
                        <a:t>KERJA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a:solidFill>
                            <a:srgbClr val="000000"/>
                          </a:solidFill>
                          <a:latin typeface="Calibri"/>
                        </a:rPr>
                        <a:t>             27.128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8.138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792">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446">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35.266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792">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nvGraphicFramePr>
        <p:xfrm>
          <a:off x="714349" y="6286520"/>
          <a:ext cx="6143668" cy="213360"/>
        </p:xfrm>
        <a:graphic>
          <a:graphicData uri="http://schemas.openxmlformats.org/drawingml/2006/table">
            <a:tbl>
              <a:tblPr/>
              <a:tblGrid>
                <a:gridCol w="4034312"/>
                <a:gridCol w="1173863"/>
                <a:gridCol w="935493"/>
              </a:tblGrid>
              <a:tr h="209550">
                <a:tc>
                  <a:txBody>
                    <a:bodyPr/>
                    <a:lstStyle/>
                    <a:p>
                      <a:pPr algn="l" fontAlgn="b"/>
                      <a:r>
                        <a:rPr lang="id-ID" sz="1400" b="1" i="0" u="none" strike="noStrike">
                          <a:solidFill>
                            <a:srgbClr val="000000"/>
                          </a:solidFill>
                          <a:latin typeface="Calibri"/>
                        </a:rPr>
                        <a:t>TOTAL BIAYA DALAM 2 BULAN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l" fontAlgn="b"/>
                      <a:endParaRPr lang="id-ID" sz="1400" b="1"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id-ID" sz="1400" b="1" i="0" u="none" strike="noStrike" dirty="0">
                          <a:solidFill>
                            <a:srgbClr val="000000"/>
                          </a:solidFill>
                          <a:latin typeface="Calibri"/>
                        </a:rPr>
                        <a:t>    83.106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57820880"/>
              </p:ext>
            </p:extLst>
          </p:nvPr>
        </p:nvGraphicFramePr>
        <p:xfrm>
          <a:off x="642911" y="1000110"/>
          <a:ext cx="7929616" cy="4381697"/>
        </p:xfrm>
        <a:graphic>
          <a:graphicData uri="http://schemas.openxmlformats.org/drawingml/2006/table">
            <a:tbl>
              <a:tblPr/>
              <a:tblGrid>
                <a:gridCol w="446548"/>
                <a:gridCol w="1461430"/>
                <a:gridCol w="866034"/>
                <a:gridCol w="1271987"/>
                <a:gridCol w="1177264"/>
                <a:gridCol w="938202"/>
                <a:gridCol w="1768151"/>
              </a:tblGrid>
              <a:tr h="349869">
                <a:tc gridSpan="4">
                  <a:txBody>
                    <a:bodyPr/>
                    <a:lstStyle/>
                    <a:p>
                      <a:pPr algn="l" fontAlgn="b"/>
                      <a:r>
                        <a:rPr lang="id-ID" sz="1600" b="1" i="0" u="none" strike="noStrike" dirty="0" smtClean="0">
                          <a:solidFill>
                            <a:srgbClr val="000000"/>
                          </a:solidFill>
                          <a:latin typeface="Calibri"/>
                        </a:rPr>
                        <a:t>  PROSENTASI </a:t>
                      </a:r>
                      <a:r>
                        <a:rPr lang="id-ID" sz="1600" b="1" i="0" u="none" strike="noStrike" dirty="0">
                          <a:solidFill>
                            <a:srgbClr val="000000"/>
                          </a:solidFill>
                          <a:latin typeface="Calibri"/>
                        </a:rPr>
                        <a:t>BEBAN BIAYA TIAP-TIAP ITEM</a:t>
                      </a:r>
                    </a:p>
                  </a:txBody>
                  <a:tcPr marL="0" marR="0" marT="0" marB="0" anchor="ctr">
                    <a:lnL>
                      <a:noFill/>
                    </a:lnL>
                    <a:lnR>
                      <a:noFill/>
                    </a:lnR>
                    <a:lnT>
                      <a:noFill/>
                    </a:lnT>
                    <a:lnB>
                      <a:noFill/>
                    </a:lnB>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algn="l" fontAlgn="b"/>
                      <a:endParaRPr lang="id-ID" sz="1600" b="1" i="0" u="none" strike="noStrike" dirty="0">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a:noFill/>
                    </a:lnT>
                    <a:lnB>
                      <a:noFill/>
                    </a:lnB>
                  </a:tcPr>
                </a:tc>
              </a:tr>
              <a:tr h="349869">
                <a:tc>
                  <a:txBody>
                    <a:bodyPr/>
                    <a:lstStyle/>
                    <a:p>
                      <a:pPr algn="l" fontAlgn="b"/>
                      <a:endParaRPr lang="id-ID" sz="1600" b="1" i="0" u="none" strike="noStrike">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349869">
                <a:tc>
                  <a:txBody>
                    <a:bodyPr/>
                    <a:lstStyle/>
                    <a:p>
                      <a:pPr algn="ctr" fontAlgn="b"/>
                      <a:r>
                        <a:rPr lang="id-ID" sz="1600" b="1"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b"/>
                      <a:r>
                        <a:rPr lang="id-ID" sz="1600" b="1" i="0" u="none" strike="noStrike">
                          <a:solidFill>
                            <a:srgbClr val="000000"/>
                          </a:solidFill>
                          <a:latin typeface="Calibri"/>
                        </a:rPr>
                        <a:t>ITEM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b"/>
                      <a:r>
                        <a:rPr lang="id-ID" sz="1600" b="1" i="0" u="none" strike="noStrike">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b"/>
                      <a:r>
                        <a:rPr lang="id-ID" sz="1600" b="1" i="0" u="none" strike="noStrike">
                          <a:solidFill>
                            <a:srgbClr val="000000"/>
                          </a:solidFill>
                          <a:latin typeface="Calibri"/>
                        </a:rPr>
                        <a:t>NILAI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r h="333209">
                <a:tc>
                  <a:txBody>
                    <a:bodyPr/>
                    <a:lstStyle/>
                    <a:p>
                      <a:pPr algn="ctr" fontAlgn="b"/>
                      <a:r>
                        <a:rPr lang="id-ID" sz="1600" b="1" i="0" u="none" strike="noStrike" dirty="0">
                          <a:solidFill>
                            <a:srgbClr val="000000"/>
                          </a:solidFill>
                          <a:latin typeface="Calibr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KOMPOS PADAT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1" i="0" u="none" strike="noStrike" dirty="0">
                          <a:solidFill>
                            <a:srgbClr val="000000"/>
                          </a:solidFill>
                          <a:latin typeface="Calibri"/>
                        </a:rPr>
                        <a:t>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24.000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209">
                <a:tc>
                  <a:txBody>
                    <a:bodyPr/>
                    <a:lstStyle/>
                    <a:p>
                      <a:pPr algn="ctr" fontAlgn="b"/>
                      <a:r>
                        <a:rPr lang="id-ID" sz="1600" b="1" i="0" u="none" strike="noStrike" dirty="0">
                          <a:solidFill>
                            <a:srgbClr val="000000"/>
                          </a:solidFill>
                          <a:latin typeface="Calibri"/>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UREA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1" i="0" u="none" strike="noStrike" dirty="0">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4.040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209">
                <a:tc>
                  <a:txBody>
                    <a:bodyPr/>
                    <a:lstStyle/>
                    <a:p>
                      <a:pPr algn="ctr" fontAlgn="b"/>
                      <a:r>
                        <a:rPr lang="id-ID" sz="1600" b="1" i="0" u="none" strike="noStrike" dirty="0">
                          <a:solidFill>
                            <a:srgbClr val="000000"/>
                          </a:solidFill>
                          <a:latin typeface="Calibri"/>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PONSKA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1" i="0" u="none" strike="noStrike" dirty="0">
                          <a:solidFill>
                            <a:srgbClr val="000000"/>
                          </a:solidFill>
                          <a:latin typeface="Calibri"/>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8.888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209">
                <a:tc>
                  <a:txBody>
                    <a:bodyPr/>
                    <a:lstStyle/>
                    <a:p>
                      <a:pPr algn="ctr" fontAlgn="b"/>
                      <a:r>
                        <a:rPr lang="id-ID" sz="1600" b="1" i="0" u="none" strike="noStrike" dirty="0">
                          <a:solidFill>
                            <a:srgbClr val="000000"/>
                          </a:solidFill>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d-ID" sz="1600" b="1" i="0" u="none" strike="noStrike">
                          <a:solidFill>
                            <a:srgbClr val="000000"/>
                          </a:solidFill>
                          <a:latin typeface="Calibri"/>
                        </a:rPr>
                        <a:t>NASKURU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1" i="0" u="none" strike="noStrike" dirty="0">
                          <a:solidFill>
                            <a:srgbClr val="000000"/>
                          </a:solidFill>
                          <a:latin typeface="Calibri"/>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27.000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209">
                <a:tc>
                  <a:txBody>
                    <a:bodyPr/>
                    <a:lstStyle/>
                    <a:p>
                      <a:pPr algn="ctr" fontAlgn="b"/>
                      <a:r>
                        <a:rPr lang="id-ID" sz="1600" b="1" i="0" u="none" strike="noStrike" dirty="0">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TENAGA KERJA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1" i="0" u="none" strike="noStrike" dirty="0">
                          <a:solidFill>
                            <a:srgbClr val="000000"/>
                          </a:solidFill>
                          <a:latin typeface="Calibri"/>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19.178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209">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1"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209">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600" b="1" i="0" u="none" strike="noStrike" dirty="0">
                          <a:solidFill>
                            <a:srgbClr val="000000"/>
                          </a:solidFill>
                          <a:latin typeface="Calibri"/>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83.106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6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209">
                <a:tc>
                  <a:txBody>
                    <a:bodyPr/>
                    <a:lstStyle/>
                    <a:p>
                      <a:pPr algn="l" fontAlgn="b"/>
                      <a:endParaRPr lang="id-ID" sz="16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d-ID" sz="1600" b="1" i="0" u="none" strike="noStrike">
                        <a:solidFill>
                          <a:srgbClr val="000000"/>
                        </a:solidFill>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r>
              <a:tr h="333209">
                <a:tc gridSpan="7">
                  <a:txBody>
                    <a:bodyPr/>
                    <a:lstStyle/>
                    <a:p>
                      <a:pPr algn="l" fontAlgn="b"/>
                      <a:r>
                        <a:rPr lang="id-ID" sz="1600" b="1" i="0" u="none" strike="noStrike" dirty="0">
                          <a:solidFill>
                            <a:srgbClr val="000000"/>
                          </a:solidFill>
                          <a:latin typeface="Calibri"/>
                        </a:rPr>
                        <a:t>CATATAN : Selain kegiatan tersebut diatas masih ada yang lain seperti penyiangan rumput,</a:t>
                      </a:r>
                    </a:p>
                  </a:txBody>
                  <a:tcPr marL="0" marR="0" marT="0" marB="0" anchor="ctr">
                    <a:lnL>
                      <a:noFill/>
                    </a:lnL>
                    <a:lnR>
                      <a:noFill/>
                    </a:lnR>
                    <a:lnT>
                      <a:noFill/>
                    </a:lnT>
                    <a:lnB>
                      <a:noFill/>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333209">
                <a:tc gridSpan="7">
                  <a:txBody>
                    <a:bodyPr/>
                    <a:lstStyle/>
                    <a:p>
                      <a:pPr algn="l" fontAlgn="b"/>
                      <a:r>
                        <a:rPr lang="id-ID" sz="1600" b="1" i="0" u="none" strike="noStrike" dirty="0">
                          <a:solidFill>
                            <a:srgbClr val="000000"/>
                          </a:solidFill>
                          <a:latin typeface="Calibri"/>
                        </a:rPr>
                        <a:t>penyemprotan pestisida, penyiraman air dan pengaturan irigasi, panen dll</a:t>
                      </a:r>
                    </a:p>
                  </a:txBody>
                  <a:tcPr marL="0" marR="0" marT="0" marB="0" anchor="ctr">
                    <a:lnL>
                      <a:noFill/>
                    </a:lnL>
                    <a:lnR>
                      <a:noFill/>
                    </a:lnR>
                    <a:lnT>
                      <a:noFill/>
                    </a:lnT>
                    <a:lnB>
                      <a:noFill/>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357850"/>
          </a:xfrm>
        </p:spPr>
        <p:txBody>
          <a:bodyPr>
            <a:normAutofit fontScale="92500"/>
          </a:bodyPr>
          <a:lstStyle/>
          <a:p>
            <a:pPr>
              <a:buNone/>
            </a:pPr>
            <a:r>
              <a:rPr lang="id-ID" b="1" dirty="0" smtClean="0">
                <a:solidFill>
                  <a:srgbClr val="002060"/>
                </a:solidFill>
              </a:rPr>
              <a:t>C   Pemeliharaan </a:t>
            </a:r>
            <a:endParaRPr lang="id-ID" b="1" dirty="0">
              <a:solidFill>
                <a:srgbClr val="002060"/>
              </a:solidFill>
            </a:endParaRPr>
          </a:p>
          <a:p>
            <a:pPr lvl="1"/>
            <a:r>
              <a:rPr lang="id-ID" b="1" dirty="0" smtClean="0">
                <a:solidFill>
                  <a:srgbClr val="002060"/>
                </a:solidFill>
              </a:rPr>
              <a:t>Siramlah </a:t>
            </a:r>
            <a:r>
              <a:rPr lang="id-ID" b="1" dirty="0">
                <a:solidFill>
                  <a:srgbClr val="002060"/>
                </a:solidFill>
              </a:rPr>
              <a:t>tanaman sebanyak 2 kali sehari yakni pagi dan sore dan bila hari hujan tidak dilakukan </a:t>
            </a:r>
            <a:r>
              <a:rPr lang="id-ID" b="1" dirty="0" smtClean="0">
                <a:solidFill>
                  <a:srgbClr val="002060"/>
                </a:solidFill>
              </a:rPr>
              <a:t>penyiraman</a:t>
            </a:r>
            <a:endParaRPr lang="id-ID" b="1" dirty="0">
              <a:solidFill>
                <a:srgbClr val="002060"/>
              </a:solidFill>
            </a:endParaRPr>
          </a:p>
          <a:p>
            <a:pPr lvl="1"/>
            <a:r>
              <a:rPr lang="id-ID" b="1" dirty="0" smtClean="0">
                <a:solidFill>
                  <a:srgbClr val="002060"/>
                </a:solidFill>
              </a:rPr>
              <a:t>Pupuklah </a:t>
            </a:r>
            <a:r>
              <a:rPr lang="id-ID" b="1" dirty="0">
                <a:solidFill>
                  <a:srgbClr val="002060"/>
                </a:solidFill>
              </a:rPr>
              <a:t>tanaman dengan </a:t>
            </a:r>
            <a:r>
              <a:rPr lang="id-ID" b="1" dirty="0" smtClean="0">
                <a:solidFill>
                  <a:srgbClr val="002060"/>
                </a:solidFill>
              </a:rPr>
              <a:t>urea </a:t>
            </a:r>
            <a:r>
              <a:rPr lang="id-ID" b="1" dirty="0">
                <a:solidFill>
                  <a:srgbClr val="002060"/>
                </a:solidFill>
              </a:rPr>
              <a:t>sebanyak 150 kg/ha, dengan waktu pemberian I dan 2 minggu setelah tanam, masing-masing 1/2 bagian tiap pemberian </a:t>
            </a:r>
            <a:r>
              <a:rPr lang="id-ID" b="1" dirty="0" smtClean="0">
                <a:solidFill>
                  <a:srgbClr val="002060"/>
                </a:solidFill>
              </a:rPr>
              <a:t>pupuk</a:t>
            </a:r>
          </a:p>
          <a:p>
            <a:pPr lvl="1"/>
            <a:r>
              <a:rPr lang="id-ID" b="1" dirty="0" err="1" smtClean="0">
                <a:solidFill>
                  <a:srgbClr val="002060"/>
                </a:solidFill>
              </a:rPr>
              <a:t>Memeliharaan</a:t>
            </a:r>
            <a:r>
              <a:rPr lang="id-ID" b="1" dirty="0" smtClean="0">
                <a:solidFill>
                  <a:srgbClr val="002060"/>
                </a:solidFill>
              </a:rPr>
              <a:t> tanaman sawi yang penting adalah pengendalian serangan ulat daun, ulat daun dapat diberantas dengan cara penyemprotan dengan insektisida seperti </a:t>
            </a:r>
            <a:r>
              <a:rPr lang="id-ID" b="1" dirty="0" err="1" smtClean="0">
                <a:solidFill>
                  <a:srgbClr val="002060"/>
                </a:solidFill>
              </a:rPr>
              <a:t>Ambush</a:t>
            </a:r>
            <a:r>
              <a:rPr lang="id-ID" b="1" dirty="0" smtClean="0">
                <a:solidFill>
                  <a:srgbClr val="002060"/>
                </a:solidFill>
              </a:rPr>
              <a:t> 2 EC, </a:t>
            </a:r>
            <a:r>
              <a:rPr lang="id-ID" b="1" dirty="0" err="1" smtClean="0">
                <a:solidFill>
                  <a:srgbClr val="002060"/>
                </a:solidFill>
              </a:rPr>
              <a:t>Decis</a:t>
            </a:r>
            <a:r>
              <a:rPr lang="id-ID" b="1" dirty="0" smtClean="0">
                <a:solidFill>
                  <a:srgbClr val="002060"/>
                </a:solidFill>
              </a:rPr>
              <a:t> 2,5 EC, </a:t>
            </a:r>
            <a:r>
              <a:rPr lang="id-ID" b="1" dirty="0" err="1" smtClean="0">
                <a:solidFill>
                  <a:srgbClr val="002060"/>
                </a:solidFill>
              </a:rPr>
              <a:t>dll</a:t>
            </a:r>
            <a:endParaRPr lang="id-ID" b="1" dirty="0">
              <a:solidFill>
                <a:srgbClr val="002060"/>
              </a:solidFill>
            </a:endParaRPr>
          </a:p>
        </p:txBody>
      </p:sp>
      <p:sp>
        <p:nvSpPr>
          <p:cNvPr id="4" name="Title 1"/>
          <p:cNvSpPr>
            <a:spLocks noGrp="1"/>
          </p:cNvSpPr>
          <p:nvPr>
            <p:ph type="title"/>
          </p:nvPr>
        </p:nvSpPr>
        <p:spPr>
          <a:xfrm>
            <a:off x="457200" y="274638"/>
            <a:ext cx="8229600" cy="868346"/>
          </a:xfrm>
        </p:spPr>
        <p:txBody>
          <a:bodyPr/>
          <a:lstStyle/>
          <a:p>
            <a:r>
              <a:rPr lang="id-ID" b="1" dirty="0" smtClean="0">
                <a:solidFill>
                  <a:srgbClr val="FFFF00"/>
                </a:solidFill>
              </a:rPr>
              <a:t>TEKNOLOGI BUDIDAYA</a:t>
            </a:r>
            <a:endParaRPr lang="id-ID" dirty="0">
              <a:solidFill>
                <a:srgbClr val="FFFF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5143536"/>
          </a:xfrm>
        </p:spPr>
        <p:txBody>
          <a:bodyPr>
            <a:normAutofit/>
          </a:bodyPr>
          <a:lstStyle/>
          <a:p>
            <a:pPr>
              <a:buNone/>
            </a:pPr>
            <a:r>
              <a:rPr lang="id-ID" b="1" dirty="0" smtClean="0">
                <a:solidFill>
                  <a:schemeClr val="accent2">
                    <a:lumMod val="50000"/>
                  </a:schemeClr>
                </a:solidFill>
              </a:rPr>
              <a:t>D  Pengendalian </a:t>
            </a:r>
            <a:r>
              <a:rPr lang="id-ID" b="1" dirty="0">
                <a:solidFill>
                  <a:schemeClr val="accent2">
                    <a:lumMod val="50000"/>
                  </a:schemeClr>
                </a:solidFill>
              </a:rPr>
              <a:t>Hama dan Penyakit. </a:t>
            </a:r>
          </a:p>
          <a:p>
            <a:pPr lvl="1"/>
            <a:r>
              <a:rPr lang="id-ID" b="1" dirty="0" smtClean="0">
                <a:solidFill>
                  <a:schemeClr val="accent2">
                    <a:lumMod val="50000"/>
                  </a:schemeClr>
                </a:solidFill>
              </a:rPr>
              <a:t>Hama </a:t>
            </a:r>
            <a:r>
              <a:rPr lang="id-ID" b="1" dirty="0">
                <a:solidFill>
                  <a:schemeClr val="accent2">
                    <a:lumMod val="50000"/>
                  </a:schemeClr>
                </a:solidFill>
              </a:rPr>
              <a:t>dan penyakit yang biasa menyerang sawi adalah ulat daun dan penyakit busuk </a:t>
            </a:r>
            <a:r>
              <a:rPr lang="id-ID" b="1" dirty="0" smtClean="0">
                <a:solidFill>
                  <a:schemeClr val="accent2">
                    <a:lumMod val="50000"/>
                  </a:schemeClr>
                </a:solidFill>
              </a:rPr>
              <a:t>akar</a:t>
            </a:r>
            <a:endParaRPr lang="id-ID" b="1" dirty="0">
              <a:solidFill>
                <a:schemeClr val="accent2">
                  <a:lumMod val="50000"/>
                </a:schemeClr>
              </a:solidFill>
            </a:endParaRPr>
          </a:p>
          <a:p>
            <a:pPr lvl="1"/>
            <a:r>
              <a:rPr lang="id-ID" b="1" dirty="0" smtClean="0">
                <a:solidFill>
                  <a:schemeClr val="accent2">
                    <a:lumMod val="50000"/>
                  </a:schemeClr>
                </a:solidFill>
              </a:rPr>
              <a:t>Pengendalian </a:t>
            </a:r>
            <a:r>
              <a:rPr lang="id-ID" b="1" dirty="0">
                <a:solidFill>
                  <a:schemeClr val="accent2">
                    <a:lumMod val="50000"/>
                  </a:schemeClr>
                </a:solidFill>
              </a:rPr>
              <a:t>hama dan penyakit dapat dilakukan secara mekanik, hindari pemakaian pestisida dan bila terpaksa usahakan pemakaiannya 15 hari sebelum panen. </a:t>
            </a:r>
          </a:p>
          <a:p>
            <a:endParaRPr lang="id-ID" b="1" dirty="0">
              <a:solidFill>
                <a:schemeClr val="accent2">
                  <a:lumMod val="50000"/>
                </a:schemeClr>
              </a:solidFill>
            </a:endParaRPr>
          </a:p>
        </p:txBody>
      </p:sp>
      <p:sp>
        <p:nvSpPr>
          <p:cNvPr id="4" name="Title 1"/>
          <p:cNvSpPr>
            <a:spLocks noGrp="1"/>
          </p:cNvSpPr>
          <p:nvPr>
            <p:ph type="title"/>
          </p:nvPr>
        </p:nvSpPr>
        <p:spPr>
          <a:xfrm>
            <a:off x="457200" y="274638"/>
            <a:ext cx="8229600" cy="939784"/>
          </a:xfrm>
        </p:spPr>
        <p:txBody>
          <a:bodyPr/>
          <a:lstStyle/>
          <a:p>
            <a:r>
              <a:rPr lang="id-ID" b="1" dirty="0" smtClean="0"/>
              <a:t>TEKNOLOGI BUDIDAYA</a:t>
            </a: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286412"/>
          </a:xfrm>
        </p:spPr>
        <p:txBody>
          <a:bodyPr>
            <a:normAutofit fontScale="92500" lnSpcReduction="20000"/>
          </a:bodyPr>
          <a:lstStyle/>
          <a:p>
            <a:pPr>
              <a:buNone/>
            </a:pPr>
            <a:r>
              <a:rPr lang="id-ID" b="1" dirty="0" smtClean="0">
                <a:solidFill>
                  <a:srgbClr val="FFFF00"/>
                </a:solidFill>
              </a:rPr>
              <a:t>E   Panen </a:t>
            </a:r>
            <a:r>
              <a:rPr lang="id-ID" b="1" dirty="0">
                <a:solidFill>
                  <a:srgbClr val="FFFF00"/>
                </a:solidFill>
              </a:rPr>
              <a:t>dan Pasca Panen </a:t>
            </a:r>
          </a:p>
          <a:p>
            <a:pPr lvl="1"/>
            <a:r>
              <a:rPr lang="id-ID" b="1" dirty="0" smtClean="0">
                <a:solidFill>
                  <a:srgbClr val="FFFF00"/>
                </a:solidFill>
              </a:rPr>
              <a:t>Panenlah </a:t>
            </a:r>
            <a:r>
              <a:rPr lang="id-ID" b="1" dirty="0">
                <a:solidFill>
                  <a:srgbClr val="FFFF00"/>
                </a:solidFill>
              </a:rPr>
              <a:t>sawi pada umur 40 - 50 hari setelah tanam </a:t>
            </a:r>
            <a:endParaRPr lang="id-ID" b="1" dirty="0" smtClean="0">
              <a:solidFill>
                <a:srgbClr val="FFFF00"/>
              </a:solidFill>
            </a:endParaRPr>
          </a:p>
          <a:p>
            <a:pPr lvl="1"/>
            <a:r>
              <a:rPr lang="id-ID" b="1" dirty="0" smtClean="0">
                <a:solidFill>
                  <a:srgbClr val="FFFF00"/>
                </a:solidFill>
              </a:rPr>
              <a:t>Lakukan </a:t>
            </a:r>
            <a:r>
              <a:rPr lang="id-ID" b="1" dirty="0">
                <a:solidFill>
                  <a:srgbClr val="FFFF00"/>
                </a:solidFill>
              </a:rPr>
              <a:t>pemanenan pada pagi hari untuk pemasaran luar daerah dan sore hari untuk pemasaran </a:t>
            </a:r>
            <a:r>
              <a:rPr lang="id-ID" b="1" dirty="0" smtClean="0">
                <a:solidFill>
                  <a:srgbClr val="FFFF00"/>
                </a:solidFill>
              </a:rPr>
              <a:t>lokal</a:t>
            </a:r>
            <a:endParaRPr lang="id-ID" b="1" dirty="0">
              <a:solidFill>
                <a:srgbClr val="FFFF00"/>
              </a:solidFill>
            </a:endParaRPr>
          </a:p>
          <a:p>
            <a:pPr lvl="1"/>
            <a:r>
              <a:rPr lang="id-ID" b="1" dirty="0" smtClean="0">
                <a:solidFill>
                  <a:srgbClr val="FFFF00"/>
                </a:solidFill>
              </a:rPr>
              <a:t>Segeralah </a:t>
            </a:r>
            <a:r>
              <a:rPr lang="id-ID" b="1" dirty="0">
                <a:solidFill>
                  <a:srgbClr val="FFFF00"/>
                </a:solidFill>
              </a:rPr>
              <a:t>hasil panen dibawa ketempat teduh agar tidak cepat layu karena terkena sinar </a:t>
            </a:r>
            <a:r>
              <a:rPr lang="id-ID" b="1" dirty="0" smtClean="0">
                <a:solidFill>
                  <a:srgbClr val="FFFF00"/>
                </a:solidFill>
              </a:rPr>
              <a:t>matahari</a:t>
            </a:r>
            <a:endParaRPr lang="id-ID" b="1" dirty="0">
              <a:solidFill>
                <a:srgbClr val="FFFF00"/>
              </a:solidFill>
            </a:endParaRPr>
          </a:p>
          <a:p>
            <a:pPr lvl="1"/>
            <a:r>
              <a:rPr lang="id-ID" b="1" dirty="0" smtClean="0">
                <a:solidFill>
                  <a:srgbClr val="FFFF00"/>
                </a:solidFill>
              </a:rPr>
              <a:t>Lakukan </a:t>
            </a:r>
            <a:r>
              <a:rPr lang="id-ID" b="1" dirty="0">
                <a:solidFill>
                  <a:srgbClr val="FFFF00"/>
                </a:solidFill>
              </a:rPr>
              <a:t>penyortiran dengan cara mengambil sawi yang baik dan membuang sawi yang jelek dan kotoran gulma </a:t>
            </a:r>
            <a:r>
              <a:rPr lang="id-ID" b="1" dirty="0" smtClean="0">
                <a:solidFill>
                  <a:srgbClr val="FFFF00"/>
                </a:solidFill>
              </a:rPr>
              <a:t>lainnya</a:t>
            </a:r>
            <a:endParaRPr lang="id-ID" b="1" dirty="0">
              <a:solidFill>
                <a:srgbClr val="FFFF00"/>
              </a:solidFill>
            </a:endParaRPr>
          </a:p>
          <a:p>
            <a:pPr lvl="1"/>
            <a:r>
              <a:rPr lang="id-ID" b="1" dirty="0" smtClean="0">
                <a:solidFill>
                  <a:srgbClr val="FFFF00"/>
                </a:solidFill>
              </a:rPr>
              <a:t>Susunlah </a:t>
            </a:r>
            <a:r>
              <a:rPr lang="id-ID" b="1" dirty="0">
                <a:solidFill>
                  <a:srgbClr val="FFFF00"/>
                </a:solidFill>
              </a:rPr>
              <a:t>sawi yang telah disortir secara teratur dan jangan terlalu rapat, dengan posisi </a:t>
            </a:r>
            <a:r>
              <a:rPr lang="id-ID" b="1" dirty="0" smtClean="0">
                <a:solidFill>
                  <a:srgbClr val="FFFF00"/>
                </a:solidFill>
              </a:rPr>
              <a:t>berdiri</a:t>
            </a:r>
          </a:p>
          <a:p>
            <a:pPr lvl="1"/>
            <a:r>
              <a:rPr lang="id-ID" b="1" dirty="0" smtClean="0">
                <a:solidFill>
                  <a:srgbClr val="FFFF00"/>
                </a:solidFill>
              </a:rPr>
              <a:t>lakukan </a:t>
            </a:r>
            <a:r>
              <a:rPr lang="id-ID" b="1" dirty="0">
                <a:solidFill>
                  <a:srgbClr val="FFFF00"/>
                </a:solidFill>
              </a:rPr>
              <a:t>percikan air secukupnya untuk menghindari kelayuan lalu siap untuk dipasarkan. </a:t>
            </a:r>
          </a:p>
          <a:p>
            <a:endParaRPr lang="id-ID" b="1" dirty="0">
              <a:solidFill>
                <a:srgbClr val="FFFF00"/>
              </a:solidFill>
            </a:endParaRPr>
          </a:p>
        </p:txBody>
      </p:sp>
      <p:sp>
        <p:nvSpPr>
          <p:cNvPr id="4" name="Title 1"/>
          <p:cNvSpPr>
            <a:spLocks noGrp="1"/>
          </p:cNvSpPr>
          <p:nvPr>
            <p:ph type="title"/>
          </p:nvPr>
        </p:nvSpPr>
        <p:spPr>
          <a:xfrm>
            <a:off x="457200" y="274638"/>
            <a:ext cx="8229600" cy="939784"/>
          </a:xfrm>
        </p:spPr>
        <p:txBody>
          <a:bodyPr/>
          <a:lstStyle/>
          <a:p>
            <a:r>
              <a:rPr lang="id-ID" b="1" dirty="0" smtClean="0">
                <a:solidFill>
                  <a:srgbClr val="C00000"/>
                </a:solidFill>
              </a:rPr>
              <a:t>TEKNOLOGI BUDIDAYA</a:t>
            </a:r>
            <a:endParaRPr lang="id-ID"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796908"/>
          </a:xfrm>
        </p:spPr>
        <p:txBody>
          <a:bodyPr>
            <a:normAutofit/>
          </a:bodyPr>
          <a:lstStyle/>
          <a:p>
            <a:r>
              <a:rPr lang="id-ID" sz="3600" b="1" dirty="0" smtClean="0"/>
              <a:t>PENDAHULUAN</a:t>
            </a:r>
            <a:endParaRPr lang="id-ID" sz="3600" b="1" dirty="0"/>
          </a:p>
        </p:txBody>
      </p:sp>
      <p:sp>
        <p:nvSpPr>
          <p:cNvPr id="3" name="Content Placeholder 2"/>
          <p:cNvSpPr>
            <a:spLocks noGrp="1"/>
          </p:cNvSpPr>
          <p:nvPr>
            <p:ph idx="1"/>
          </p:nvPr>
        </p:nvSpPr>
        <p:spPr>
          <a:xfrm>
            <a:off x="357158" y="1000108"/>
            <a:ext cx="8501122" cy="5643602"/>
          </a:xfrm>
        </p:spPr>
        <p:txBody>
          <a:bodyPr>
            <a:normAutofit fontScale="77500" lnSpcReduction="20000"/>
          </a:bodyPr>
          <a:lstStyle/>
          <a:p>
            <a:r>
              <a:rPr lang="id-ID" b="1" dirty="0" smtClean="0">
                <a:solidFill>
                  <a:srgbClr val="FFFF00"/>
                </a:solidFill>
              </a:rPr>
              <a:t>Sawi merupakan tanaman semusim, bentuknya hampir menyerupai caisim, sawi dan caisim sukar dibedakan, sawi berdaun lonjong, halus, tidak berbulu, dan tidak berkrop. Kedua jenis sayuran tersebut bisa disilangkan</a:t>
            </a:r>
          </a:p>
          <a:p>
            <a:r>
              <a:rPr lang="id-ID" b="1" dirty="0" smtClean="0">
                <a:solidFill>
                  <a:srgbClr val="FFFF00"/>
                </a:solidFill>
              </a:rPr>
              <a:t>Tanaman sawi mempunyai batang pendek dan lebih langsing dari pada caisim, urat daun utama lebih sempit dari pada caisim, tetapi daunnya lebih liat, pada umumnya pola pertumbuhan daunnya berserak (roset) hingga sukar membentuk krop</a:t>
            </a:r>
          </a:p>
          <a:p>
            <a:r>
              <a:rPr lang="id-ID" b="1" dirty="0" smtClean="0">
                <a:solidFill>
                  <a:srgbClr val="FFFF00"/>
                </a:solidFill>
              </a:rPr>
              <a:t>Tanaman ini mempunyai akar tunggang dan akar samping yang banyak tetapi dangkal</a:t>
            </a:r>
          </a:p>
          <a:p>
            <a:r>
              <a:rPr lang="id-ID" b="1" dirty="0" smtClean="0">
                <a:solidFill>
                  <a:srgbClr val="FFFF00"/>
                </a:solidFill>
              </a:rPr>
              <a:t>Bunganya mirip caisim, tetapi rangkaian tandan lebih pendek. Ukuran kuntum bunganya lebih kecil dengan warna kuning pucat yang spesifik</a:t>
            </a:r>
          </a:p>
          <a:p>
            <a:r>
              <a:rPr lang="id-ID" b="1" dirty="0" smtClean="0">
                <a:solidFill>
                  <a:srgbClr val="FFFF00"/>
                </a:solidFill>
              </a:rPr>
              <a:t>Ukuran bijinya kecil dan berwarna hitam kecoklatan, bijinya terdapat dalam kedua sisi dinding sekat polong yang lebih gemuk</a:t>
            </a:r>
            <a:endParaRPr lang="id-ID" b="1"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96908"/>
          </a:xfrm>
        </p:spPr>
        <p:txBody>
          <a:bodyPr>
            <a:normAutofit/>
          </a:bodyPr>
          <a:lstStyle/>
          <a:p>
            <a:r>
              <a:rPr lang="id-ID" b="1" dirty="0" smtClean="0"/>
              <a:t>JENIS SAWI </a:t>
            </a:r>
            <a:endParaRPr lang="id-ID" dirty="0"/>
          </a:p>
        </p:txBody>
      </p:sp>
      <p:sp>
        <p:nvSpPr>
          <p:cNvPr id="3" name="Content Placeholder 2"/>
          <p:cNvSpPr>
            <a:spLocks noGrp="1"/>
          </p:cNvSpPr>
          <p:nvPr>
            <p:ph idx="1"/>
          </p:nvPr>
        </p:nvSpPr>
        <p:spPr>
          <a:xfrm>
            <a:off x="457200" y="1071546"/>
            <a:ext cx="8229600" cy="5572164"/>
          </a:xfrm>
        </p:spPr>
        <p:txBody>
          <a:bodyPr>
            <a:normAutofit fontScale="70000" lnSpcReduction="20000"/>
          </a:bodyPr>
          <a:lstStyle/>
          <a:p>
            <a:pPr>
              <a:buNone/>
            </a:pPr>
            <a:r>
              <a:rPr lang="id-ID" b="1" dirty="0" smtClean="0">
                <a:solidFill>
                  <a:srgbClr val="FFFF00"/>
                </a:solidFill>
              </a:rPr>
              <a:t>Ada </a:t>
            </a:r>
            <a:r>
              <a:rPr lang="id-ID" b="1" dirty="0">
                <a:solidFill>
                  <a:srgbClr val="FFFF00"/>
                </a:solidFill>
              </a:rPr>
              <a:t>beberapa jenis sawi yang dibudidayakan diantaranya adalah : </a:t>
            </a:r>
          </a:p>
          <a:p>
            <a:pPr marL="514350" indent="-514350">
              <a:buFont typeface="+mj-lt"/>
              <a:buAutoNum type="alphaLcPeriod"/>
            </a:pPr>
            <a:r>
              <a:rPr lang="id-ID" b="1" dirty="0" smtClean="0">
                <a:solidFill>
                  <a:srgbClr val="FFFF00"/>
                </a:solidFill>
              </a:rPr>
              <a:t>Sawi putih </a:t>
            </a:r>
            <a:r>
              <a:rPr lang="id-ID" b="1" dirty="0">
                <a:solidFill>
                  <a:srgbClr val="FFFF00"/>
                </a:solidFill>
              </a:rPr>
              <a:t>merupakan jenis yang paling banyak dikonsumsi sebagai sayuran segar, karena memiliki rasa yang paling enak </a:t>
            </a:r>
            <a:r>
              <a:rPr lang="id-ID" b="1" dirty="0" smtClean="0">
                <a:solidFill>
                  <a:srgbClr val="FFFF00"/>
                </a:solidFill>
              </a:rPr>
              <a:t>diantara </a:t>
            </a:r>
            <a:r>
              <a:rPr lang="id-ID" b="1" dirty="0">
                <a:solidFill>
                  <a:srgbClr val="FFFF00"/>
                </a:solidFill>
              </a:rPr>
              <a:t>jenis sawi lainnya, jenis </a:t>
            </a:r>
            <a:r>
              <a:rPr lang="id-ID" b="1" dirty="0" smtClean="0">
                <a:solidFill>
                  <a:srgbClr val="FFFF00"/>
                </a:solidFill>
              </a:rPr>
              <a:t>ini </a:t>
            </a:r>
            <a:r>
              <a:rPr lang="id-ID" b="1" dirty="0">
                <a:solidFill>
                  <a:srgbClr val="FFFF00"/>
                </a:solidFill>
              </a:rPr>
              <a:t>dapat hidup dilahan </a:t>
            </a:r>
            <a:r>
              <a:rPr lang="id-ID" b="1" dirty="0" smtClean="0">
                <a:solidFill>
                  <a:srgbClr val="FFFF00"/>
                </a:solidFill>
              </a:rPr>
              <a:t>kering</a:t>
            </a:r>
          </a:p>
          <a:p>
            <a:pPr marL="514350" indent="-514350">
              <a:buFont typeface="+mj-lt"/>
              <a:buAutoNum type="alphaLcPeriod"/>
            </a:pPr>
            <a:r>
              <a:rPr lang="id-ID" b="1" dirty="0" smtClean="0">
                <a:solidFill>
                  <a:srgbClr val="FFFF00"/>
                </a:solidFill>
              </a:rPr>
              <a:t>Sawi </a:t>
            </a:r>
            <a:r>
              <a:rPr lang="id-ID" b="1" dirty="0">
                <a:solidFill>
                  <a:srgbClr val="FFFF00"/>
                </a:solidFill>
              </a:rPr>
              <a:t>hijau atau sawi asin, batangnya panjang tetapi tegap dan banyak dibudidayakan dilahan kering tetapi cukup </a:t>
            </a:r>
            <a:r>
              <a:rPr lang="id-ID" b="1" dirty="0" smtClean="0">
                <a:solidFill>
                  <a:srgbClr val="FFFF00"/>
                </a:solidFill>
              </a:rPr>
              <a:t>pengairannya</a:t>
            </a:r>
          </a:p>
          <a:p>
            <a:pPr marL="514350" indent="-514350">
              <a:buFont typeface="+mj-lt"/>
              <a:buAutoNum type="alphaLcPeriod"/>
            </a:pPr>
            <a:r>
              <a:rPr lang="id-ID" b="1" dirty="0" smtClean="0">
                <a:solidFill>
                  <a:srgbClr val="FFFF00"/>
                </a:solidFill>
              </a:rPr>
              <a:t>Sawi huma, mempunyai </a:t>
            </a:r>
            <a:r>
              <a:rPr lang="id-ID" b="1" dirty="0">
                <a:solidFill>
                  <a:srgbClr val="FFFF00"/>
                </a:solidFill>
              </a:rPr>
              <a:t>daun sempit, panjang dan berwarna hijau keputihan. Jenis tumbuh baik jika ditanam ditempai kering, seperti tegalan dan </a:t>
            </a:r>
            <a:r>
              <a:rPr lang="id-ID" b="1" dirty="0" smtClean="0">
                <a:solidFill>
                  <a:srgbClr val="FFFF00"/>
                </a:solidFill>
              </a:rPr>
              <a:t>huma</a:t>
            </a:r>
          </a:p>
          <a:p>
            <a:pPr marL="514350" indent="-514350">
              <a:buFont typeface="+mj-lt"/>
              <a:buAutoNum type="alphaLcPeriod"/>
            </a:pPr>
            <a:r>
              <a:rPr lang="id-ID" b="1" dirty="0" smtClean="0">
                <a:solidFill>
                  <a:srgbClr val="FFFF00"/>
                </a:solidFill>
              </a:rPr>
              <a:t>Sawi </a:t>
            </a:r>
            <a:r>
              <a:rPr lang="id-ID" b="1" dirty="0">
                <a:solidFill>
                  <a:srgbClr val="FFFF00"/>
                </a:solidFill>
              </a:rPr>
              <a:t>keriting, ciri sawi ini yakni daunnya keriting dan amat mirip dengan sawi hijau, dapat </a:t>
            </a:r>
            <a:r>
              <a:rPr lang="id-ID" b="1" dirty="0" smtClean="0">
                <a:solidFill>
                  <a:srgbClr val="FFFF00"/>
                </a:solidFill>
              </a:rPr>
              <a:t>hidup dilahan </a:t>
            </a:r>
            <a:r>
              <a:rPr lang="id-ID" b="1" dirty="0">
                <a:solidFill>
                  <a:srgbClr val="FFFF00"/>
                </a:solidFill>
              </a:rPr>
              <a:t>kering dengan pengairan yang </a:t>
            </a:r>
            <a:r>
              <a:rPr lang="id-ID" b="1" dirty="0" smtClean="0">
                <a:solidFill>
                  <a:srgbClr val="FFFF00"/>
                </a:solidFill>
              </a:rPr>
              <a:t>cukup</a:t>
            </a:r>
            <a:endParaRPr lang="id-ID" b="1" dirty="0">
              <a:solidFill>
                <a:srgbClr val="FFFF00"/>
              </a:solidFill>
            </a:endParaRPr>
          </a:p>
          <a:p>
            <a:pPr marL="514350" indent="-514350">
              <a:buFont typeface="+mj-lt"/>
              <a:buAutoNum type="alphaLcPeriod"/>
            </a:pPr>
            <a:r>
              <a:rPr lang="id-ID" b="1" dirty="0" smtClean="0">
                <a:solidFill>
                  <a:srgbClr val="FFFF00"/>
                </a:solidFill>
              </a:rPr>
              <a:t>Sawi </a:t>
            </a:r>
            <a:r>
              <a:rPr lang="id-ID" b="1" dirty="0">
                <a:solidFill>
                  <a:srgbClr val="FFFF00"/>
                </a:solidFill>
              </a:rPr>
              <a:t>monumen, tumbuhnya amat tegak dan berdaun kompak, daunnya berwarna hijau segar dan tangkai daun berwarna putih. Sekilas penampilan sawi ini seperti petsai dan tergolong terbesar dan terberat diantara jenis sawi </a:t>
            </a:r>
            <a:r>
              <a:rPr lang="id-ID" b="1" dirty="0" smtClean="0">
                <a:solidFill>
                  <a:srgbClr val="FFFF00"/>
                </a:solidFill>
              </a:rPr>
              <a:t>lainnya</a:t>
            </a:r>
            <a:endParaRPr lang="id-ID" b="1" dirty="0">
              <a:solidFill>
                <a:srgbClr val="FFFF00"/>
              </a:solidFill>
            </a:endParaRPr>
          </a:p>
          <a:p>
            <a:pPr marL="514350" indent="-514350">
              <a:buFont typeface="+mj-lt"/>
              <a:buAutoNum type="alphaLcPeriod"/>
            </a:pPr>
            <a:r>
              <a:rPr lang="id-ID" b="1" dirty="0" smtClean="0">
                <a:solidFill>
                  <a:srgbClr val="FFFF00"/>
                </a:solidFill>
              </a:rPr>
              <a:t>Jenis </a:t>
            </a:r>
            <a:r>
              <a:rPr lang="id-ID" b="1" dirty="0">
                <a:solidFill>
                  <a:srgbClr val="FFFF00"/>
                </a:solidFill>
              </a:rPr>
              <a:t>sawi yang banyak digemari </a:t>
            </a:r>
            <a:r>
              <a:rPr lang="id-ID" b="1" dirty="0" smtClean="0">
                <a:solidFill>
                  <a:srgbClr val="FFFF00"/>
                </a:solidFill>
              </a:rPr>
              <a:t>adalah </a:t>
            </a:r>
            <a:r>
              <a:rPr lang="id-ID" b="1" dirty="0">
                <a:solidFill>
                  <a:srgbClr val="FFFF00"/>
                </a:solidFill>
              </a:rPr>
              <a:t>sawi putih, sawi hijau dan sawi </a:t>
            </a:r>
            <a:r>
              <a:rPr lang="id-ID" b="1" dirty="0" smtClean="0">
                <a:solidFill>
                  <a:srgbClr val="FFFF00"/>
                </a:solidFill>
              </a:rPr>
              <a:t>keriting </a:t>
            </a:r>
            <a:endParaRPr lang="id-ID" b="1" dirty="0">
              <a:solidFill>
                <a:srgbClr val="FFFF00"/>
              </a:solidFill>
            </a:endParaRPr>
          </a:p>
          <a:p>
            <a:endParaRPr lang="id-ID" b="1" dirty="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r>
              <a:rPr lang="id-ID" b="1" dirty="0" smtClean="0">
                <a:solidFill>
                  <a:srgbClr val="FF0000"/>
                </a:solidFill>
              </a:rPr>
              <a:t>SYARAT TUMBUH</a:t>
            </a:r>
            <a:endParaRPr lang="id-ID" dirty="0">
              <a:solidFill>
                <a:srgbClr val="FF0000"/>
              </a:solidFill>
            </a:endParaRPr>
          </a:p>
        </p:txBody>
      </p:sp>
      <p:sp>
        <p:nvSpPr>
          <p:cNvPr id="3" name="Content Placeholder 2"/>
          <p:cNvSpPr>
            <a:spLocks noGrp="1"/>
          </p:cNvSpPr>
          <p:nvPr>
            <p:ph idx="1"/>
          </p:nvPr>
        </p:nvSpPr>
        <p:spPr>
          <a:xfrm>
            <a:off x="457200" y="1142984"/>
            <a:ext cx="8229600" cy="5357850"/>
          </a:xfrm>
        </p:spPr>
        <p:txBody>
          <a:bodyPr>
            <a:normAutofit fontScale="92500" lnSpcReduction="20000"/>
          </a:bodyPr>
          <a:lstStyle/>
          <a:p>
            <a:r>
              <a:rPr lang="id-ID" b="1" dirty="0" smtClean="0">
                <a:solidFill>
                  <a:schemeClr val="bg1"/>
                </a:solidFill>
              </a:rPr>
              <a:t>Sawi dapat tumbuh baik di </a:t>
            </a:r>
            <a:r>
              <a:rPr lang="id-ID" b="1" dirty="0">
                <a:solidFill>
                  <a:schemeClr val="bg1"/>
                </a:solidFill>
              </a:rPr>
              <a:t>dataran rendah sampai tinggi. </a:t>
            </a:r>
            <a:r>
              <a:rPr lang="id-ID" b="1" dirty="0" smtClean="0">
                <a:solidFill>
                  <a:schemeClr val="bg1"/>
                </a:solidFill>
              </a:rPr>
              <a:t> Namun sawi lebih banyak ditanam di dataran rendah terutama dimpekarangan karena perawatannya lebih mudah, jenis sawi huma baik sekali jika ditanam di tempat yang agak kering atau tegalan. </a:t>
            </a:r>
          </a:p>
          <a:p>
            <a:r>
              <a:rPr lang="id-ID" b="1" dirty="0" smtClean="0">
                <a:solidFill>
                  <a:schemeClr val="bg1"/>
                </a:solidFill>
              </a:rPr>
              <a:t>Syarat </a:t>
            </a:r>
            <a:r>
              <a:rPr lang="id-ID" b="1" dirty="0">
                <a:solidFill>
                  <a:schemeClr val="bg1"/>
                </a:solidFill>
              </a:rPr>
              <a:t>penting untuk </a:t>
            </a:r>
            <a:r>
              <a:rPr lang="id-ID" b="1" dirty="0" smtClean="0">
                <a:solidFill>
                  <a:schemeClr val="bg1"/>
                </a:solidFill>
              </a:rPr>
              <a:t>tumbuh </a:t>
            </a:r>
            <a:r>
              <a:rPr lang="id-ID" b="1" dirty="0">
                <a:solidFill>
                  <a:schemeClr val="bg1"/>
                </a:solidFill>
              </a:rPr>
              <a:t>sawi adalah tanah gembur dan subur dengan kemasaman tanah </a:t>
            </a:r>
            <a:r>
              <a:rPr lang="id-ID" b="1" dirty="0" smtClean="0">
                <a:solidFill>
                  <a:schemeClr val="bg1"/>
                </a:solidFill>
              </a:rPr>
              <a:t>(pH) </a:t>
            </a:r>
            <a:r>
              <a:rPr lang="id-ID" b="1" dirty="0">
                <a:solidFill>
                  <a:schemeClr val="bg1"/>
                </a:solidFill>
              </a:rPr>
              <a:t>antara 6 </a:t>
            </a:r>
            <a:r>
              <a:rPr lang="id-ID" b="1" dirty="0" smtClean="0">
                <a:solidFill>
                  <a:schemeClr val="bg1"/>
                </a:solidFill>
              </a:rPr>
              <a:t>– 7</a:t>
            </a:r>
          </a:p>
          <a:p>
            <a:r>
              <a:rPr lang="id-ID" b="1" dirty="0" smtClean="0">
                <a:solidFill>
                  <a:schemeClr val="bg1"/>
                </a:solidFill>
              </a:rPr>
              <a:t>Waktu </a:t>
            </a:r>
            <a:r>
              <a:rPr lang="id-ID" b="1" dirty="0">
                <a:solidFill>
                  <a:schemeClr val="bg1"/>
                </a:solidFill>
              </a:rPr>
              <a:t>lanam yang </a:t>
            </a:r>
            <a:r>
              <a:rPr lang="id-ID" b="1" dirty="0" smtClean="0">
                <a:solidFill>
                  <a:schemeClr val="bg1"/>
                </a:solidFill>
              </a:rPr>
              <a:t>baik </a:t>
            </a:r>
            <a:r>
              <a:rPr lang="id-ID" b="1" dirty="0">
                <a:solidFill>
                  <a:schemeClr val="bg1"/>
                </a:solidFill>
              </a:rPr>
              <a:t>menjelang akhir musim hujan (Maret) </a:t>
            </a:r>
            <a:r>
              <a:rPr lang="id-ID" b="1" dirty="0" smtClean="0">
                <a:solidFill>
                  <a:schemeClr val="bg1"/>
                </a:solidFill>
              </a:rPr>
              <a:t>atau </a:t>
            </a:r>
            <a:r>
              <a:rPr lang="id-ID" b="1" dirty="0">
                <a:solidFill>
                  <a:schemeClr val="bg1"/>
                </a:solidFill>
              </a:rPr>
              <a:t>awal </a:t>
            </a:r>
            <a:r>
              <a:rPr lang="id-ID" b="1" dirty="0" smtClean="0">
                <a:solidFill>
                  <a:schemeClr val="bg1"/>
                </a:solidFill>
              </a:rPr>
              <a:t>musim </a:t>
            </a:r>
            <a:r>
              <a:rPr lang="id-ID" b="1" dirty="0">
                <a:solidFill>
                  <a:schemeClr val="bg1"/>
                </a:solidFill>
              </a:rPr>
              <a:t>hujan (Oktober), </a:t>
            </a:r>
            <a:r>
              <a:rPr lang="id-ID" b="1" dirty="0" smtClean="0">
                <a:solidFill>
                  <a:schemeClr val="bg1"/>
                </a:solidFill>
              </a:rPr>
              <a:t>selama </a:t>
            </a:r>
            <a:r>
              <a:rPr lang="id-ID" b="1" dirty="0">
                <a:solidFill>
                  <a:schemeClr val="bg1"/>
                </a:solidFill>
              </a:rPr>
              <a:t>pertumbuhannya sawi memerlukan cukup air. </a:t>
            </a:r>
          </a:p>
          <a:p>
            <a:endParaRPr lang="id-ID" b="1"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r>
              <a:rPr lang="id-ID" b="1" dirty="0" smtClean="0">
                <a:solidFill>
                  <a:srgbClr val="002060"/>
                </a:solidFill>
              </a:rPr>
              <a:t>TEKNOLOGI BUDIDAYA</a:t>
            </a:r>
            <a:endParaRPr lang="id-ID" dirty="0">
              <a:solidFill>
                <a:srgbClr val="002060"/>
              </a:solidFill>
            </a:endParaRPr>
          </a:p>
        </p:txBody>
      </p:sp>
      <p:sp>
        <p:nvSpPr>
          <p:cNvPr id="3" name="Content Placeholder 2"/>
          <p:cNvSpPr>
            <a:spLocks noGrp="1"/>
          </p:cNvSpPr>
          <p:nvPr>
            <p:ph idx="1"/>
          </p:nvPr>
        </p:nvSpPr>
        <p:spPr>
          <a:xfrm>
            <a:off x="457200" y="1142984"/>
            <a:ext cx="8229600" cy="5357850"/>
          </a:xfrm>
        </p:spPr>
        <p:txBody>
          <a:bodyPr>
            <a:normAutofit fontScale="85000" lnSpcReduction="10000"/>
          </a:bodyPr>
          <a:lstStyle/>
          <a:p>
            <a:pPr>
              <a:buNone/>
            </a:pPr>
            <a:r>
              <a:rPr lang="id-ID" b="1" dirty="0" smtClean="0">
                <a:solidFill>
                  <a:srgbClr val="FF0000"/>
                </a:solidFill>
              </a:rPr>
              <a:t>A  </a:t>
            </a:r>
            <a:r>
              <a:rPr lang="id-ID" b="1" dirty="0">
                <a:solidFill>
                  <a:srgbClr val="FF0000"/>
                </a:solidFill>
              </a:rPr>
              <a:t>Pembibitan </a:t>
            </a:r>
          </a:p>
          <a:p>
            <a:pPr lvl="1"/>
            <a:r>
              <a:rPr lang="id-ID" b="1" dirty="0" smtClean="0">
                <a:solidFill>
                  <a:srgbClr val="FF0000"/>
                </a:solidFill>
              </a:rPr>
              <a:t>Seperti halnya caisim, sawipun dikembang biakkan dengan bijinya</a:t>
            </a:r>
          </a:p>
          <a:p>
            <a:pPr lvl="1"/>
            <a:r>
              <a:rPr lang="id-ID" b="1" dirty="0" smtClean="0">
                <a:solidFill>
                  <a:srgbClr val="FF0000"/>
                </a:solidFill>
              </a:rPr>
              <a:t>Biji sawi perlu disemaikan terlebih dahulu, untuk lahan seluas 1 ha diperlukan 700 gr biji sawi</a:t>
            </a:r>
          </a:p>
          <a:p>
            <a:pPr lvl="1"/>
            <a:r>
              <a:rPr lang="id-ID" b="1" dirty="0" smtClean="0">
                <a:solidFill>
                  <a:srgbClr val="FF0000"/>
                </a:solidFill>
              </a:rPr>
              <a:t>Buatlah tempat pembibitan / persemaian </a:t>
            </a:r>
            <a:r>
              <a:rPr lang="id-ID" b="1" dirty="0">
                <a:solidFill>
                  <a:srgbClr val="FF0000"/>
                </a:solidFill>
              </a:rPr>
              <a:t>dari </a:t>
            </a:r>
            <a:r>
              <a:rPr lang="id-ID" b="1" dirty="0" smtClean="0">
                <a:solidFill>
                  <a:srgbClr val="FF0000"/>
                </a:solidFill>
              </a:rPr>
              <a:t>kayu / plastik </a:t>
            </a:r>
            <a:r>
              <a:rPr lang="id-ID" b="1" dirty="0">
                <a:solidFill>
                  <a:srgbClr val="FF0000"/>
                </a:solidFill>
              </a:rPr>
              <a:t>berbentuk </a:t>
            </a:r>
            <a:r>
              <a:rPr lang="id-ID" b="1" dirty="0" smtClean="0">
                <a:solidFill>
                  <a:srgbClr val="FF0000"/>
                </a:solidFill>
              </a:rPr>
              <a:t>kotak</a:t>
            </a:r>
            <a:endParaRPr lang="id-ID" b="1" dirty="0">
              <a:solidFill>
                <a:srgbClr val="FF0000"/>
              </a:solidFill>
            </a:endParaRPr>
          </a:p>
          <a:p>
            <a:pPr lvl="1"/>
            <a:r>
              <a:rPr lang="id-ID" b="1" dirty="0" smtClean="0">
                <a:solidFill>
                  <a:srgbClr val="FF0000"/>
                </a:solidFill>
              </a:rPr>
              <a:t>Isilah </a:t>
            </a:r>
            <a:r>
              <a:rPr lang="id-ID" b="1" dirty="0">
                <a:solidFill>
                  <a:srgbClr val="FF0000"/>
                </a:solidFill>
              </a:rPr>
              <a:t>kotak kayu dengan </a:t>
            </a:r>
            <a:r>
              <a:rPr lang="id-ID" b="1" dirty="0" smtClean="0">
                <a:solidFill>
                  <a:srgbClr val="FF0000"/>
                </a:solidFill>
              </a:rPr>
              <a:t>campuran tanah, kompos, pasir dengan perbandingan 2:1:1 </a:t>
            </a:r>
            <a:r>
              <a:rPr lang="id-ID" b="1" dirty="0">
                <a:solidFill>
                  <a:srgbClr val="FF0000"/>
                </a:solidFill>
              </a:rPr>
              <a:t>setebal </a:t>
            </a:r>
            <a:r>
              <a:rPr lang="id-ID" b="1" dirty="0" smtClean="0">
                <a:solidFill>
                  <a:srgbClr val="FF0000"/>
                </a:solidFill>
              </a:rPr>
              <a:t>+ / - </a:t>
            </a:r>
            <a:r>
              <a:rPr lang="id-ID" b="1" dirty="0">
                <a:solidFill>
                  <a:srgbClr val="FF0000"/>
                </a:solidFill>
              </a:rPr>
              <a:t>5 </a:t>
            </a:r>
            <a:r>
              <a:rPr lang="id-ID" b="1" dirty="0" smtClean="0">
                <a:solidFill>
                  <a:srgbClr val="FF0000"/>
                </a:solidFill>
              </a:rPr>
              <a:t>cm</a:t>
            </a:r>
            <a:endParaRPr lang="id-ID" b="1" dirty="0">
              <a:solidFill>
                <a:srgbClr val="FF0000"/>
              </a:solidFill>
            </a:endParaRPr>
          </a:p>
          <a:p>
            <a:pPr lvl="1"/>
            <a:r>
              <a:rPr lang="id-ID" b="1" dirty="0" smtClean="0">
                <a:solidFill>
                  <a:srgbClr val="FF0000"/>
                </a:solidFill>
              </a:rPr>
              <a:t>Taburlah </a:t>
            </a:r>
            <a:r>
              <a:rPr lang="id-ID" b="1" dirty="0">
                <a:solidFill>
                  <a:srgbClr val="FF0000"/>
                </a:solidFill>
              </a:rPr>
              <a:t>biji secara merata, lalu ditutup dengan pasir. </a:t>
            </a:r>
            <a:endParaRPr lang="id-ID" b="1" dirty="0" smtClean="0">
              <a:solidFill>
                <a:srgbClr val="FF0000"/>
              </a:solidFill>
            </a:endParaRPr>
          </a:p>
          <a:p>
            <a:pPr lvl="1"/>
            <a:r>
              <a:rPr lang="id-ID" b="1" dirty="0" smtClean="0">
                <a:solidFill>
                  <a:srgbClr val="FF0000"/>
                </a:solidFill>
              </a:rPr>
              <a:t>Siramlah </a:t>
            </a:r>
            <a:r>
              <a:rPr lang="id-ID" b="1" dirty="0">
                <a:solidFill>
                  <a:srgbClr val="FF0000"/>
                </a:solidFill>
              </a:rPr>
              <a:t>biji dengan air menggunakan gembor sampai keadaan pasir menjadi </a:t>
            </a:r>
            <a:r>
              <a:rPr lang="id-ID" b="1" dirty="0" smtClean="0">
                <a:solidFill>
                  <a:srgbClr val="FF0000"/>
                </a:solidFill>
              </a:rPr>
              <a:t>basah</a:t>
            </a:r>
          </a:p>
          <a:p>
            <a:pPr lvl="1"/>
            <a:r>
              <a:rPr lang="id-ID" b="1" dirty="0" smtClean="0">
                <a:solidFill>
                  <a:srgbClr val="FF0000"/>
                </a:solidFill>
              </a:rPr>
              <a:t>Setelah berumur 3 – 4 minggu dari waktu sebar (kira-kira berdaun 4 helai), bibit dapat dipindahkan ke bedengan </a:t>
            </a:r>
            <a:endParaRPr lang="id-ID" b="1" dirty="0">
              <a:solidFill>
                <a:srgbClr val="FF0000"/>
              </a:solidFill>
            </a:endParaRPr>
          </a:p>
          <a:p>
            <a:endParaRPr lang="id-ID"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286412"/>
          </a:xfrm>
        </p:spPr>
        <p:txBody>
          <a:bodyPr>
            <a:normAutofit fontScale="92500" lnSpcReduction="10000"/>
          </a:bodyPr>
          <a:lstStyle/>
          <a:p>
            <a:pPr>
              <a:buNone/>
            </a:pPr>
            <a:r>
              <a:rPr lang="id-ID" b="1" dirty="0" smtClean="0">
                <a:solidFill>
                  <a:srgbClr val="FF0000"/>
                </a:solidFill>
              </a:rPr>
              <a:t>B   Persiapan </a:t>
            </a:r>
            <a:r>
              <a:rPr lang="id-ID" b="1" dirty="0">
                <a:solidFill>
                  <a:srgbClr val="FF0000"/>
                </a:solidFill>
              </a:rPr>
              <a:t>dan Penanaman. </a:t>
            </a:r>
          </a:p>
          <a:p>
            <a:pPr lvl="1"/>
            <a:r>
              <a:rPr lang="id-ID" b="1" dirty="0" smtClean="0">
                <a:solidFill>
                  <a:srgbClr val="FF0000"/>
                </a:solidFill>
              </a:rPr>
              <a:t>Cangkullah </a:t>
            </a:r>
            <a:r>
              <a:rPr lang="id-ID" b="1" dirty="0">
                <a:solidFill>
                  <a:srgbClr val="FF0000"/>
                </a:solidFill>
              </a:rPr>
              <a:t>tanah sebanyak 2 (</a:t>
            </a:r>
            <a:r>
              <a:rPr lang="id-ID" b="1" dirty="0" smtClean="0">
                <a:solidFill>
                  <a:srgbClr val="FF0000"/>
                </a:solidFill>
              </a:rPr>
              <a:t>dua</a:t>
            </a:r>
            <a:r>
              <a:rPr lang="id-ID" b="1" dirty="0">
                <a:solidFill>
                  <a:srgbClr val="FF0000"/>
                </a:solidFill>
              </a:rPr>
              <a:t>) kali sedalam </a:t>
            </a:r>
            <a:r>
              <a:rPr lang="id-ID" b="1" dirty="0" smtClean="0">
                <a:solidFill>
                  <a:srgbClr val="FF0000"/>
                </a:solidFill>
              </a:rPr>
              <a:t>± 20- </a:t>
            </a:r>
            <a:r>
              <a:rPr lang="id-ID" b="1" dirty="0">
                <a:solidFill>
                  <a:srgbClr val="FF0000"/>
                </a:solidFill>
              </a:rPr>
              <a:t>40 cm dan diberi pupuk kandang sebayak </a:t>
            </a:r>
            <a:r>
              <a:rPr lang="id-ID" b="1" dirty="0" smtClean="0">
                <a:solidFill>
                  <a:srgbClr val="FF0000"/>
                </a:solidFill>
              </a:rPr>
              <a:t> ± 10-15 </a:t>
            </a:r>
            <a:r>
              <a:rPr lang="id-ID" b="1" dirty="0">
                <a:solidFill>
                  <a:srgbClr val="FF0000"/>
                </a:solidFill>
              </a:rPr>
              <a:t>ton/ha sebagai pupuk </a:t>
            </a:r>
            <a:r>
              <a:rPr lang="id-ID" b="1" dirty="0" smtClean="0">
                <a:solidFill>
                  <a:srgbClr val="FF0000"/>
                </a:solidFill>
              </a:rPr>
              <a:t>dasar</a:t>
            </a:r>
            <a:endParaRPr lang="id-ID" b="1" dirty="0">
              <a:solidFill>
                <a:srgbClr val="FF0000"/>
              </a:solidFill>
            </a:endParaRPr>
          </a:p>
          <a:p>
            <a:pPr lvl="1"/>
            <a:r>
              <a:rPr lang="id-ID" b="1" dirty="0" smtClean="0">
                <a:solidFill>
                  <a:srgbClr val="FF0000"/>
                </a:solidFill>
              </a:rPr>
              <a:t>Buatlah </a:t>
            </a:r>
            <a:r>
              <a:rPr lang="id-ID" b="1" dirty="0">
                <a:solidFill>
                  <a:srgbClr val="FF0000"/>
                </a:solidFill>
              </a:rPr>
              <a:t>bedengan dengan lebar I m. panjang sesuai dengan kondisi lahan dan jarak antar bedengan ± 30 cm yang berfungsi sebagai parit drainase </a:t>
            </a:r>
            <a:r>
              <a:rPr lang="id-ID" b="1" dirty="0" smtClean="0">
                <a:solidFill>
                  <a:srgbClr val="FF0000"/>
                </a:solidFill>
              </a:rPr>
              <a:t>(lihat gambar)</a:t>
            </a:r>
          </a:p>
          <a:p>
            <a:pPr lvl="1"/>
            <a:r>
              <a:rPr lang="id-ID" b="1" dirty="0" smtClean="0">
                <a:solidFill>
                  <a:srgbClr val="FF0000"/>
                </a:solidFill>
              </a:rPr>
              <a:t>Lakukanlah </a:t>
            </a:r>
            <a:r>
              <a:rPr lang="id-ID" b="1" dirty="0">
                <a:solidFill>
                  <a:srgbClr val="FF0000"/>
                </a:solidFill>
              </a:rPr>
              <a:t>pemberian pupuk dengan cara disebar </a:t>
            </a:r>
            <a:r>
              <a:rPr lang="id-ID" b="1" dirty="0" smtClean="0">
                <a:solidFill>
                  <a:srgbClr val="FF0000"/>
                </a:solidFill>
              </a:rPr>
              <a:t>merata </a:t>
            </a:r>
            <a:r>
              <a:rPr lang="id-ID" b="1" dirty="0">
                <a:solidFill>
                  <a:srgbClr val="FF0000"/>
                </a:solidFill>
              </a:rPr>
              <a:t>baris </a:t>
            </a:r>
            <a:r>
              <a:rPr lang="id-ID" b="1" dirty="0" smtClean="0">
                <a:solidFill>
                  <a:srgbClr val="FF0000"/>
                </a:solidFill>
              </a:rPr>
              <a:t>tanaman</a:t>
            </a:r>
            <a:endParaRPr lang="id-ID" b="1" dirty="0">
              <a:solidFill>
                <a:srgbClr val="FF0000"/>
              </a:solidFill>
            </a:endParaRPr>
          </a:p>
          <a:p>
            <a:pPr lvl="1"/>
            <a:r>
              <a:rPr lang="id-ID" b="1" dirty="0" smtClean="0">
                <a:solidFill>
                  <a:srgbClr val="FF0000"/>
                </a:solidFill>
              </a:rPr>
              <a:t>Lakukanlah </a:t>
            </a:r>
            <a:r>
              <a:rPr lang="id-ID" b="1" dirty="0">
                <a:solidFill>
                  <a:srgbClr val="FF0000"/>
                </a:solidFill>
              </a:rPr>
              <a:t>penyiangan pada pertanaman </a:t>
            </a:r>
            <a:r>
              <a:rPr lang="id-ID" b="1" dirty="0" smtClean="0">
                <a:solidFill>
                  <a:srgbClr val="FF0000"/>
                </a:solidFill>
              </a:rPr>
              <a:t>umur </a:t>
            </a:r>
            <a:r>
              <a:rPr lang="id-ID" b="1" dirty="0">
                <a:solidFill>
                  <a:srgbClr val="FF0000"/>
                </a:solidFill>
              </a:rPr>
              <a:t>2 minggu dengan mencabut gulma dan tanaman yang tumbuh terlalu rapat. </a:t>
            </a:r>
          </a:p>
          <a:p>
            <a:endParaRPr lang="id-ID" b="1" dirty="0">
              <a:solidFill>
                <a:srgbClr val="FF0000"/>
              </a:solidFill>
            </a:endParaRPr>
          </a:p>
        </p:txBody>
      </p:sp>
      <p:sp>
        <p:nvSpPr>
          <p:cNvPr id="4" name="Title 1"/>
          <p:cNvSpPr>
            <a:spLocks noGrp="1"/>
          </p:cNvSpPr>
          <p:nvPr>
            <p:ph type="title"/>
          </p:nvPr>
        </p:nvSpPr>
        <p:spPr>
          <a:xfrm>
            <a:off x="457200" y="274638"/>
            <a:ext cx="8229600" cy="796908"/>
          </a:xfrm>
        </p:spPr>
        <p:txBody>
          <a:bodyPr/>
          <a:lstStyle/>
          <a:p>
            <a:r>
              <a:rPr lang="id-ID" b="1" dirty="0" smtClean="0">
                <a:solidFill>
                  <a:srgbClr val="002060"/>
                </a:solidFill>
              </a:rPr>
              <a:t>TEKNOLOGI BUDIDAYA</a:t>
            </a:r>
            <a:endParaRPr lang="id-ID"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b="1" dirty="0" smtClean="0">
                <a:solidFill>
                  <a:srgbClr val="FF0000"/>
                </a:solidFill>
              </a:rPr>
              <a:t>GAMBAR BEDENGAN</a:t>
            </a:r>
            <a:endParaRPr lang="id-ID" sz="3600" b="1" dirty="0">
              <a:solidFill>
                <a:srgbClr val="FF0000"/>
              </a:solidFill>
            </a:endParaRPr>
          </a:p>
        </p:txBody>
      </p:sp>
      <p:pic>
        <p:nvPicPr>
          <p:cNvPr id="1026" name="Picture 2"/>
          <p:cNvPicPr>
            <a:picLocks noGrp="1" noChangeAspect="1" noChangeArrowheads="1"/>
          </p:cNvPicPr>
          <p:nvPr>
            <p:ph idx="1"/>
          </p:nvPr>
        </p:nvPicPr>
        <p:blipFill>
          <a:blip r:embed="rId2"/>
          <a:srcRect/>
          <a:stretch>
            <a:fillRect/>
          </a:stretch>
        </p:blipFill>
        <p:spPr bwMode="auto">
          <a:xfrm>
            <a:off x="1714480" y="2214554"/>
            <a:ext cx="5857916" cy="2798622"/>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5072098"/>
          </a:xfrm>
        </p:spPr>
        <p:txBody>
          <a:bodyPr>
            <a:normAutofit/>
          </a:bodyPr>
          <a:lstStyle/>
          <a:p>
            <a:pPr lvl="1"/>
            <a:r>
              <a:rPr lang="id-ID" b="1" dirty="0" smtClean="0">
                <a:solidFill>
                  <a:srgbClr val="FFC000"/>
                </a:solidFill>
              </a:rPr>
              <a:t>Pindahkanlah </a:t>
            </a:r>
            <a:r>
              <a:rPr lang="id-ID" b="1" dirty="0">
                <a:solidFill>
                  <a:srgbClr val="FFC000"/>
                </a:solidFill>
              </a:rPr>
              <a:t>tanaman dari </a:t>
            </a:r>
            <a:r>
              <a:rPr lang="id-ID" b="1" dirty="0" smtClean="0">
                <a:solidFill>
                  <a:srgbClr val="FFC000"/>
                </a:solidFill>
              </a:rPr>
              <a:t>pembibitan </a:t>
            </a:r>
            <a:r>
              <a:rPr lang="id-ID" b="1" dirty="0">
                <a:solidFill>
                  <a:srgbClr val="FFC000"/>
                </a:solidFill>
              </a:rPr>
              <a:t>setelah tanaman berumur </a:t>
            </a:r>
            <a:r>
              <a:rPr lang="id-ID" b="1" dirty="0" smtClean="0">
                <a:solidFill>
                  <a:srgbClr val="FFC000"/>
                </a:solidFill>
              </a:rPr>
              <a:t>3 – 4 minggu </a:t>
            </a:r>
            <a:r>
              <a:rPr lang="id-ID" b="1" dirty="0">
                <a:solidFill>
                  <a:srgbClr val="FFC000"/>
                </a:solidFill>
              </a:rPr>
              <a:t>(dari penyebar biji) dan berdaun 4-6 </a:t>
            </a:r>
            <a:r>
              <a:rPr lang="id-ID" b="1" dirty="0" smtClean="0">
                <a:solidFill>
                  <a:srgbClr val="FFC000"/>
                </a:solidFill>
              </a:rPr>
              <a:t>helai</a:t>
            </a:r>
            <a:endParaRPr lang="id-ID" b="1" dirty="0">
              <a:solidFill>
                <a:srgbClr val="FFC000"/>
              </a:solidFill>
            </a:endParaRPr>
          </a:p>
          <a:p>
            <a:pPr lvl="1"/>
            <a:r>
              <a:rPr lang="id-ID" b="1" dirty="0" smtClean="0">
                <a:solidFill>
                  <a:srgbClr val="FFC000"/>
                </a:solidFill>
              </a:rPr>
              <a:t>Pindahkanlah bibit </a:t>
            </a:r>
            <a:r>
              <a:rPr lang="id-ID" b="1" dirty="0">
                <a:solidFill>
                  <a:srgbClr val="FFC000"/>
                </a:solidFill>
              </a:rPr>
              <a:t>secara hati-hati dan disertai dengan sedikit tanah pada akarnya supaya jangan </a:t>
            </a:r>
            <a:r>
              <a:rPr lang="id-ID" b="1" dirty="0" smtClean="0">
                <a:solidFill>
                  <a:srgbClr val="FFC000"/>
                </a:solidFill>
              </a:rPr>
              <a:t>layu</a:t>
            </a:r>
            <a:endParaRPr lang="id-ID" b="1" dirty="0">
              <a:solidFill>
                <a:srgbClr val="FFC000"/>
              </a:solidFill>
            </a:endParaRPr>
          </a:p>
          <a:p>
            <a:pPr lvl="1"/>
            <a:r>
              <a:rPr lang="id-ID" b="1" dirty="0" smtClean="0">
                <a:solidFill>
                  <a:srgbClr val="FFC000"/>
                </a:solidFill>
              </a:rPr>
              <a:t>Lakukan </a:t>
            </a:r>
            <a:r>
              <a:rPr lang="id-ID" b="1" dirty="0">
                <a:solidFill>
                  <a:srgbClr val="FFC000"/>
                </a:solidFill>
              </a:rPr>
              <a:t>penanaman dilakukan dengan memasukkan akar tanaman sampai batas leher akar (± 5 cm) dan ditanam dengan jarak 20 cm x 20 cm. Kebutuhan bibit perhektarnya adalah 1,0 - 2 kg/ha. </a:t>
            </a:r>
          </a:p>
          <a:p>
            <a:endParaRPr lang="id-ID" b="1" dirty="0">
              <a:solidFill>
                <a:srgbClr val="FFC000"/>
              </a:solidFill>
            </a:endParaRPr>
          </a:p>
        </p:txBody>
      </p:sp>
      <p:sp>
        <p:nvSpPr>
          <p:cNvPr id="4" name="Title 1"/>
          <p:cNvSpPr>
            <a:spLocks noGrp="1"/>
          </p:cNvSpPr>
          <p:nvPr>
            <p:ph type="title"/>
          </p:nvPr>
        </p:nvSpPr>
        <p:spPr>
          <a:xfrm>
            <a:off x="457200" y="274638"/>
            <a:ext cx="8229600" cy="796908"/>
          </a:xfrm>
        </p:spPr>
        <p:txBody>
          <a:bodyPr/>
          <a:lstStyle/>
          <a:p>
            <a:r>
              <a:rPr lang="id-ID" b="1" dirty="0" smtClean="0"/>
              <a:t>TEKNOLOGI BUDIDAYA</a:t>
            </a: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46149650"/>
              </p:ext>
            </p:extLst>
          </p:nvPr>
        </p:nvGraphicFramePr>
        <p:xfrm>
          <a:off x="571471" y="714361"/>
          <a:ext cx="8001058" cy="5643598"/>
        </p:xfrm>
        <a:graphic>
          <a:graphicData uri="http://schemas.openxmlformats.org/drawingml/2006/table">
            <a:tbl>
              <a:tblPr/>
              <a:tblGrid>
                <a:gridCol w="450059"/>
                <a:gridCol w="1472922"/>
                <a:gridCol w="872842"/>
                <a:gridCol w="1291080"/>
                <a:gridCol w="1186521"/>
                <a:gridCol w="945580"/>
                <a:gridCol w="1782054"/>
              </a:tblGrid>
              <a:tr h="345132">
                <a:tc gridSpan="4">
                  <a:txBody>
                    <a:bodyPr/>
                    <a:lstStyle/>
                    <a:p>
                      <a:pPr algn="l" fontAlgn="b"/>
                      <a:r>
                        <a:rPr lang="id-ID" sz="1400" b="1" i="0" u="none" strike="noStrike" dirty="0" smtClean="0">
                          <a:solidFill>
                            <a:srgbClr val="000000"/>
                          </a:solidFill>
                          <a:latin typeface="Calibri"/>
                        </a:rPr>
                        <a:t>  </a:t>
                      </a:r>
                      <a:r>
                        <a:rPr lang="id-ID" sz="1600" b="1" i="0" u="none" strike="noStrike" dirty="0" smtClean="0">
                          <a:solidFill>
                            <a:srgbClr val="000000"/>
                          </a:solidFill>
                          <a:latin typeface="Calibri"/>
                        </a:rPr>
                        <a:t>PERHITUNGAN </a:t>
                      </a:r>
                      <a:r>
                        <a:rPr lang="id-ID" sz="1600" b="1" i="0" u="none" strike="noStrike" dirty="0">
                          <a:solidFill>
                            <a:srgbClr val="000000"/>
                          </a:solidFill>
                          <a:latin typeface="Calibri"/>
                        </a:rPr>
                        <a:t>KEBUTUHAN PUPUK</a:t>
                      </a:r>
                    </a:p>
                  </a:txBody>
                  <a:tcPr marL="0" marR="0" marT="0" marB="0" anchor="ctr">
                    <a:lnL>
                      <a:noFill/>
                    </a:lnL>
                    <a:lnR>
                      <a:noFill/>
                    </a:lnR>
                    <a:lnT>
                      <a:noFill/>
                    </a:lnT>
                    <a:lnB>
                      <a:noFill/>
                    </a:lnB>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r>
              <a:tr h="289911">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r>
              <a:tr h="289911">
                <a:tc gridSpan="2">
                  <a:txBody>
                    <a:bodyPr/>
                    <a:lstStyle/>
                    <a:p>
                      <a:pPr algn="l" fontAlgn="b"/>
                      <a:r>
                        <a:rPr lang="id-ID" sz="1400" b="1" i="0" u="none" strike="noStrike" dirty="0" smtClean="0">
                          <a:solidFill>
                            <a:srgbClr val="000000"/>
                          </a:solidFill>
                          <a:latin typeface="Calibri"/>
                        </a:rPr>
                        <a:t>  KATAGORI</a:t>
                      </a:r>
                      <a:endParaRPr lang="id-ID" sz="1400" b="1"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id-ID" sz="1400" b="1" i="0" u="none" strike="noStrike" dirty="0" smtClean="0">
                          <a:solidFill>
                            <a:srgbClr val="000000"/>
                          </a:solidFill>
                          <a:latin typeface="Calibri"/>
                        </a:rPr>
                        <a:t>  SAYUR </a:t>
                      </a:r>
                      <a:r>
                        <a:rPr lang="id-ID" sz="1400" b="1" i="0" u="none" strike="noStrike" dirty="0">
                          <a:solidFill>
                            <a:srgbClr val="000000"/>
                          </a:solidFill>
                          <a:latin typeface="Calibri"/>
                        </a:rPr>
                        <a:t>DAUN SEKALI PANEN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id-ID" sz="1400" b="1" i="0" u="none" strike="noStrike" dirty="0" smtClean="0">
                          <a:solidFill>
                            <a:srgbClr val="000000"/>
                          </a:solidFill>
                          <a:latin typeface="Calibri"/>
                        </a:rPr>
                        <a:t>  DIPENGARUHI </a:t>
                      </a:r>
                      <a:r>
                        <a:rPr lang="id-ID" sz="1400" b="1" i="0" u="none" strike="noStrike" dirty="0">
                          <a:solidFill>
                            <a:srgbClr val="000000"/>
                          </a:solidFill>
                          <a:latin typeface="Calibri"/>
                        </a:rPr>
                        <a:t>OLEH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89911">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id-ID" sz="1400" b="1" i="0" u="none" strike="noStrike" dirty="0" smtClean="0">
                          <a:solidFill>
                            <a:srgbClr val="000000"/>
                          </a:solidFill>
                          <a:latin typeface="Calibri"/>
                        </a:rPr>
                        <a:t>  1</a:t>
                      </a:r>
                      <a:r>
                        <a:rPr lang="id-ID" sz="1400" b="1" i="0" u="none" strike="noStrike" dirty="0">
                          <a:solidFill>
                            <a:srgbClr val="000000"/>
                          </a:solidFill>
                          <a:latin typeface="Calibri"/>
                        </a:rPr>
                        <a:t>. Jenis Tanaman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89911">
                <a:tc gridSpan="2">
                  <a:txBody>
                    <a:bodyPr/>
                    <a:lstStyle/>
                    <a:p>
                      <a:pPr algn="l" fontAlgn="b"/>
                      <a:r>
                        <a:rPr lang="id-ID" sz="1400" b="1" i="0" u="none" strike="noStrike" dirty="0" smtClean="0">
                          <a:solidFill>
                            <a:srgbClr val="000000"/>
                          </a:solidFill>
                          <a:latin typeface="Calibri"/>
                        </a:rPr>
                        <a:t>  TARGET </a:t>
                      </a:r>
                      <a:r>
                        <a:rPr lang="id-ID" sz="1400" b="1" i="0" u="none" strike="noStrike" dirty="0">
                          <a:solidFill>
                            <a:srgbClr val="000000"/>
                          </a:solidFill>
                          <a:latin typeface="Calibri"/>
                        </a:rPr>
                        <a:t>BIOMASA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vMerge="1">
                  <a:txBody>
                    <a:bodyPr/>
                    <a:lstStyle/>
                    <a:p>
                      <a:endParaRPr lang="id-ID"/>
                    </a:p>
                  </a:txBody>
                  <a:tcPr/>
                </a:tc>
                <a:tc>
                  <a:txBody>
                    <a:bodyPr/>
                    <a:lstStyle/>
                    <a:p>
                      <a:pPr algn="ctr" fontAlgn="b"/>
                      <a:r>
                        <a:rPr lang="id-ID" sz="1400" b="1" i="0" u="none" strike="noStrike" dirty="0">
                          <a:solidFill>
                            <a:srgbClr val="000000"/>
                          </a:solidFill>
                          <a:latin typeface="Calibri"/>
                        </a:rPr>
                        <a:t>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l" fontAlgn="b"/>
                      <a:r>
                        <a:rPr lang="id-ID" sz="1400" b="1" i="0" u="none" strike="noStrike" dirty="0" smtClean="0">
                          <a:solidFill>
                            <a:srgbClr val="000000"/>
                          </a:solidFill>
                          <a:latin typeface="Calibri"/>
                        </a:rPr>
                        <a:t>  KG</a:t>
                      </a:r>
                      <a:endParaRPr lang="id-ID" sz="1400" b="1"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d-ID" sz="1400" b="1" i="0" u="none" strike="noStrike">
                        <a:solidFill>
                          <a:srgbClr val="000000"/>
                        </a:solidFill>
                        <a:latin typeface="Calibri"/>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id-ID" sz="1400" b="1" i="0" u="none" strike="noStrike" dirty="0" smtClean="0">
                          <a:solidFill>
                            <a:srgbClr val="000000"/>
                          </a:solidFill>
                          <a:latin typeface="Calibri"/>
                        </a:rPr>
                        <a:t>  2</a:t>
                      </a:r>
                      <a:r>
                        <a:rPr lang="id-ID" sz="1400" b="1" i="0" u="none" strike="noStrike" dirty="0">
                          <a:solidFill>
                            <a:srgbClr val="000000"/>
                          </a:solidFill>
                          <a:latin typeface="Calibri"/>
                        </a:rPr>
                        <a:t>. Luas Tanam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89911">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id-ID"/>
                    </a:p>
                  </a:txBody>
                  <a:tcPr/>
                </a:tc>
                <a:tc>
                  <a:txBody>
                    <a:bodyPr/>
                    <a:lstStyle/>
                    <a:p>
                      <a:pPr algn="l" fontAlgn="b"/>
                      <a:endParaRPr lang="id-ID" sz="1400" b="1" i="0" u="none" strike="noStrike" dirty="0">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id-ID" sz="1400" b="1" i="0" u="none" strike="noStrike" dirty="0" smtClean="0">
                          <a:solidFill>
                            <a:srgbClr val="000000"/>
                          </a:solidFill>
                          <a:latin typeface="Calibri"/>
                        </a:rPr>
                        <a:t>  3</a:t>
                      </a:r>
                      <a:r>
                        <a:rPr lang="id-ID" sz="1400" b="1" i="0" u="none" strike="noStrike" dirty="0">
                          <a:solidFill>
                            <a:srgbClr val="000000"/>
                          </a:solidFill>
                          <a:latin typeface="Calibri"/>
                        </a:rPr>
                        <a:t>. Umur Panen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89911">
                <a:tc gridSpan="2">
                  <a:txBody>
                    <a:bodyPr/>
                    <a:lstStyle/>
                    <a:p>
                      <a:pPr algn="l" fontAlgn="b"/>
                      <a:r>
                        <a:rPr lang="id-ID" sz="1400" b="1" i="0" u="none" strike="noStrike" dirty="0" smtClean="0">
                          <a:solidFill>
                            <a:srgbClr val="000000"/>
                          </a:solidFill>
                          <a:latin typeface="Calibri"/>
                        </a:rPr>
                        <a:t>  APLIKASI</a:t>
                      </a:r>
                      <a:endParaRPr lang="id-ID" sz="1400" b="1"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id-ID" sz="1400" b="1" i="0" u="none" strike="noStrike" dirty="0" smtClean="0">
                          <a:solidFill>
                            <a:srgbClr val="000000"/>
                          </a:solidFill>
                          <a:latin typeface="Calibri"/>
                        </a:rPr>
                        <a:t>  AWAL </a:t>
                      </a:r>
                      <a:r>
                        <a:rPr lang="id-ID" sz="1400" b="1" i="0" u="none" strike="noStrike" dirty="0">
                          <a:solidFill>
                            <a:srgbClr val="000000"/>
                          </a:solidFill>
                          <a:latin typeface="Calibri"/>
                        </a:rPr>
                        <a:t>TANAM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a:txBody>
                    <a:bodyPr/>
                    <a:lstStyle/>
                    <a:p>
                      <a:pPr algn="l" fontAlgn="b"/>
                      <a:endParaRPr lang="id-ID" sz="1400" b="1"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id-ID" sz="1400" b="1" i="0" u="none" strike="noStrike" dirty="0" smtClean="0">
                          <a:solidFill>
                            <a:srgbClr val="000000"/>
                          </a:solidFill>
                          <a:latin typeface="Calibri"/>
                        </a:rPr>
                        <a:t>  4</a:t>
                      </a:r>
                      <a:r>
                        <a:rPr lang="id-ID" sz="1400" b="1" i="0" u="none" strike="noStrike" dirty="0">
                          <a:solidFill>
                            <a:srgbClr val="000000"/>
                          </a:solidFill>
                          <a:latin typeface="Calibri"/>
                        </a:rPr>
                        <a:t>. Pot / Hamparan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89911">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id-ID" sz="1400" b="1"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9645">
                <a:tc>
                  <a:txBody>
                    <a:bodyPr/>
                    <a:lstStyle/>
                    <a:p>
                      <a:pPr algn="ctr" fontAlgn="ctr"/>
                      <a:r>
                        <a:rPr lang="id-ID" sz="1400" b="1" i="0" u="none" strike="noStrike">
                          <a:solidFill>
                            <a:srgbClr val="000000"/>
                          </a:solidFill>
                          <a:latin typeface="Calibri"/>
                        </a:rPr>
                        <a:t>NO</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id-ID" sz="1400" b="1" i="0" u="none" strike="noStrike">
                          <a:solidFill>
                            <a:srgbClr val="000000"/>
                          </a:solidFill>
                          <a:latin typeface="Calibri"/>
                        </a:rPr>
                        <a:t>ITEM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id-ID" sz="1400" b="1" i="0" u="none" strike="noStrike">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id-ID" sz="1400" b="1" i="0" u="none" strike="noStrike">
                          <a:solidFill>
                            <a:srgbClr val="000000"/>
                          </a:solidFill>
                          <a:latin typeface="Calibri"/>
                        </a:rPr>
                        <a:t>KEBUTUHAN (KG)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id-ID" sz="1400" b="1" i="0" u="none" strike="noStrike">
                          <a:solidFill>
                            <a:srgbClr val="000000"/>
                          </a:solidFill>
                          <a:latin typeface="Calibri"/>
                        </a:rPr>
                        <a:t>HARGA PUPUK / TENAGA KERJA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id-ID" sz="1400" b="1" i="0" u="none" strike="noStrike">
                          <a:solidFill>
                            <a:srgbClr val="000000"/>
                          </a:solidFill>
                          <a:latin typeface="Calibri"/>
                        </a:rPr>
                        <a:t>TOTAL BIAYA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id-ID" sz="1400" b="1" i="0" u="none" strike="noStrike">
                          <a:solidFill>
                            <a:srgbClr val="000000"/>
                          </a:solidFill>
                          <a:latin typeface="Calibri"/>
                        </a:rPr>
                        <a:t>KETERANGAN</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r>
              <a:tr h="242973">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105">
                <a:tc>
                  <a:txBody>
                    <a:bodyPr/>
                    <a:lstStyle/>
                    <a:p>
                      <a:pPr algn="ctr" fontAlgn="b"/>
                      <a:r>
                        <a:rPr lang="id-ID" sz="1400" b="1" i="0" u="none" strike="noStrike" dirty="0">
                          <a:solidFill>
                            <a:srgbClr val="000000"/>
                          </a:solidFill>
                          <a:latin typeface="Calibri"/>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KOMPOS </a:t>
                      </a:r>
                      <a:r>
                        <a:rPr lang="id-ID" sz="1400" b="1" i="0" u="none" strike="noStrike" dirty="0">
                          <a:solidFill>
                            <a:srgbClr val="000000"/>
                          </a:solidFill>
                          <a:latin typeface="Calibri"/>
                        </a:rPr>
                        <a:t>PADAT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24.000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105">
                <a:tc>
                  <a:txBody>
                    <a:bodyPr/>
                    <a:lstStyle/>
                    <a:p>
                      <a:pPr algn="ctr" fontAlgn="b"/>
                      <a:r>
                        <a:rPr lang="id-ID" sz="1400" b="1" i="0" u="none" strike="noStrike" dirty="0">
                          <a:solidFill>
                            <a:srgbClr val="000000"/>
                          </a:solidFill>
                          <a:latin typeface="Calibri"/>
                        </a:rPr>
                        <a:t>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UREA</a:t>
                      </a:r>
                      <a:endParaRPr lang="id-ID" sz="14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2.000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105">
                <a:tc>
                  <a:txBody>
                    <a:bodyPr/>
                    <a:lstStyle/>
                    <a:p>
                      <a:pPr algn="ctr" fontAlgn="b"/>
                      <a:r>
                        <a:rPr lang="id-ID" sz="1400" b="1" i="0" u="none" strike="noStrike" dirty="0">
                          <a:solidFill>
                            <a:srgbClr val="000000"/>
                          </a:solidFill>
                          <a:latin typeface="Calibri"/>
                        </a:rPr>
                        <a:t>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PONSKA</a:t>
                      </a:r>
                      <a:endParaRPr lang="id-ID" sz="14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2.200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8.800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105">
                <a:tc>
                  <a:txBody>
                    <a:bodyPr/>
                    <a:lstStyle/>
                    <a:p>
                      <a:pPr algn="ctr" fontAlgn="b"/>
                      <a:r>
                        <a:rPr lang="id-ID" sz="1400" b="1" i="0" u="none" strike="noStrike" dirty="0">
                          <a:solidFill>
                            <a:srgbClr val="000000"/>
                          </a:solidFill>
                          <a:latin typeface="Calibri"/>
                        </a:rPr>
                        <a:t>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smtClean="0">
                          <a:solidFill>
                            <a:srgbClr val="000000"/>
                          </a:solidFill>
                          <a:latin typeface="Calibri"/>
                        </a:rPr>
                        <a:t>  TENAGA </a:t>
                      </a:r>
                      <a:r>
                        <a:rPr lang="id-ID" sz="1400" b="1" i="0" u="none" strike="noStrike" dirty="0">
                          <a:solidFill>
                            <a:srgbClr val="000000"/>
                          </a:solidFill>
                          <a:latin typeface="Calibri"/>
                        </a:rPr>
                        <a:t>KERJA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dirty="0">
                          <a:solidFill>
                            <a:srgbClr val="000000"/>
                          </a:solidFill>
                          <a:latin typeface="Calibri"/>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36.800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11.040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973">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105">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47.840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973">
                <a:tc>
                  <a:txBody>
                    <a:bodyPr/>
                    <a:lstStyle/>
                    <a:p>
                      <a:pPr algn="l" fontAlgn="b"/>
                      <a:r>
                        <a:rPr lang="id-ID" sz="1400" b="1" i="0" u="none"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d-ID" sz="1400" b="1"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ight Arrow 2"/>
          <p:cNvSpPr/>
          <p:nvPr/>
        </p:nvSpPr>
        <p:spPr>
          <a:xfrm>
            <a:off x="2786050" y="1928802"/>
            <a:ext cx="352425" cy="295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id-ID" sz="1100"/>
          </a:p>
        </p:txBody>
      </p:sp>
      <p:sp>
        <p:nvSpPr>
          <p:cNvPr id="4" name="Left Arrow 3"/>
          <p:cNvSpPr/>
          <p:nvPr/>
        </p:nvSpPr>
        <p:spPr>
          <a:xfrm>
            <a:off x="5715008" y="2000240"/>
            <a:ext cx="581025" cy="1905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id-ID" sz="1100"/>
          </a:p>
        </p:txBody>
      </p:sp>
      <p:sp>
        <p:nvSpPr>
          <p:cNvPr id="5" name="Right Arrow 4"/>
          <p:cNvSpPr/>
          <p:nvPr/>
        </p:nvSpPr>
        <p:spPr>
          <a:xfrm>
            <a:off x="2786050" y="1357298"/>
            <a:ext cx="352425" cy="295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id-ID" sz="1100"/>
          </a:p>
        </p:txBody>
      </p:sp>
      <p:sp>
        <p:nvSpPr>
          <p:cNvPr id="6" name="Right Arrow 5"/>
          <p:cNvSpPr/>
          <p:nvPr/>
        </p:nvSpPr>
        <p:spPr>
          <a:xfrm>
            <a:off x="2786050" y="2500306"/>
            <a:ext cx="352425" cy="295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id-ID" sz="11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570</TotalTime>
  <Words>1145</Words>
  <Application>Microsoft Office PowerPoint</Application>
  <PresentationFormat>On-screen Show (4:3)</PresentationFormat>
  <Paragraphs>273</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BERCOCOK TANAM  SAWI</vt:lpstr>
      <vt:lpstr>PENDAHULUAN</vt:lpstr>
      <vt:lpstr>JENIS SAWI </vt:lpstr>
      <vt:lpstr>SYARAT TUMBUH</vt:lpstr>
      <vt:lpstr>TEKNOLOGI BUDIDAYA</vt:lpstr>
      <vt:lpstr>TEKNOLOGI BUDIDAYA</vt:lpstr>
      <vt:lpstr>GAMBAR BEDENGAN</vt:lpstr>
      <vt:lpstr>TEKNOLOGI BUDIDAYA</vt:lpstr>
      <vt:lpstr>PowerPoint Presentation</vt:lpstr>
      <vt:lpstr>PowerPoint Presentation</vt:lpstr>
      <vt:lpstr>PowerPoint Presentation</vt:lpstr>
      <vt:lpstr>TEKNOLOGI BUDIDAYA</vt:lpstr>
      <vt:lpstr>TEKNOLOGI BUDIDAYA</vt:lpstr>
      <vt:lpstr>TEKNOLOGI BUDIDAYA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BERCOCOK TANAM  SAWI (CAISIN)</dc:title>
  <dc:creator>acer</dc:creator>
  <cp:lastModifiedBy>TOSHIBA</cp:lastModifiedBy>
  <cp:revision>44</cp:revision>
  <dcterms:created xsi:type="dcterms:W3CDTF">2013-02-17T09:10:17Z</dcterms:created>
  <dcterms:modified xsi:type="dcterms:W3CDTF">2015-01-22T08:16:05Z</dcterms:modified>
</cp:coreProperties>
</file>