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6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F1A850EF-A897-4152-B8D6-ADEF061624A3}" type="datetimeFigureOut">
              <a:rPr lang="id-ID" smtClean="0"/>
              <a:pPr/>
              <a:t>22/01/2015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891B834-59E8-411A-BD8E-87D66F3908E9}"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F1A850EF-A897-4152-B8D6-ADEF061624A3}" type="datetimeFigureOut">
              <a:rPr lang="id-ID" smtClean="0"/>
              <a:pPr/>
              <a:t>22/01/2015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891B834-59E8-411A-BD8E-87D66F3908E9}"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F1A850EF-A897-4152-B8D6-ADEF061624A3}" type="datetimeFigureOut">
              <a:rPr lang="id-ID" smtClean="0"/>
              <a:pPr/>
              <a:t>22/01/2015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891B834-59E8-411A-BD8E-87D66F3908E9}"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F1A850EF-A897-4152-B8D6-ADEF061624A3}" type="datetimeFigureOut">
              <a:rPr lang="id-ID" smtClean="0"/>
              <a:pPr/>
              <a:t>22/01/2015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891B834-59E8-411A-BD8E-87D66F3908E9}"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A850EF-A897-4152-B8D6-ADEF061624A3}" type="datetimeFigureOut">
              <a:rPr lang="id-ID" smtClean="0"/>
              <a:pPr/>
              <a:t>22/01/2015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891B834-59E8-411A-BD8E-87D66F3908E9}"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F1A850EF-A897-4152-B8D6-ADEF061624A3}" type="datetimeFigureOut">
              <a:rPr lang="id-ID" smtClean="0"/>
              <a:pPr/>
              <a:t>22/01/2015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891B834-59E8-411A-BD8E-87D66F3908E9}"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F1A850EF-A897-4152-B8D6-ADEF061624A3}" type="datetimeFigureOut">
              <a:rPr lang="id-ID" smtClean="0"/>
              <a:pPr/>
              <a:t>22/01/2015</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5891B834-59E8-411A-BD8E-87D66F3908E9}"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F1A850EF-A897-4152-B8D6-ADEF061624A3}" type="datetimeFigureOut">
              <a:rPr lang="id-ID" smtClean="0"/>
              <a:pPr/>
              <a:t>22/01/2015</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5891B834-59E8-411A-BD8E-87D66F3908E9}"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A850EF-A897-4152-B8D6-ADEF061624A3}" type="datetimeFigureOut">
              <a:rPr lang="id-ID" smtClean="0"/>
              <a:pPr/>
              <a:t>22/01/2015</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5891B834-59E8-411A-BD8E-87D66F3908E9}"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A850EF-A897-4152-B8D6-ADEF061624A3}" type="datetimeFigureOut">
              <a:rPr lang="id-ID" smtClean="0"/>
              <a:pPr/>
              <a:t>22/01/2015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891B834-59E8-411A-BD8E-87D66F3908E9}"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A850EF-A897-4152-B8D6-ADEF061624A3}" type="datetimeFigureOut">
              <a:rPr lang="id-ID" smtClean="0"/>
              <a:pPr/>
              <a:t>22/01/2015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891B834-59E8-411A-BD8E-87D66F3908E9}"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A850EF-A897-4152-B8D6-ADEF061624A3}" type="datetimeFigureOut">
              <a:rPr lang="id-ID" smtClean="0"/>
              <a:pPr/>
              <a:t>22/01/2015</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1B834-59E8-411A-BD8E-87D66F3908E9}"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52736"/>
            <a:ext cx="7772400" cy="1470025"/>
          </a:xfrm>
        </p:spPr>
        <p:txBody>
          <a:bodyPr>
            <a:normAutofit/>
          </a:bodyPr>
          <a:lstStyle/>
          <a:p>
            <a:r>
              <a:rPr lang="id-ID" sz="4800" b="1" dirty="0" smtClean="0">
                <a:solidFill>
                  <a:srgbClr val="002060"/>
                </a:solidFill>
              </a:rPr>
              <a:t>BUDIDAYA BAYAM</a:t>
            </a:r>
            <a:endParaRPr lang="id-ID" sz="4800" b="1" dirty="0">
              <a:solidFill>
                <a:srgbClr val="002060"/>
              </a:solidFill>
            </a:endParaRPr>
          </a:p>
        </p:txBody>
      </p:sp>
      <p:sp>
        <p:nvSpPr>
          <p:cNvPr id="4" name="Subtitle 2"/>
          <p:cNvSpPr>
            <a:spLocks noGrp="1"/>
          </p:cNvSpPr>
          <p:nvPr>
            <p:ph type="subTitle" idx="1"/>
          </p:nvPr>
        </p:nvSpPr>
        <p:spPr>
          <a:xfrm>
            <a:off x="1371600" y="3500438"/>
            <a:ext cx="6400800" cy="1752600"/>
          </a:xfrm>
        </p:spPr>
        <p:txBody>
          <a:bodyPr/>
          <a:lstStyle/>
          <a:p>
            <a:pPr>
              <a:spcBef>
                <a:spcPts val="0"/>
              </a:spcBef>
            </a:pPr>
            <a:r>
              <a:rPr lang="id-ID" b="1" dirty="0" smtClean="0">
                <a:solidFill>
                  <a:srgbClr val="FF0000"/>
                </a:solidFill>
              </a:rPr>
              <a:t>PT OSMOSA ALAM SEMESTA</a:t>
            </a:r>
          </a:p>
          <a:p>
            <a:pPr>
              <a:spcBef>
                <a:spcPts val="0"/>
              </a:spcBef>
            </a:pPr>
            <a:r>
              <a:rPr lang="id-ID" b="1" dirty="0" smtClean="0">
                <a:solidFill>
                  <a:srgbClr val="FF0000"/>
                </a:solidFill>
              </a:rPr>
              <a:t>WONOSOBO</a:t>
            </a:r>
          </a:p>
          <a:p>
            <a:pPr>
              <a:spcBef>
                <a:spcPts val="0"/>
              </a:spcBef>
            </a:pPr>
            <a:r>
              <a:rPr lang="id-ID" b="1" dirty="0" smtClean="0">
                <a:solidFill>
                  <a:srgbClr val="FF0000"/>
                </a:solidFill>
              </a:rPr>
              <a:t>FEBRUARI 2013</a:t>
            </a:r>
            <a:endParaRPr lang="id-ID" b="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958471788"/>
              </p:ext>
            </p:extLst>
          </p:nvPr>
        </p:nvGraphicFramePr>
        <p:xfrm>
          <a:off x="571472" y="571482"/>
          <a:ext cx="8143932" cy="5715036"/>
        </p:xfrm>
        <a:graphic>
          <a:graphicData uri="http://schemas.openxmlformats.org/drawingml/2006/table">
            <a:tbl>
              <a:tblPr/>
              <a:tblGrid>
                <a:gridCol w="380570"/>
                <a:gridCol w="1475266"/>
                <a:gridCol w="874232"/>
                <a:gridCol w="1293135"/>
                <a:gridCol w="1188409"/>
                <a:gridCol w="1147429"/>
                <a:gridCol w="1784891"/>
              </a:tblGrid>
              <a:tr h="349501">
                <a:tc gridSpan="4">
                  <a:txBody>
                    <a:bodyPr/>
                    <a:lstStyle/>
                    <a:p>
                      <a:pPr algn="l" fontAlgn="b"/>
                      <a:r>
                        <a:rPr lang="id-ID" sz="1400" b="1" i="0" u="none" strike="noStrike" dirty="0" smtClean="0">
                          <a:solidFill>
                            <a:srgbClr val="000000"/>
                          </a:solidFill>
                          <a:latin typeface="Calibri"/>
                        </a:rPr>
                        <a:t>  </a:t>
                      </a:r>
                      <a:r>
                        <a:rPr lang="id-ID" sz="1600" b="1" i="0" u="none" strike="noStrike" dirty="0" smtClean="0">
                          <a:solidFill>
                            <a:srgbClr val="000000"/>
                          </a:solidFill>
                          <a:latin typeface="Calibri"/>
                        </a:rPr>
                        <a:t>PERHITUNGAN </a:t>
                      </a:r>
                      <a:r>
                        <a:rPr lang="id-ID" sz="1600" b="1" i="0" u="none" strike="noStrike" dirty="0">
                          <a:solidFill>
                            <a:srgbClr val="000000"/>
                          </a:solidFill>
                          <a:latin typeface="Calibri"/>
                        </a:rPr>
                        <a:t>KEBUTUHAN PUPUK</a:t>
                      </a:r>
                    </a:p>
                  </a:txBody>
                  <a:tcPr marL="0" marR="0" marT="0" marB="0" anchor="ctr">
                    <a:lnL>
                      <a:noFill/>
                    </a:lnL>
                    <a:lnR>
                      <a:noFill/>
                    </a:lnR>
                    <a:lnT>
                      <a:noFill/>
                    </a:lnT>
                    <a:lnB>
                      <a:noFill/>
                    </a:lnB>
                  </a:tcPr>
                </a:tc>
                <a:tc hMerge="1">
                  <a:txBody>
                    <a:bodyPr/>
                    <a:lstStyle/>
                    <a:p>
                      <a:endParaRPr lang="id-ID"/>
                    </a:p>
                  </a:txBody>
                  <a:tcPr/>
                </a:tc>
                <a:tc hMerge="1">
                  <a:txBody>
                    <a:bodyPr/>
                    <a:lstStyle/>
                    <a:p>
                      <a:endParaRPr lang="id-ID"/>
                    </a:p>
                  </a:txBody>
                  <a:tcPr/>
                </a:tc>
                <a:tc hMerge="1">
                  <a:txBody>
                    <a:bodyPr/>
                    <a:lstStyle/>
                    <a:p>
                      <a:endParaRPr lang="id-ID"/>
                    </a:p>
                  </a:txBody>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a:noFill/>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a:noFill/>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a:noFill/>
                    </a:lnB>
                  </a:tcPr>
                </a:tc>
              </a:tr>
              <a:tr h="293581">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dirty="0">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a:noFill/>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a:noFill/>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r>
              <a:tr h="293581">
                <a:tc gridSpan="2">
                  <a:txBody>
                    <a:bodyPr/>
                    <a:lstStyle/>
                    <a:p>
                      <a:pPr algn="l" fontAlgn="b"/>
                      <a:r>
                        <a:rPr lang="id-ID" sz="1400" b="1" i="0" u="none" strike="noStrike" dirty="0" smtClean="0">
                          <a:solidFill>
                            <a:srgbClr val="000000"/>
                          </a:solidFill>
                          <a:latin typeface="Calibri"/>
                        </a:rPr>
                        <a:t>  KATAGORI</a:t>
                      </a:r>
                      <a:endParaRPr lang="id-ID" sz="1400" b="1"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a:txBody>
                    <a:bodyPr/>
                    <a:lstStyle/>
                    <a:p>
                      <a:pPr algn="l" fontAlgn="b"/>
                      <a:endParaRPr lang="id-ID" sz="1400" b="1"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l" fontAlgn="b"/>
                      <a:r>
                        <a:rPr lang="id-ID" sz="1400" b="1" i="0" u="none" strike="noStrike" dirty="0" smtClean="0">
                          <a:solidFill>
                            <a:srgbClr val="000000"/>
                          </a:solidFill>
                          <a:latin typeface="Calibri"/>
                        </a:rPr>
                        <a:t>  SAYUR </a:t>
                      </a:r>
                      <a:r>
                        <a:rPr lang="id-ID" sz="1400" b="1" i="0" u="none" strike="noStrike" dirty="0">
                          <a:solidFill>
                            <a:srgbClr val="000000"/>
                          </a:solidFill>
                          <a:latin typeface="Calibri"/>
                        </a:rPr>
                        <a:t>DAUN SEKALI PANEN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a:txBody>
                    <a:bodyPr/>
                    <a:lstStyle/>
                    <a:p>
                      <a:pPr algn="l" fontAlgn="b"/>
                      <a:endParaRPr lang="id-ID" sz="1400" b="1"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id-ID" sz="1400" b="1" i="0" u="none" strike="noStrike" dirty="0" smtClean="0">
                          <a:solidFill>
                            <a:srgbClr val="000000"/>
                          </a:solidFill>
                          <a:latin typeface="Calibri"/>
                        </a:rPr>
                        <a:t>  DIPENGARUHI </a:t>
                      </a:r>
                      <a:r>
                        <a:rPr lang="id-ID" sz="1400" b="1" i="0" u="none" strike="noStrike" dirty="0">
                          <a:solidFill>
                            <a:srgbClr val="000000"/>
                          </a:solidFill>
                          <a:latin typeface="Calibri"/>
                        </a:rPr>
                        <a:t>OLEH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93581">
                <a:tc>
                  <a:txBody>
                    <a:bodyPr/>
                    <a:lstStyle/>
                    <a:p>
                      <a:pPr algn="l" fontAlgn="b"/>
                      <a:endParaRPr lang="id-ID" sz="1400" b="1" i="0" u="none" strike="noStrike" dirty="0">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a:noFill/>
                    </a:lnB>
                  </a:tcPr>
                </a:tc>
                <a:tc>
                  <a:txBody>
                    <a:bodyPr/>
                    <a:lstStyle/>
                    <a:p>
                      <a:pPr algn="l" fontAlgn="b"/>
                      <a:endParaRPr lang="id-ID" sz="1400" b="1" i="0" u="none" strike="noStrike" dirty="0">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id-ID" sz="1400" b="1" i="0" u="none" strike="noStrike">
                        <a:solidFill>
                          <a:srgbClr val="000000"/>
                        </a:solidFill>
                        <a:latin typeface="Calibri"/>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id-ID" sz="1400" b="1" i="0" u="none" strike="noStrike" dirty="0" smtClean="0">
                          <a:solidFill>
                            <a:srgbClr val="000000"/>
                          </a:solidFill>
                          <a:latin typeface="Calibri"/>
                        </a:rPr>
                        <a:t>  1</a:t>
                      </a:r>
                      <a:r>
                        <a:rPr lang="id-ID" sz="1400" b="1" i="0" u="none" strike="noStrike" dirty="0">
                          <a:solidFill>
                            <a:srgbClr val="000000"/>
                          </a:solidFill>
                          <a:latin typeface="Calibri"/>
                        </a:rPr>
                        <a:t>. Jenis Tanaman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93581">
                <a:tc gridSpan="2">
                  <a:txBody>
                    <a:bodyPr/>
                    <a:lstStyle/>
                    <a:p>
                      <a:pPr algn="l" fontAlgn="b"/>
                      <a:r>
                        <a:rPr lang="id-ID" sz="1400" b="1" i="0" u="none" strike="noStrike" dirty="0" smtClean="0">
                          <a:solidFill>
                            <a:srgbClr val="000000"/>
                          </a:solidFill>
                          <a:latin typeface="Calibri"/>
                        </a:rPr>
                        <a:t>  TARGET </a:t>
                      </a:r>
                      <a:r>
                        <a:rPr lang="id-ID" sz="1400" b="1" i="0" u="none" strike="noStrike" dirty="0">
                          <a:solidFill>
                            <a:srgbClr val="000000"/>
                          </a:solidFill>
                          <a:latin typeface="Calibri"/>
                        </a:rPr>
                        <a:t>BIOMASA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vMerge="1">
                  <a:txBody>
                    <a:bodyPr/>
                    <a:lstStyle/>
                    <a:p>
                      <a:endParaRPr lang="id-ID"/>
                    </a:p>
                  </a:txBody>
                  <a:tcPr/>
                </a:tc>
                <a:tc>
                  <a:txBody>
                    <a:bodyPr/>
                    <a:lstStyle/>
                    <a:p>
                      <a:pPr algn="ctr" fontAlgn="b"/>
                      <a:r>
                        <a:rPr lang="id-ID" sz="1400" b="1" i="0" u="none" strike="noStrike" dirty="0">
                          <a:solidFill>
                            <a:srgbClr val="000000"/>
                          </a:solidFill>
                          <a:latin typeface="Calibri"/>
                        </a:rPr>
                        <a:t>20000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l" fontAlgn="b"/>
                      <a:r>
                        <a:rPr lang="id-ID" sz="1400" b="1" i="0" u="none" strike="noStrike" dirty="0" smtClean="0">
                          <a:solidFill>
                            <a:srgbClr val="000000"/>
                          </a:solidFill>
                          <a:latin typeface="Calibri"/>
                        </a:rPr>
                        <a:t>  KG</a:t>
                      </a:r>
                      <a:endParaRPr lang="id-ID" sz="1400" b="1"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d-ID" sz="1400" b="1" i="0" u="none" strike="noStrike">
                        <a:solidFill>
                          <a:srgbClr val="000000"/>
                        </a:solidFill>
                        <a:latin typeface="Calibri"/>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id-ID" sz="1400" b="1" i="0" u="none" strike="noStrike" dirty="0" smtClean="0">
                          <a:solidFill>
                            <a:srgbClr val="000000"/>
                          </a:solidFill>
                          <a:latin typeface="Calibri"/>
                        </a:rPr>
                        <a:t>  2</a:t>
                      </a:r>
                      <a:r>
                        <a:rPr lang="id-ID" sz="1400" b="1" i="0" u="none" strike="noStrike" dirty="0">
                          <a:solidFill>
                            <a:srgbClr val="000000"/>
                          </a:solidFill>
                          <a:latin typeface="Calibri"/>
                        </a:rPr>
                        <a:t>. Luas Tanam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93581">
                <a:tc>
                  <a:txBody>
                    <a:bodyPr/>
                    <a:lstStyle/>
                    <a:p>
                      <a:pPr algn="l" fontAlgn="b"/>
                      <a:endParaRPr lang="id-ID" sz="1400" b="1" i="0" u="none" strike="noStrike" dirty="0">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id-ID"/>
                    </a:p>
                  </a:txBody>
                  <a:tcPr/>
                </a:tc>
                <a:tc>
                  <a:txBody>
                    <a:bodyPr/>
                    <a:lstStyle/>
                    <a:p>
                      <a:pPr algn="l" fontAlgn="b"/>
                      <a:endParaRPr lang="id-ID" sz="1400" b="1" i="0" u="none" strike="noStrike" dirty="0">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dirty="0">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id-ID" sz="1400" b="1" i="0" u="none" strike="noStrike" dirty="0" smtClean="0">
                          <a:solidFill>
                            <a:srgbClr val="000000"/>
                          </a:solidFill>
                          <a:latin typeface="Calibri"/>
                        </a:rPr>
                        <a:t>  3</a:t>
                      </a:r>
                      <a:r>
                        <a:rPr lang="id-ID" sz="1400" b="1" i="0" u="none" strike="noStrike" dirty="0">
                          <a:solidFill>
                            <a:srgbClr val="000000"/>
                          </a:solidFill>
                          <a:latin typeface="Calibri"/>
                        </a:rPr>
                        <a:t>. Umur Panen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93581">
                <a:tc gridSpan="2">
                  <a:txBody>
                    <a:bodyPr/>
                    <a:lstStyle/>
                    <a:p>
                      <a:pPr algn="l" fontAlgn="b"/>
                      <a:r>
                        <a:rPr lang="id-ID" sz="1400" b="1" i="0" u="none" strike="noStrike" dirty="0" smtClean="0">
                          <a:solidFill>
                            <a:srgbClr val="000000"/>
                          </a:solidFill>
                          <a:latin typeface="Calibri"/>
                        </a:rPr>
                        <a:t>  APLIKASI</a:t>
                      </a:r>
                      <a:endParaRPr lang="id-ID" sz="1400" b="1"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a:txBody>
                    <a:bodyPr/>
                    <a:lstStyle/>
                    <a:p>
                      <a:pPr algn="l" fontAlgn="b"/>
                      <a:endParaRPr lang="id-ID" sz="1400" b="1"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l" fontAlgn="b"/>
                      <a:r>
                        <a:rPr lang="id-ID" sz="1400" b="1" i="0" u="none" strike="noStrike" dirty="0" smtClean="0">
                          <a:solidFill>
                            <a:srgbClr val="000000"/>
                          </a:solidFill>
                          <a:latin typeface="Calibri"/>
                        </a:rPr>
                        <a:t>  AWAL </a:t>
                      </a:r>
                      <a:r>
                        <a:rPr lang="id-ID" sz="1400" b="1" i="0" u="none" strike="noStrike" dirty="0">
                          <a:solidFill>
                            <a:srgbClr val="000000"/>
                          </a:solidFill>
                          <a:latin typeface="Calibri"/>
                        </a:rPr>
                        <a:t>TANAM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a:txBody>
                    <a:bodyPr/>
                    <a:lstStyle/>
                    <a:p>
                      <a:pPr algn="l" fontAlgn="b"/>
                      <a:endParaRPr lang="id-ID" sz="1400" b="1"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id-ID" sz="1400" b="1" i="0" u="none" strike="noStrike" dirty="0" smtClean="0">
                          <a:solidFill>
                            <a:srgbClr val="000000"/>
                          </a:solidFill>
                          <a:latin typeface="Calibri"/>
                        </a:rPr>
                        <a:t>  4</a:t>
                      </a:r>
                      <a:r>
                        <a:rPr lang="id-ID" sz="1400" b="1" i="0" u="none" strike="noStrike" dirty="0">
                          <a:solidFill>
                            <a:srgbClr val="000000"/>
                          </a:solidFill>
                          <a:latin typeface="Calibri"/>
                        </a:rPr>
                        <a:t>. Pot / Hamparan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93581">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74324">
                <a:tc>
                  <a:txBody>
                    <a:bodyPr/>
                    <a:lstStyle/>
                    <a:p>
                      <a:pPr algn="ctr" fontAlgn="ctr"/>
                      <a:r>
                        <a:rPr lang="id-ID" sz="1400" b="1" i="0" u="none" strike="noStrike">
                          <a:solidFill>
                            <a:srgbClr val="000000"/>
                          </a:solidFill>
                          <a:latin typeface="Calibri"/>
                        </a:rPr>
                        <a:t>NO</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id-ID" sz="1400" b="1" i="0" u="none" strike="noStrike">
                          <a:solidFill>
                            <a:srgbClr val="000000"/>
                          </a:solidFill>
                          <a:latin typeface="Calibri"/>
                        </a:rPr>
                        <a:t>ITEM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id-ID" sz="1400" b="1" i="0" u="none" strike="noStrike">
                          <a:solidFill>
                            <a:srgbClr val="000000"/>
                          </a:solidFill>
                          <a:latin typeface="Calibr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id-ID" sz="1400" b="1" i="0" u="none" strike="noStrike">
                          <a:solidFill>
                            <a:srgbClr val="000000"/>
                          </a:solidFill>
                          <a:latin typeface="Calibri"/>
                        </a:rPr>
                        <a:t>KEBUTUHAN (KG)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id-ID" sz="1400" b="1" i="0" u="none" strike="noStrike">
                          <a:solidFill>
                            <a:srgbClr val="000000"/>
                          </a:solidFill>
                          <a:latin typeface="Calibri"/>
                        </a:rPr>
                        <a:t>HARGA PUPUK / TENAGA KERJA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id-ID" sz="1400" b="1" i="0" u="none" strike="noStrike">
                          <a:solidFill>
                            <a:srgbClr val="000000"/>
                          </a:solidFill>
                          <a:latin typeface="Calibri"/>
                        </a:rPr>
                        <a:t>TOTAL BIAYA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id-ID" sz="1400" b="1" i="0" u="none" strike="noStrike">
                          <a:solidFill>
                            <a:srgbClr val="000000"/>
                          </a:solidFill>
                          <a:latin typeface="Calibri"/>
                        </a:rPr>
                        <a:t>KETERANGAN</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r>
              <a:tr h="246048">
                <a:tc>
                  <a:txBody>
                    <a:bodyPr/>
                    <a:lstStyle/>
                    <a:p>
                      <a:pPr algn="l" fontAlgn="b"/>
                      <a:r>
                        <a:rPr lang="id-ID" sz="1400" b="1" i="0" u="none" strike="noStrike">
                          <a:solidFill>
                            <a:srgbClr val="000000"/>
                          </a:solidFill>
                          <a:latin typeface="Calibri"/>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600">
                <a:tc>
                  <a:txBody>
                    <a:bodyPr/>
                    <a:lstStyle/>
                    <a:p>
                      <a:pPr algn="ctr" fontAlgn="b"/>
                      <a:r>
                        <a:rPr lang="id-ID" sz="1400" b="1" i="0" u="none" strike="noStrike" dirty="0">
                          <a:solidFill>
                            <a:srgbClr val="000000"/>
                          </a:solidFill>
                          <a:latin typeface="Calibri"/>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smtClean="0">
                          <a:solidFill>
                            <a:srgbClr val="000000"/>
                          </a:solidFill>
                          <a:latin typeface="Calibri"/>
                        </a:rPr>
                        <a:t>  KOMPOS </a:t>
                      </a:r>
                      <a:r>
                        <a:rPr lang="id-ID" sz="1400" b="1" i="0" u="none" strike="noStrike" dirty="0">
                          <a:solidFill>
                            <a:srgbClr val="000000"/>
                          </a:solidFill>
                          <a:latin typeface="Calibri"/>
                        </a:rPr>
                        <a:t>PADAT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dirty="0">
                          <a:solidFill>
                            <a:srgbClr val="000000"/>
                          </a:solidFill>
                          <a:latin typeface="Calibri"/>
                        </a:rPr>
                        <a:t>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1600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1.600.000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600">
                <a:tc>
                  <a:txBody>
                    <a:bodyPr/>
                    <a:lstStyle/>
                    <a:p>
                      <a:pPr algn="ctr" fontAlgn="b"/>
                      <a:r>
                        <a:rPr lang="id-ID" sz="1400" b="1" i="0" u="none" strike="noStrike" dirty="0">
                          <a:solidFill>
                            <a:srgbClr val="000000"/>
                          </a:solidFill>
                          <a:latin typeface="Calibri"/>
                        </a:rPr>
                        <a:t>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smtClean="0">
                          <a:solidFill>
                            <a:srgbClr val="000000"/>
                          </a:solidFill>
                          <a:latin typeface="Calibri"/>
                        </a:rPr>
                        <a:t>  UREA</a:t>
                      </a:r>
                      <a:endParaRPr lang="id-ID" sz="1400" b="1"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dirty="0">
                          <a:solidFill>
                            <a:srgbClr val="000000"/>
                          </a:solidFill>
                          <a:latin typeface="Calibri"/>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2.300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460.000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600">
                <a:tc>
                  <a:txBody>
                    <a:bodyPr/>
                    <a:lstStyle/>
                    <a:p>
                      <a:pPr algn="ctr" fontAlgn="b"/>
                      <a:r>
                        <a:rPr lang="id-ID" sz="1400" b="1" i="0" u="none" strike="noStrike" dirty="0">
                          <a:solidFill>
                            <a:srgbClr val="000000"/>
                          </a:solidFill>
                          <a:latin typeface="Calibri"/>
                        </a:rPr>
                        <a:t>3</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smtClean="0">
                          <a:solidFill>
                            <a:srgbClr val="000000"/>
                          </a:solidFill>
                          <a:latin typeface="Calibri"/>
                        </a:rPr>
                        <a:t>  PONSKA</a:t>
                      </a:r>
                      <a:endParaRPr lang="id-ID" sz="1400" b="1"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dirty="0">
                          <a:solidFill>
                            <a:srgbClr val="000000"/>
                          </a:solidFill>
                          <a:latin typeface="Calibri"/>
                        </a:rPr>
                        <a:t>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2.400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960.000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600">
                <a:tc>
                  <a:txBody>
                    <a:bodyPr/>
                    <a:lstStyle/>
                    <a:p>
                      <a:pPr algn="ctr" fontAlgn="b"/>
                      <a:r>
                        <a:rPr lang="id-ID" sz="1400" b="1" i="0" u="none" strike="noStrike" dirty="0">
                          <a:solidFill>
                            <a:srgbClr val="000000"/>
                          </a:solidFill>
                          <a:latin typeface="Calibri"/>
                        </a:rPr>
                        <a:t>4</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smtClean="0">
                          <a:solidFill>
                            <a:srgbClr val="000000"/>
                          </a:solidFill>
                          <a:latin typeface="Calibri"/>
                        </a:rPr>
                        <a:t>  TENAGA </a:t>
                      </a:r>
                      <a:r>
                        <a:rPr lang="id-ID" sz="1400" b="1" i="0" u="none" strike="noStrike" dirty="0">
                          <a:solidFill>
                            <a:srgbClr val="000000"/>
                          </a:solidFill>
                          <a:latin typeface="Calibri"/>
                        </a:rPr>
                        <a:t>KERJA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dirty="0">
                          <a:solidFill>
                            <a:srgbClr val="000000"/>
                          </a:solidFill>
                          <a:latin typeface="Calibri"/>
                        </a:rPr>
                        <a:t>30,00%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3.020.000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906.000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6048">
                <a:tc>
                  <a:txBody>
                    <a:bodyPr/>
                    <a:lstStyle/>
                    <a:p>
                      <a:pPr algn="l" fontAlgn="b"/>
                      <a:r>
                        <a:rPr lang="id-ID" sz="1400" b="1" i="0" u="none" strike="noStrike">
                          <a:solidFill>
                            <a:srgbClr val="000000"/>
                          </a:solidFill>
                          <a:latin typeface="Calibri"/>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600">
                <a:tc>
                  <a:txBody>
                    <a:bodyPr/>
                    <a:lstStyle/>
                    <a:p>
                      <a:pPr algn="l" fontAlgn="b"/>
                      <a:r>
                        <a:rPr lang="id-ID" sz="1400" b="1" i="0" u="none" strike="noStrike">
                          <a:solidFill>
                            <a:srgbClr val="000000"/>
                          </a:solidFill>
                          <a:latin typeface="Calibri"/>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3.926.000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6048">
                <a:tc>
                  <a:txBody>
                    <a:bodyPr/>
                    <a:lstStyle/>
                    <a:p>
                      <a:pPr algn="l" fontAlgn="b"/>
                      <a:r>
                        <a:rPr lang="id-ID" sz="1400" b="1" i="0" u="none" strike="noStrike">
                          <a:solidFill>
                            <a:srgbClr val="000000"/>
                          </a:solidFill>
                          <a:latin typeface="Calibri"/>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ight Arrow 2"/>
          <p:cNvSpPr/>
          <p:nvPr/>
        </p:nvSpPr>
        <p:spPr>
          <a:xfrm>
            <a:off x="2714612" y="1847841"/>
            <a:ext cx="352425" cy="2952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id-ID" sz="1100"/>
          </a:p>
        </p:txBody>
      </p:sp>
      <p:sp>
        <p:nvSpPr>
          <p:cNvPr id="4" name="Left Arrow 3"/>
          <p:cNvSpPr/>
          <p:nvPr/>
        </p:nvSpPr>
        <p:spPr>
          <a:xfrm>
            <a:off x="5643570" y="1857364"/>
            <a:ext cx="581025" cy="1905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id-ID" sz="1100"/>
          </a:p>
        </p:txBody>
      </p:sp>
      <p:sp>
        <p:nvSpPr>
          <p:cNvPr id="5" name="Right Arrow 4"/>
          <p:cNvSpPr/>
          <p:nvPr/>
        </p:nvSpPr>
        <p:spPr>
          <a:xfrm>
            <a:off x="2714612" y="2357430"/>
            <a:ext cx="352425" cy="2952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id-ID" sz="1100"/>
          </a:p>
        </p:txBody>
      </p:sp>
      <p:sp>
        <p:nvSpPr>
          <p:cNvPr id="6" name="Right Arrow 5"/>
          <p:cNvSpPr/>
          <p:nvPr/>
        </p:nvSpPr>
        <p:spPr>
          <a:xfrm>
            <a:off x="2714612" y="1214422"/>
            <a:ext cx="352425" cy="2952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id-ID" sz="11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85182206"/>
              </p:ext>
            </p:extLst>
          </p:nvPr>
        </p:nvGraphicFramePr>
        <p:xfrm>
          <a:off x="500034" y="714356"/>
          <a:ext cx="8001057" cy="5689856"/>
        </p:xfrm>
        <a:graphic>
          <a:graphicData uri="http://schemas.openxmlformats.org/drawingml/2006/table">
            <a:tbl>
              <a:tblPr/>
              <a:tblGrid>
                <a:gridCol w="439083"/>
                <a:gridCol w="1436997"/>
                <a:gridCol w="851554"/>
                <a:gridCol w="1259589"/>
                <a:gridCol w="1157580"/>
                <a:gridCol w="1117665"/>
                <a:gridCol w="1738589"/>
              </a:tblGrid>
              <a:tr h="551088">
                <a:tc gridSpan="6">
                  <a:txBody>
                    <a:bodyPr/>
                    <a:lstStyle/>
                    <a:p>
                      <a:pPr algn="l" fontAlgn="ctr"/>
                      <a:r>
                        <a:rPr lang="id-ID" sz="1400" b="1" i="0" u="none" strike="noStrike" dirty="0" smtClean="0">
                          <a:solidFill>
                            <a:srgbClr val="000000"/>
                          </a:solidFill>
                          <a:latin typeface="Calibri"/>
                        </a:rPr>
                        <a:t>  </a:t>
                      </a:r>
                      <a:r>
                        <a:rPr lang="id-ID" sz="1600" b="1" i="0" u="none" strike="noStrike" dirty="0" smtClean="0">
                          <a:solidFill>
                            <a:srgbClr val="000000"/>
                          </a:solidFill>
                          <a:latin typeface="Calibri"/>
                        </a:rPr>
                        <a:t>PERHITUNGAN </a:t>
                      </a:r>
                      <a:r>
                        <a:rPr lang="id-ID" sz="1600" b="1" i="0" u="none" strike="noStrike" dirty="0">
                          <a:solidFill>
                            <a:srgbClr val="000000"/>
                          </a:solidFill>
                          <a:latin typeface="Calibri"/>
                        </a:rPr>
                        <a:t>KEBUTUHAN NASKURU_UREA_KNO3 MERAH</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rowSpan="3">
                  <a:txBody>
                    <a:bodyPr/>
                    <a:lstStyle/>
                    <a:p>
                      <a:pPr algn="l" fontAlgn="b"/>
                      <a:r>
                        <a:rPr lang="id-ID" sz="1400" b="1" i="0" u="none" strike="noStrike" dirty="0" smtClean="0">
                          <a:solidFill>
                            <a:srgbClr val="000000"/>
                          </a:solidFill>
                          <a:latin typeface="Calibri"/>
                        </a:rPr>
                        <a:t>  APABILA </a:t>
                      </a:r>
                      <a:r>
                        <a:rPr lang="id-ID" sz="1400" b="1" i="0" u="none" strike="noStrike" dirty="0">
                          <a:solidFill>
                            <a:srgbClr val="000000"/>
                          </a:solidFill>
                          <a:latin typeface="Calibri"/>
                        </a:rPr>
                        <a:t>JENIS </a:t>
                      </a:r>
                      <a:endParaRPr lang="id-ID" sz="1400" b="1" i="0" u="none" strike="noStrike" dirty="0" smtClean="0">
                        <a:solidFill>
                          <a:srgbClr val="000000"/>
                        </a:solidFill>
                        <a:latin typeface="Calibri"/>
                      </a:endParaRPr>
                    </a:p>
                    <a:p>
                      <a:pPr algn="l" fontAlgn="b"/>
                      <a:r>
                        <a:rPr lang="id-ID" sz="1400" b="1" i="0" u="none" strike="noStrike" dirty="0" smtClean="0">
                          <a:solidFill>
                            <a:srgbClr val="000000"/>
                          </a:solidFill>
                          <a:latin typeface="Calibri"/>
                        </a:rPr>
                        <a:t>  TANAMANNYA TIDAK</a:t>
                      </a:r>
                    </a:p>
                    <a:p>
                      <a:pPr algn="l" fontAlgn="b"/>
                      <a:r>
                        <a:rPr lang="id-ID" sz="1400" b="1" i="0" u="none" strike="noStrike" dirty="0" smtClean="0">
                          <a:solidFill>
                            <a:srgbClr val="000000"/>
                          </a:solidFill>
                          <a:latin typeface="Calibri"/>
                        </a:rPr>
                        <a:t>  </a:t>
                      </a:r>
                      <a:r>
                        <a:rPr lang="id-ID" sz="1400" b="1" i="0" u="none" strike="noStrike" dirty="0">
                          <a:solidFill>
                            <a:srgbClr val="000000"/>
                          </a:solidFill>
                          <a:latin typeface="Calibri"/>
                        </a:rPr>
                        <a:t>PANEN SEKALI, </a:t>
                      </a:r>
                      <a:r>
                        <a:rPr lang="id-ID" sz="1400" b="1" i="0" u="none" strike="noStrike" dirty="0" smtClean="0">
                          <a:solidFill>
                            <a:srgbClr val="000000"/>
                          </a:solidFill>
                          <a:latin typeface="Calibri"/>
                        </a:rPr>
                        <a:t>TETAPI</a:t>
                      </a:r>
                    </a:p>
                    <a:p>
                      <a:pPr algn="l" fontAlgn="b"/>
                      <a:r>
                        <a:rPr lang="id-ID" sz="1400" b="1" i="0" u="none" strike="noStrike" dirty="0" smtClean="0">
                          <a:solidFill>
                            <a:srgbClr val="000000"/>
                          </a:solidFill>
                          <a:latin typeface="Calibri"/>
                        </a:rPr>
                        <a:t>  </a:t>
                      </a:r>
                      <a:r>
                        <a:rPr lang="id-ID" sz="1400" b="1" i="0" u="none" strike="noStrike" dirty="0">
                          <a:solidFill>
                            <a:srgbClr val="000000"/>
                          </a:solidFill>
                          <a:latin typeface="Calibri"/>
                        </a:rPr>
                        <a:t>BISA PETIK </a:t>
                      </a:r>
                      <a:r>
                        <a:rPr lang="id-ID" sz="1400" b="1" i="0" u="none" strike="noStrike" dirty="0" smtClean="0">
                          <a:solidFill>
                            <a:srgbClr val="000000"/>
                          </a:solidFill>
                          <a:latin typeface="Calibri"/>
                        </a:rPr>
                        <a:t>BEBERAPA</a:t>
                      </a:r>
                    </a:p>
                    <a:p>
                      <a:pPr algn="l" fontAlgn="b"/>
                      <a:r>
                        <a:rPr lang="id-ID" sz="1400" b="1" i="0" u="none" strike="noStrike" dirty="0" smtClean="0">
                          <a:solidFill>
                            <a:srgbClr val="000000"/>
                          </a:solidFill>
                          <a:latin typeface="Calibri"/>
                        </a:rPr>
                        <a:t>  </a:t>
                      </a:r>
                      <a:r>
                        <a:rPr lang="id-ID" sz="1400" b="1" i="0" u="none" strike="noStrike" dirty="0">
                          <a:solidFill>
                            <a:srgbClr val="000000"/>
                          </a:solidFill>
                          <a:latin typeface="Calibri"/>
                        </a:rPr>
                        <a:t>KALI MAKA </a:t>
                      </a:r>
                      <a:r>
                        <a:rPr lang="id-ID" sz="1400" b="1" i="0" u="none" strike="noStrike" dirty="0" smtClean="0">
                          <a:solidFill>
                            <a:srgbClr val="000000"/>
                          </a:solidFill>
                          <a:latin typeface="Calibri"/>
                        </a:rPr>
                        <a:t>SETIAP</a:t>
                      </a:r>
                    </a:p>
                    <a:p>
                      <a:pPr algn="l" fontAlgn="b"/>
                      <a:r>
                        <a:rPr lang="id-ID" sz="1400" b="1" i="0" u="none" strike="noStrike" dirty="0" smtClean="0">
                          <a:solidFill>
                            <a:srgbClr val="000000"/>
                          </a:solidFill>
                          <a:latin typeface="Calibri"/>
                        </a:rPr>
                        <a:t>  </a:t>
                      </a:r>
                      <a:r>
                        <a:rPr lang="id-ID" sz="1400" b="1" i="0" u="none" strike="noStrike" dirty="0">
                          <a:solidFill>
                            <a:srgbClr val="000000"/>
                          </a:solidFill>
                          <a:latin typeface="Calibri"/>
                        </a:rPr>
                        <a:t>BULAN </a:t>
                      </a:r>
                      <a:r>
                        <a:rPr lang="id-ID" sz="1400" b="1" i="0" u="none" strike="noStrike" dirty="0" smtClean="0">
                          <a:solidFill>
                            <a:srgbClr val="000000"/>
                          </a:solidFill>
                          <a:latin typeface="Calibri"/>
                        </a:rPr>
                        <a:t>DILAKUKAN</a:t>
                      </a:r>
                    </a:p>
                    <a:p>
                      <a:pPr algn="l" fontAlgn="b"/>
                      <a:r>
                        <a:rPr lang="id-ID" sz="1400" b="1" i="0" u="none" strike="noStrike" dirty="0" smtClean="0">
                          <a:solidFill>
                            <a:srgbClr val="000000"/>
                          </a:solidFill>
                          <a:latin typeface="Calibri"/>
                        </a:rPr>
                        <a:t>  </a:t>
                      </a:r>
                      <a:r>
                        <a:rPr lang="id-ID" sz="1400" b="1" i="0" u="none" strike="noStrike" dirty="0">
                          <a:solidFill>
                            <a:srgbClr val="000000"/>
                          </a:solidFill>
                          <a:latin typeface="Calibri"/>
                        </a:rPr>
                        <a:t>KOCOR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181">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a:noFill/>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id-ID"/>
                    </a:p>
                  </a:txBody>
                  <a:tcPr/>
                </a:tc>
              </a:tr>
              <a:tr h="1023450">
                <a:tc gridSpan="2">
                  <a:txBody>
                    <a:bodyPr/>
                    <a:lstStyle/>
                    <a:p>
                      <a:pPr algn="l" fontAlgn="ctr"/>
                      <a:r>
                        <a:rPr lang="id-ID" sz="1400" b="1" i="0" u="none" strike="noStrike" dirty="0" smtClean="0">
                          <a:solidFill>
                            <a:srgbClr val="000000"/>
                          </a:solidFill>
                          <a:latin typeface="Calibri"/>
                        </a:rPr>
                        <a:t>  KOCOR </a:t>
                      </a:r>
                      <a:r>
                        <a:rPr lang="id-ID" sz="1400" b="1" i="0" u="none" strike="noStrike" dirty="0">
                          <a:solidFill>
                            <a:srgbClr val="000000"/>
                          </a:solidFill>
                          <a:latin typeface="Calibri"/>
                        </a:rPr>
                        <a:t>TANAH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a:txBody>
                    <a:bodyPr/>
                    <a:lstStyle/>
                    <a:p>
                      <a:pPr algn="l" fontAlgn="b"/>
                      <a:endParaRPr lang="id-ID" sz="1400" b="1"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l" fontAlgn="ctr"/>
                      <a:r>
                        <a:rPr lang="id-ID" sz="1400" b="1" i="0" u="none" strike="noStrike" dirty="0" smtClean="0">
                          <a:solidFill>
                            <a:srgbClr val="000000"/>
                          </a:solidFill>
                          <a:latin typeface="Calibri"/>
                        </a:rPr>
                        <a:t>  AWAL </a:t>
                      </a:r>
                      <a:r>
                        <a:rPr lang="id-ID" sz="1400" b="1" i="0" u="none" strike="noStrike" dirty="0">
                          <a:solidFill>
                            <a:srgbClr val="000000"/>
                          </a:solidFill>
                          <a:latin typeface="Calibri"/>
                        </a:rPr>
                        <a:t>TANAM DAN UMUR 1 </a:t>
                      </a:r>
                      <a:endParaRPr lang="id-ID" sz="1400" b="1" i="0" u="none" strike="noStrike" dirty="0" smtClean="0">
                        <a:solidFill>
                          <a:srgbClr val="000000"/>
                        </a:solidFill>
                        <a:latin typeface="Calibri"/>
                      </a:endParaRPr>
                    </a:p>
                    <a:p>
                      <a:pPr algn="l" fontAlgn="ctr"/>
                      <a:r>
                        <a:rPr lang="id-ID" sz="1400" b="1" i="0" u="none" strike="noStrike" dirty="0" smtClean="0">
                          <a:solidFill>
                            <a:srgbClr val="000000"/>
                          </a:solidFill>
                          <a:latin typeface="Calibri"/>
                        </a:rPr>
                        <a:t>  BULAN</a:t>
                      </a:r>
                      <a:endParaRPr lang="id-ID" sz="1400" b="1"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a:txBody>
                    <a:bodyPr/>
                    <a:lstStyle/>
                    <a:p>
                      <a:pPr algn="l" fontAlgn="b"/>
                      <a:endParaRPr lang="id-ID" sz="1400" b="1"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id-ID"/>
                    </a:p>
                  </a:txBody>
                  <a:tcPr/>
                </a:tc>
              </a:tr>
              <a:tr h="236181">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4724">
                <a:tc>
                  <a:txBody>
                    <a:bodyPr/>
                    <a:lstStyle/>
                    <a:p>
                      <a:pPr algn="ctr" fontAlgn="ctr"/>
                      <a:r>
                        <a:rPr lang="id-ID" sz="1400" b="1" i="0" u="none" strike="noStrike">
                          <a:solidFill>
                            <a:srgbClr val="000000"/>
                          </a:solidFill>
                          <a:latin typeface="Calibri"/>
                        </a:rPr>
                        <a:t>NO</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ctr" fontAlgn="ctr"/>
                      <a:r>
                        <a:rPr lang="id-ID" sz="1400" b="1" i="0" u="none" strike="noStrike">
                          <a:solidFill>
                            <a:srgbClr val="000000"/>
                          </a:solidFill>
                          <a:latin typeface="Calibri"/>
                        </a:rPr>
                        <a:t>ITEM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ctr" fontAlgn="ctr"/>
                      <a:r>
                        <a:rPr lang="id-ID" sz="1400" b="1" i="0" u="none" strike="noStrike">
                          <a:solidFill>
                            <a:srgbClr val="000000"/>
                          </a:solidFill>
                          <a:latin typeface="Calibr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ctr" fontAlgn="ctr"/>
                      <a:r>
                        <a:rPr lang="id-ID" sz="1400" b="1" i="0" u="none" strike="noStrike" dirty="0" smtClean="0">
                          <a:solidFill>
                            <a:srgbClr val="000000"/>
                          </a:solidFill>
                          <a:latin typeface="Calibri"/>
                        </a:rPr>
                        <a:t>KEBUTUHAN</a:t>
                      </a:r>
                    </a:p>
                    <a:p>
                      <a:pPr algn="ctr" fontAlgn="ctr"/>
                      <a:r>
                        <a:rPr lang="id-ID" sz="1400" b="1" i="0" u="none" strike="noStrike" dirty="0" smtClean="0">
                          <a:solidFill>
                            <a:srgbClr val="000000"/>
                          </a:solidFill>
                          <a:latin typeface="Calibri"/>
                        </a:rPr>
                        <a:t> </a:t>
                      </a:r>
                      <a:r>
                        <a:rPr lang="id-ID" sz="1400" b="1" i="0" u="none" strike="noStrike" dirty="0">
                          <a:solidFill>
                            <a:srgbClr val="000000"/>
                          </a:solidFill>
                          <a:latin typeface="Calibri"/>
                        </a:rPr>
                        <a:t>(KG / LITER)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ctr" fontAlgn="ctr"/>
                      <a:r>
                        <a:rPr lang="id-ID" sz="1400" b="1" i="0" u="none" strike="noStrike">
                          <a:solidFill>
                            <a:srgbClr val="000000"/>
                          </a:solidFill>
                          <a:latin typeface="Calibri"/>
                        </a:rPr>
                        <a:t>HARGA PUPUK / KC / TENAGA KERJA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ctr" fontAlgn="ctr"/>
                      <a:r>
                        <a:rPr lang="id-ID" sz="1400" b="1" i="0" u="none" strike="noStrike">
                          <a:solidFill>
                            <a:srgbClr val="000000"/>
                          </a:solidFill>
                          <a:latin typeface="Calibri"/>
                        </a:rPr>
                        <a:t>TOTAL BIAYA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ctr" fontAlgn="ctr"/>
                      <a:r>
                        <a:rPr lang="id-ID" sz="1400" b="1" i="0" u="none" strike="noStrike">
                          <a:solidFill>
                            <a:srgbClr val="000000"/>
                          </a:solidFill>
                          <a:latin typeface="Calibri"/>
                        </a:rPr>
                        <a:t>KETERANGAN</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r>
              <a:tr h="197943">
                <a:tc>
                  <a:txBody>
                    <a:bodyPr/>
                    <a:lstStyle/>
                    <a:p>
                      <a:pPr algn="l" fontAlgn="b"/>
                      <a:r>
                        <a:rPr lang="id-ID" sz="1400" b="1" i="0" u="none" strike="noStrike">
                          <a:solidFill>
                            <a:srgbClr val="000000"/>
                          </a:solidFill>
                          <a:latin typeface="Calibri"/>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4802">
                <a:tc>
                  <a:txBody>
                    <a:bodyPr/>
                    <a:lstStyle/>
                    <a:p>
                      <a:pPr algn="ctr" fontAlgn="ctr"/>
                      <a:r>
                        <a:rPr lang="id-ID" sz="1400" b="1" i="0" u="none" strike="noStrike" dirty="0">
                          <a:solidFill>
                            <a:srgbClr val="000000"/>
                          </a:solidFill>
                          <a:latin typeface="Calibri"/>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d-ID" sz="1400" b="1" i="0" u="none" strike="noStrike" dirty="0" smtClean="0">
                          <a:solidFill>
                            <a:srgbClr val="000000"/>
                          </a:solidFill>
                          <a:latin typeface="Calibri"/>
                        </a:rPr>
                        <a:t>  NASKURU</a:t>
                      </a:r>
                      <a:endParaRPr lang="id-ID" sz="1400" b="1"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1400" b="1" i="0" u="none" strike="noStrike" dirty="0">
                          <a:solidFill>
                            <a:srgbClr val="000000"/>
                          </a:solidFill>
                          <a:latin typeface="Calibri"/>
                        </a:rPr>
                        <a:t>0,50%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1400" b="1" i="0" u="none" strike="noStrike">
                          <a:solidFill>
                            <a:srgbClr val="000000"/>
                          </a:solidFill>
                          <a:latin typeface="Calibri"/>
                        </a:rPr>
                        <a:t>100,0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d-ID" sz="1400" b="1" i="0" u="none" strike="noStrike">
                          <a:solidFill>
                            <a:srgbClr val="000000"/>
                          </a:solidFill>
                          <a:latin typeface="Calibri"/>
                        </a:rPr>
                        <a:t>             27.000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d-ID" sz="1400" b="1" i="0" u="none" strike="noStrike">
                          <a:solidFill>
                            <a:srgbClr val="000000"/>
                          </a:solidFill>
                          <a:latin typeface="Calibri"/>
                        </a:rPr>
                        <a:t>      2.700.000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d-ID" sz="1400" b="1" i="0" u="none" strike="noStrike" dirty="0" smtClean="0">
                          <a:solidFill>
                            <a:srgbClr val="000000"/>
                          </a:solidFill>
                          <a:latin typeface="Calibri"/>
                        </a:rPr>
                        <a:t>  1 </a:t>
                      </a:r>
                      <a:r>
                        <a:rPr lang="id-ID" sz="1400" b="1" i="0" u="none" strike="noStrike" dirty="0">
                          <a:solidFill>
                            <a:srgbClr val="000000"/>
                          </a:solidFill>
                          <a:latin typeface="Calibri"/>
                        </a:rPr>
                        <a:t>TANGKI 14 </a:t>
                      </a:r>
                      <a:r>
                        <a:rPr lang="id-ID" sz="1400" b="1" i="0" u="none" strike="noStrike" dirty="0" smtClean="0">
                          <a:solidFill>
                            <a:srgbClr val="000000"/>
                          </a:solidFill>
                          <a:latin typeface="Calibri"/>
                        </a:rPr>
                        <a:t>LITER</a:t>
                      </a:r>
                    </a:p>
                    <a:p>
                      <a:pPr algn="l" fontAlgn="ctr"/>
                      <a:r>
                        <a:rPr lang="id-ID" sz="1400" b="1" i="0" u="none" strike="noStrike" dirty="0" smtClean="0">
                          <a:solidFill>
                            <a:srgbClr val="000000"/>
                          </a:solidFill>
                          <a:latin typeface="Calibri"/>
                        </a:rPr>
                        <a:t>  </a:t>
                      </a:r>
                      <a:r>
                        <a:rPr lang="id-ID" sz="1400" b="1" i="0" u="none" strike="noStrike" dirty="0">
                          <a:solidFill>
                            <a:srgbClr val="000000"/>
                          </a:solidFill>
                          <a:latin typeface="Calibri"/>
                        </a:rPr>
                        <a:t>PERLU NASKURU </a:t>
                      </a:r>
                      <a:r>
                        <a:rPr lang="id-ID" sz="1400" b="1" i="0" u="none" strike="noStrike" dirty="0" smtClean="0">
                          <a:solidFill>
                            <a:srgbClr val="000000"/>
                          </a:solidFill>
                          <a:latin typeface="Calibri"/>
                        </a:rPr>
                        <a:t>0,5</a:t>
                      </a:r>
                    </a:p>
                    <a:p>
                      <a:pPr algn="l" fontAlgn="ctr"/>
                      <a:r>
                        <a:rPr lang="id-ID" sz="1400" b="1" i="0" u="none" strike="noStrike" dirty="0" smtClean="0">
                          <a:solidFill>
                            <a:srgbClr val="000000"/>
                          </a:solidFill>
                          <a:latin typeface="Calibri"/>
                        </a:rPr>
                        <a:t>  </a:t>
                      </a:r>
                      <a:r>
                        <a:rPr lang="id-ID" sz="1400" b="1" i="0" u="none" strike="noStrike" dirty="0">
                          <a:solidFill>
                            <a:srgbClr val="000000"/>
                          </a:solidFill>
                          <a:latin typeface="Calibri"/>
                        </a:rPr>
                        <a:t>LITER</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935">
                <a:tc>
                  <a:txBody>
                    <a:bodyPr/>
                    <a:lstStyle/>
                    <a:p>
                      <a:pPr algn="ctr" fontAlgn="b"/>
                      <a:r>
                        <a:rPr lang="id-ID" sz="1400" b="1" i="0" u="none" strike="noStrike" dirty="0">
                          <a:solidFill>
                            <a:srgbClr val="000000"/>
                          </a:solidFill>
                          <a:latin typeface="Calibri"/>
                        </a:rPr>
                        <a:t>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smtClean="0">
                          <a:solidFill>
                            <a:srgbClr val="000000"/>
                          </a:solidFill>
                          <a:latin typeface="Calibri"/>
                        </a:rPr>
                        <a:t>  UREA</a:t>
                      </a:r>
                      <a:endParaRPr lang="id-ID" sz="1400" b="1"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dirty="0">
                          <a:solidFill>
                            <a:srgbClr val="000000"/>
                          </a:solidFill>
                          <a:latin typeface="Calibri"/>
                        </a:rPr>
                        <a:t>0,01%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2.300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4.600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935">
                <a:tc>
                  <a:txBody>
                    <a:bodyPr/>
                    <a:lstStyle/>
                    <a:p>
                      <a:pPr algn="ctr" fontAlgn="b"/>
                      <a:r>
                        <a:rPr lang="id-ID" sz="1400" b="1" i="0" u="none" strike="noStrike" dirty="0">
                          <a:solidFill>
                            <a:srgbClr val="000000"/>
                          </a:solidFill>
                          <a:latin typeface="Calibri"/>
                        </a:rPr>
                        <a:t>3</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smtClean="0">
                          <a:solidFill>
                            <a:srgbClr val="000000"/>
                          </a:solidFill>
                          <a:latin typeface="Calibri"/>
                        </a:rPr>
                        <a:t>  KNO3 </a:t>
                      </a:r>
                      <a:r>
                        <a:rPr lang="id-ID" sz="1400" b="1" i="0" u="none" strike="noStrike" dirty="0">
                          <a:solidFill>
                            <a:srgbClr val="000000"/>
                          </a:solidFill>
                          <a:latin typeface="Calibri"/>
                        </a:rPr>
                        <a:t>MERAH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dirty="0">
                          <a:solidFill>
                            <a:srgbClr val="000000"/>
                          </a:solidFill>
                          <a:latin typeface="Calibri"/>
                        </a:rPr>
                        <a:t>0,02%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15.000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60.000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935">
                <a:tc>
                  <a:txBody>
                    <a:bodyPr/>
                    <a:lstStyle/>
                    <a:p>
                      <a:pPr algn="ctr" fontAlgn="b"/>
                      <a:r>
                        <a:rPr lang="id-ID" sz="1400" b="1" i="0" u="none" strike="noStrike" dirty="0">
                          <a:solidFill>
                            <a:srgbClr val="000000"/>
                          </a:solidFill>
                          <a:latin typeface="Calibri"/>
                        </a:rPr>
                        <a:t>4</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smtClean="0">
                          <a:solidFill>
                            <a:srgbClr val="000000"/>
                          </a:solidFill>
                          <a:latin typeface="Calibri"/>
                        </a:rPr>
                        <a:t>  TENAGA </a:t>
                      </a:r>
                      <a:r>
                        <a:rPr lang="id-ID" sz="1400" b="1" i="0" u="none" strike="noStrike" dirty="0">
                          <a:solidFill>
                            <a:srgbClr val="000000"/>
                          </a:solidFill>
                          <a:latin typeface="Calibri"/>
                        </a:rPr>
                        <a:t>KERJA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dirty="0">
                          <a:solidFill>
                            <a:srgbClr val="000000"/>
                          </a:solidFill>
                          <a:latin typeface="Calibri"/>
                        </a:rPr>
                        <a:t>30,00%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2.764.600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829.380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7943">
                <a:tc>
                  <a:txBody>
                    <a:bodyPr/>
                    <a:lstStyle/>
                    <a:p>
                      <a:pPr algn="l" fontAlgn="b"/>
                      <a:r>
                        <a:rPr lang="id-ID" sz="1400" b="1" i="0" u="none" strike="noStrike">
                          <a:solidFill>
                            <a:srgbClr val="000000"/>
                          </a:solidFill>
                          <a:latin typeface="Calibri"/>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935">
                <a:tc>
                  <a:txBody>
                    <a:bodyPr/>
                    <a:lstStyle/>
                    <a:p>
                      <a:pPr algn="l" fontAlgn="b"/>
                      <a:r>
                        <a:rPr lang="id-ID" sz="1400" b="1" i="0" u="none" strike="noStrike">
                          <a:solidFill>
                            <a:srgbClr val="000000"/>
                          </a:solidFill>
                          <a:latin typeface="Calibri"/>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3.593.980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7943">
                <a:tc>
                  <a:txBody>
                    <a:bodyPr/>
                    <a:lstStyle/>
                    <a:p>
                      <a:pPr algn="l" fontAlgn="b"/>
                      <a:r>
                        <a:rPr lang="id-ID" sz="1400" b="1" i="0" u="none" strike="noStrike">
                          <a:solidFill>
                            <a:srgbClr val="000000"/>
                          </a:solidFill>
                          <a:latin typeface="Calibri"/>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181">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r>
              <a:tr h="247429">
                <a:tc gridSpan="4">
                  <a:txBody>
                    <a:bodyPr/>
                    <a:lstStyle/>
                    <a:p>
                      <a:pPr algn="l" fontAlgn="b"/>
                      <a:r>
                        <a:rPr lang="id-ID" sz="1400" b="1" i="0" u="none" strike="noStrike" dirty="0" smtClean="0">
                          <a:solidFill>
                            <a:srgbClr val="000000"/>
                          </a:solidFill>
                          <a:latin typeface="Calibri"/>
                        </a:rPr>
                        <a:t>  TOTAL </a:t>
                      </a:r>
                      <a:r>
                        <a:rPr lang="id-ID" sz="1400" b="1" i="0" u="none" strike="noStrike" dirty="0">
                          <a:solidFill>
                            <a:srgbClr val="000000"/>
                          </a:solidFill>
                          <a:latin typeface="Calibri"/>
                        </a:rPr>
                        <a:t>BIAYA DALAM 2 BULAN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endParaRPr lang="id-ID"/>
                    </a:p>
                  </a:txBody>
                  <a:tcPr/>
                </a:tc>
                <a:tc hMerge="1">
                  <a:txBody>
                    <a:bodyPr/>
                    <a:lstStyle/>
                    <a:p>
                      <a:endParaRPr lang="id-ID"/>
                    </a:p>
                  </a:txBody>
                  <a:tcPr/>
                </a:tc>
                <a:tc hMerge="1">
                  <a:txBody>
                    <a:bodyPr/>
                    <a:lstStyle/>
                    <a:p>
                      <a:endParaRPr lang="id-ID"/>
                    </a:p>
                  </a:txBody>
                  <a:tcPr/>
                </a:tc>
                <a:tc>
                  <a:txBody>
                    <a:bodyPr/>
                    <a:lstStyle/>
                    <a:p>
                      <a:pPr algn="l" fontAlgn="b"/>
                      <a:endParaRPr lang="id-ID" sz="1400" b="1"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fontAlgn="b"/>
                      <a:r>
                        <a:rPr lang="id-ID" sz="1400" b="1" i="0" u="none" strike="noStrike" dirty="0" smtClean="0">
                          <a:solidFill>
                            <a:srgbClr val="000000"/>
                          </a:solidFill>
                          <a:latin typeface="Calibri"/>
                        </a:rPr>
                        <a:t>      7.519.980 </a:t>
                      </a:r>
                      <a:endParaRPr lang="id-ID" sz="1400" b="1"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l" fontAlgn="b"/>
                      <a:endParaRPr lang="id-ID" sz="1400" b="1"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95443535"/>
              </p:ext>
            </p:extLst>
          </p:nvPr>
        </p:nvGraphicFramePr>
        <p:xfrm>
          <a:off x="642911" y="785792"/>
          <a:ext cx="7929616" cy="5500727"/>
        </p:xfrm>
        <a:graphic>
          <a:graphicData uri="http://schemas.openxmlformats.org/drawingml/2006/table">
            <a:tbl>
              <a:tblPr/>
              <a:tblGrid>
                <a:gridCol w="435645"/>
                <a:gridCol w="1425747"/>
                <a:gridCol w="844887"/>
                <a:gridCol w="1240928"/>
                <a:gridCol w="1148518"/>
                <a:gridCol w="1108914"/>
                <a:gridCol w="1724977"/>
              </a:tblGrid>
              <a:tr h="408181">
                <a:tc gridSpan="4">
                  <a:txBody>
                    <a:bodyPr/>
                    <a:lstStyle/>
                    <a:p>
                      <a:pPr algn="l" fontAlgn="b"/>
                      <a:r>
                        <a:rPr lang="id-ID" sz="1400" b="1" i="0" u="none" strike="noStrike" dirty="0" smtClean="0">
                          <a:solidFill>
                            <a:srgbClr val="000000"/>
                          </a:solidFill>
                          <a:latin typeface="Calibri"/>
                        </a:rPr>
                        <a:t>  </a:t>
                      </a:r>
                      <a:r>
                        <a:rPr lang="id-ID" sz="1600" b="1" i="0" u="none" strike="noStrike" dirty="0" smtClean="0">
                          <a:solidFill>
                            <a:srgbClr val="000000"/>
                          </a:solidFill>
                          <a:latin typeface="Calibri"/>
                        </a:rPr>
                        <a:t>PROSENTASI </a:t>
                      </a:r>
                      <a:r>
                        <a:rPr lang="id-ID" sz="1600" b="1" i="0" u="none" strike="noStrike" dirty="0">
                          <a:solidFill>
                            <a:srgbClr val="000000"/>
                          </a:solidFill>
                          <a:latin typeface="Calibri"/>
                        </a:rPr>
                        <a:t>BEBAN BIAYA TIAP-TIAP ITEM</a:t>
                      </a:r>
                    </a:p>
                  </a:txBody>
                  <a:tcPr marL="0" marR="0" marT="0" marB="0" anchor="ctr">
                    <a:lnL>
                      <a:noFill/>
                    </a:lnL>
                    <a:lnR>
                      <a:noFill/>
                    </a:lnR>
                    <a:lnT>
                      <a:noFill/>
                    </a:lnT>
                    <a:lnB>
                      <a:noFill/>
                    </a:lnB>
                  </a:tcPr>
                </a:tc>
                <a:tc hMerge="1">
                  <a:txBody>
                    <a:bodyPr/>
                    <a:lstStyle/>
                    <a:p>
                      <a:endParaRPr lang="id-ID"/>
                    </a:p>
                  </a:txBody>
                  <a:tcPr/>
                </a:tc>
                <a:tc hMerge="1">
                  <a:txBody>
                    <a:bodyPr/>
                    <a:lstStyle/>
                    <a:p>
                      <a:endParaRPr lang="id-ID"/>
                    </a:p>
                  </a:txBody>
                  <a:tcPr/>
                </a:tc>
                <a:tc hMerge="1">
                  <a:txBody>
                    <a:bodyPr/>
                    <a:lstStyle/>
                    <a:p>
                      <a:endParaRPr lang="id-ID"/>
                    </a:p>
                  </a:txBody>
                  <a:tcPr/>
                </a:tc>
                <a:tc>
                  <a:txBody>
                    <a:bodyPr/>
                    <a:lstStyle/>
                    <a:p>
                      <a:pPr algn="l" fontAlgn="b"/>
                      <a:endParaRPr lang="id-ID" sz="1400" b="1"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a:noFill/>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a:noFill/>
                    </a:lnB>
                  </a:tcPr>
                </a:tc>
              </a:tr>
              <a:tr h="408181">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id-ID" sz="1400" b="1" i="0" u="none" strike="noStrike" dirty="0">
                        <a:solidFill>
                          <a:srgbClr val="000000"/>
                        </a:solidFill>
                        <a:latin typeface="Calibri"/>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408181">
                <a:tc>
                  <a:txBody>
                    <a:bodyPr/>
                    <a:lstStyle/>
                    <a:p>
                      <a:pPr algn="ctr" fontAlgn="b"/>
                      <a:r>
                        <a:rPr lang="id-ID" sz="1400" b="1"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b"/>
                      <a:r>
                        <a:rPr lang="id-ID" sz="1400" b="1" i="0" u="none" strike="noStrike">
                          <a:solidFill>
                            <a:srgbClr val="000000"/>
                          </a:solidFill>
                          <a:latin typeface="Calibri"/>
                        </a:rPr>
                        <a:t>ITEM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b"/>
                      <a:r>
                        <a:rPr lang="id-ID" sz="1400" b="1" i="0" u="none" strike="noStrike">
                          <a:solidFill>
                            <a:srgbClr val="000000"/>
                          </a:solidFill>
                          <a:latin typeface="Calibr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b"/>
                      <a:r>
                        <a:rPr lang="id-ID" sz="1400" b="1" i="0" u="none" strike="noStrike">
                          <a:solidFill>
                            <a:srgbClr val="000000"/>
                          </a:solidFill>
                          <a:latin typeface="Calibri"/>
                        </a:rPr>
                        <a:t>NILAI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r h="388744">
                <a:tc>
                  <a:txBody>
                    <a:bodyPr/>
                    <a:lstStyle/>
                    <a:p>
                      <a:pPr algn="ctr" fontAlgn="b"/>
                      <a:r>
                        <a:rPr lang="id-ID" sz="1400" b="1" i="0" u="none" strike="noStrike" dirty="0">
                          <a:solidFill>
                            <a:srgbClr val="000000"/>
                          </a:solidFill>
                          <a:latin typeface="Calibri"/>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smtClean="0">
                          <a:solidFill>
                            <a:srgbClr val="000000"/>
                          </a:solidFill>
                          <a:latin typeface="Calibri"/>
                        </a:rPr>
                        <a:t>  KOMPOS </a:t>
                      </a:r>
                      <a:r>
                        <a:rPr lang="id-ID" sz="1400" b="1" i="0" u="none" strike="noStrike" dirty="0">
                          <a:solidFill>
                            <a:srgbClr val="000000"/>
                          </a:solidFill>
                          <a:latin typeface="Calibri"/>
                        </a:rPr>
                        <a:t>PADAT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dirty="0">
                          <a:solidFill>
                            <a:srgbClr val="000000"/>
                          </a:solidFill>
                          <a:latin typeface="Calibri"/>
                        </a:rPr>
                        <a:t>21,3%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1.600.000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8744">
                <a:tc>
                  <a:txBody>
                    <a:bodyPr/>
                    <a:lstStyle/>
                    <a:p>
                      <a:pPr algn="ctr" fontAlgn="b"/>
                      <a:r>
                        <a:rPr lang="id-ID" sz="1400" b="1" i="0" u="none" strike="noStrike" dirty="0">
                          <a:solidFill>
                            <a:srgbClr val="000000"/>
                          </a:solidFill>
                          <a:latin typeface="Calibri"/>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smtClean="0">
                          <a:solidFill>
                            <a:srgbClr val="000000"/>
                          </a:solidFill>
                          <a:latin typeface="Calibri"/>
                        </a:rPr>
                        <a:t>  UREA</a:t>
                      </a:r>
                      <a:endParaRPr lang="id-ID" sz="1400" b="1"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dirty="0">
                          <a:solidFill>
                            <a:srgbClr val="000000"/>
                          </a:solidFill>
                          <a:latin typeface="Calibri"/>
                        </a:rPr>
                        <a:t>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464.600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8744">
                <a:tc>
                  <a:txBody>
                    <a:bodyPr/>
                    <a:lstStyle/>
                    <a:p>
                      <a:pPr algn="ctr" fontAlgn="b"/>
                      <a:r>
                        <a:rPr lang="id-ID" sz="1400" b="1" i="0" u="none" strike="noStrike" dirty="0">
                          <a:solidFill>
                            <a:srgbClr val="000000"/>
                          </a:solidFill>
                          <a:latin typeface="Calibri"/>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smtClean="0">
                          <a:solidFill>
                            <a:srgbClr val="000000"/>
                          </a:solidFill>
                          <a:latin typeface="Calibri"/>
                        </a:rPr>
                        <a:t>  PONSKA</a:t>
                      </a:r>
                      <a:endParaRPr lang="id-ID" sz="1400" b="1"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dirty="0">
                          <a:solidFill>
                            <a:srgbClr val="000000"/>
                          </a:solidFill>
                          <a:latin typeface="Calibri"/>
                        </a:rPr>
                        <a:t>12,8%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960.000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8744">
                <a:tc>
                  <a:txBody>
                    <a:bodyPr/>
                    <a:lstStyle/>
                    <a:p>
                      <a:pPr algn="ctr" fontAlgn="b"/>
                      <a:r>
                        <a:rPr lang="id-ID" sz="1400" b="1" i="0" u="none" strike="noStrike" dirty="0">
                          <a:solidFill>
                            <a:srgbClr val="000000"/>
                          </a:solidFill>
                          <a:latin typeface="Calibri"/>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smtClean="0">
                          <a:solidFill>
                            <a:srgbClr val="000000"/>
                          </a:solidFill>
                          <a:latin typeface="Calibri"/>
                        </a:rPr>
                        <a:t>  KNO3 </a:t>
                      </a:r>
                      <a:r>
                        <a:rPr lang="id-ID" sz="1400" b="1" i="0" u="none" strike="noStrike" dirty="0">
                          <a:solidFill>
                            <a:srgbClr val="000000"/>
                          </a:solidFill>
                          <a:latin typeface="Calibri"/>
                        </a:rPr>
                        <a:t>MERAH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dirty="0">
                          <a:solidFill>
                            <a:srgbClr val="000000"/>
                          </a:solidFill>
                          <a:latin typeface="Calibri"/>
                        </a:rPr>
                        <a:t>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60.000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8744">
                <a:tc>
                  <a:txBody>
                    <a:bodyPr/>
                    <a:lstStyle/>
                    <a:p>
                      <a:pPr algn="ctr" fontAlgn="b"/>
                      <a:r>
                        <a:rPr lang="id-ID" sz="1400" b="1" i="0" u="none" strike="noStrike" dirty="0">
                          <a:solidFill>
                            <a:srgbClr val="000000"/>
                          </a:solidFill>
                          <a:latin typeface="Calibri"/>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d-ID" sz="1400" b="1" i="0" u="none" strike="noStrike" dirty="0" smtClean="0">
                          <a:solidFill>
                            <a:srgbClr val="000000"/>
                          </a:solidFill>
                          <a:latin typeface="Calibri"/>
                        </a:rPr>
                        <a:t>  NASKURU</a:t>
                      </a:r>
                      <a:endParaRPr lang="id-ID" sz="1400" b="1"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dirty="0">
                          <a:solidFill>
                            <a:srgbClr val="000000"/>
                          </a:solidFill>
                          <a:latin typeface="Calibri"/>
                        </a:rPr>
                        <a:t>35,9%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2.700.000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8744">
                <a:tc>
                  <a:txBody>
                    <a:bodyPr/>
                    <a:lstStyle/>
                    <a:p>
                      <a:pPr algn="ctr" fontAlgn="b"/>
                      <a:r>
                        <a:rPr lang="id-ID" sz="1400" b="1" i="0" u="none" strike="noStrike" dirty="0">
                          <a:solidFill>
                            <a:srgbClr val="000000"/>
                          </a:solidFill>
                          <a:latin typeface="Calibri"/>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smtClean="0">
                          <a:solidFill>
                            <a:srgbClr val="000000"/>
                          </a:solidFill>
                          <a:latin typeface="Calibri"/>
                        </a:rPr>
                        <a:t>  TENAGA </a:t>
                      </a:r>
                      <a:r>
                        <a:rPr lang="id-ID" sz="1400" b="1" i="0" u="none" strike="noStrike" dirty="0">
                          <a:solidFill>
                            <a:srgbClr val="000000"/>
                          </a:solidFill>
                          <a:latin typeface="Calibri"/>
                        </a:rPr>
                        <a:t>KERJA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dirty="0">
                          <a:solidFill>
                            <a:srgbClr val="000000"/>
                          </a:solidFill>
                          <a:latin typeface="Calibri"/>
                        </a:rPr>
                        <a:t>23,1%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1.735.380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8744">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8744">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dirty="0">
                          <a:solidFill>
                            <a:srgbClr val="000000"/>
                          </a:solidFill>
                          <a:latin typeface="Calibri"/>
                        </a:rPr>
                        <a:t>100,0%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7.519.980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8744">
                <a:tc>
                  <a:txBody>
                    <a:bodyPr/>
                    <a:lstStyle/>
                    <a:p>
                      <a:pPr algn="l" fontAlgn="b"/>
                      <a:endParaRPr lang="id-ID" sz="1400" b="1" i="0" u="none" strike="noStrike">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r>
              <a:tr h="388744">
                <a:tc gridSpan="7">
                  <a:txBody>
                    <a:bodyPr/>
                    <a:lstStyle/>
                    <a:p>
                      <a:pPr algn="l" fontAlgn="b"/>
                      <a:r>
                        <a:rPr lang="id-ID" sz="1400" b="1" i="0" u="none" strike="noStrike" dirty="0" smtClean="0">
                          <a:solidFill>
                            <a:srgbClr val="000000"/>
                          </a:solidFill>
                          <a:latin typeface="Calibri"/>
                        </a:rPr>
                        <a:t>  CATATAN </a:t>
                      </a:r>
                      <a:r>
                        <a:rPr lang="id-ID" sz="1400" b="1" i="0" u="none" strike="noStrike" dirty="0">
                          <a:solidFill>
                            <a:srgbClr val="000000"/>
                          </a:solidFill>
                          <a:latin typeface="Calibri"/>
                        </a:rPr>
                        <a:t>: Selain kegiatan tersebut diatas masih ada yang lain seperti penyiangan rumput,</a:t>
                      </a:r>
                    </a:p>
                  </a:txBody>
                  <a:tcPr marL="0" marR="0" marT="0" marB="0" anchor="ctr">
                    <a:lnL>
                      <a:noFill/>
                    </a:lnL>
                    <a:lnR>
                      <a:noFill/>
                    </a:lnR>
                    <a:lnT>
                      <a:noFill/>
                    </a:lnT>
                    <a:lnB>
                      <a:noFill/>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388744">
                <a:tc gridSpan="6">
                  <a:txBody>
                    <a:bodyPr/>
                    <a:lstStyle/>
                    <a:p>
                      <a:pPr algn="l" fontAlgn="b"/>
                      <a:r>
                        <a:rPr lang="id-ID" sz="1400" b="1" i="0" u="none" strike="noStrike" dirty="0" smtClean="0">
                          <a:solidFill>
                            <a:srgbClr val="000000"/>
                          </a:solidFill>
                          <a:latin typeface="Calibri"/>
                        </a:rPr>
                        <a:t>  penyemprotan </a:t>
                      </a:r>
                      <a:r>
                        <a:rPr lang="id-ID" sz="1400" b="1" i="0" u="none" strike="noStrike" dirty="0">
                          <a:solidFill>
                            <a:srgbClr val="000000"/>
                          </a:solidFill>
                          <a:latin typeface="Calibri"/>
                        </a:rPr>
                        <a:t>pestisida, penyiraman air dan pengaturan irigasi, panen dll</a:t>
                      </a:r>
                    </a:p>
                  </a:txBody>
                  <a:tcPr marL="0" marR="0" marT="0" marB="0" anchor="ctr">
                    <a:lnL>
                      <a:noFill/>
                    </a:lnL>
                    <a:lnR>
                      <a:noFill/>
                    </a:lnR>
                    <a:lnT>
                      <a:noFill/>
                    </a:lnT>
                    <a:lnB>
                      <a:noFill/>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a:txBody>
                    <a:bodyPr/>
                    <a:lstStyle/>
                    <a:p>
                      <a:pPr algn="l" fontAlgn="b"/>
                      <a:endParaRPr lang="id-ID" sz="1400" b="1" i="0" u="none" strike="noStrike" dirty="0">
                        <a:solidFill>
                          <a:srgbClr val="000000"/>
                        </a:solidFill>
                        <a:latin typeface="Calibri"/>
                      </a:endParaRPr>
                    </a:p>
                  </a:txBody>
                  <a:tcPr marL="0" marR="0" marT="0"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r>
              <a:rPr lang="id-ID" sz="3600" b="1" dirty="0" smtClean="0"/>
              <a:t>PEMELIHARAAN</a:t>
            </a:r>
            <a:endParaRPr lang="id-ID" sz="3600" b="1" dirty="0"/>
          </a:p>
        </p:txBody>
      </p:sp>
      <p:sp>
        <p:nvSpPr>
          <p:cNvPr id="3" name="Content Placeholder 2"/>
          <p:cNvSpPr>
            <a:spLocks noGrp="1"/>
          </p:cNvSpPr>
          <p:nvPr>
            <p:ph idx="1"/>
          </p:nvPr>
        </p:nvSpPr>
        <p:spPr>
          <a:xfrm>
            <a:off x="457200" y="1142984"/>
            <a:ext cx="8229600" cy="5357850"/>
          </a:xfrm>
        </p:spPr>
        <p:txBody>
          <a:bodyPr>
            <a:normAutofit lnSpcReduction="10000"/>
          </a:bodyPr>
          <a:lstStyle/>
          <a:p>
            <a:r>
              <a:rPr lang="id-ID" b="1" dirty="0" smtClean="0">
                <a:solidFill>
                  <a:schemeClr val="bg1"/>
                </a:solidFill>
              </a:rPr>
              <a:t>Secara periodik dilakukan penyiraman dengan air biasa</a:t>
            </a:r>
          </a:p>
          <a:p>
            <a:r>
              <a:rPr lang="id-ID" b="1" dirty="0" smtClean="0">
                <a:solidFill>
                  <a:schemeClr val="bg1"/>
                </a:solidFill>
              </a:rPr>
              <a:t>Penyemprotan pestisida bila perlu, penanggulangan serangga bisa dilakukan dengan cara manual</a:t>
            </a:r>
          </a:p>
          <a:p>
            <a:r>
              <a:rPr lang="id-ID" b="1" dirty="0" smtClean="0">
                <a:solidFill>
                  <a:schemeClr val="bg1"/>
                </a:solidFill>
              </a:rPr>
              <a:t>Penyiangan dan pendangiran 2 minggu sekali</a:t>
            </a:r>
          </a:p>
          <a:p>
            <a:pPr marL="342900" lvl="1" indent="-342900">
              <a:buFont typeface="Arial" pitchFamily="34" charset="0"/>
              <a:buChar char="•"/>
            </a:pPr>
            <a:r>
              <a:rPr lang="id-ID" b="1" dirty="0" smtClean="0">
                <a:solidFill>
                  <a:schemeClr val="bg1"/>
                </a:solidFill>
              </a:rPr>
              <a:t>Setelah tanaman berumur 3 minggu, diberikan pupuk susulan berupa urea 100 kg / hektar dan PONSKA 200 kg / hektar dingan cara ditaburkan dipermukaan tanah lalu dikocor dengan larutan Naskuru seperti pada perlakuan pertama, lalu diairi secukupnya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r>
              <a:rPr lang="id-ID" sz="3600" b="1" dirty="0" smtClean="0"/>
              <a:t>PEMANENAN</a:t>
            </a:r>
            <a:endParaRPr lang="id-ID" sz="3600" b="1" dirty="0"/>
          </a:p>
        </p:txBody>
      </p:sp>
      <p:sp>
        <p:nvSpPr>
          <p:cNvPr id="3" name="Content Placeholder 2"/>
          <p:cNvSpPr>
            <a:spLocks noGrp="1"/>
          </p:cNvSpPr>
          <p:nvPr>
            <p:ph idx="1"/>
          </p:nvPr>
        </p:nvSpPr>
        <p:spPr>
          <a:xfrm>
            <a:off x="457200" y="1071546"/>
            <a:ext cx="8229600" cy="5429288"/>
          </a:xfrm>
        </p:spPr>
        <p:txBody>
          <a:bodyPr>
            <a:normAutofit fontScale="92500" lnSpcReduction="20000"/>
          </a:bodyPr>
          <a:lstStyle/>
          <a:p>
            <a:r>
              <a:rPr lang="id-ID" b="1" dirty="0" smtClean="0">
                <a:solidFill>
                  <a:srgbClr val="FFFF00"/>
                </a:solidFill>
              </a:rPr>
              <a:t>Saat tanaman berumur 1 bulan mulai dilakukan penjarangan, tanaman besar dan rapat dicabut hingga jarak tanam menjadi 40 x 40 cm, hasil penjarangan ini merupakan panen perdana. Untuk bayam cabut panennya hanya sekali saja</a:t>
            </a:r>
          </a:p>
          <a:p>
            <a:r>
              <a:rPr lang="id-ID" b="1" dirty="0" smtClean="0">
                <a:solidFill>
                  <a:srgbClr val="FFFF00"/>
                </a:solidFill>
              </a:rPr>
              <a:t>Untuk bayam potong, umurnya lebih panjang karena panennya dengan cara memotong cabang yang sudah besar dan akan tumbuh cabang baru, terus dilakukan seperti ini sampai bayam berumur tua</a:t>
            </a:r>
          </a:p>
          <a:p>
            <a:r>
              <a:rPr lang="id-ID" b="1" dirty="0" smtClean="0">
                <a:solidFill>
                  <a:srgbClr val="FFFF00"/>
                </a:solidFill>
              </a:rPr>
              <a:t>Tanaman bayam yang terawat dengan baik bisa menghasilkan 20 ton / hektar per musim tanam terutama bayam potong (bukan bayam cabut)</a:t>
            </a:r>
            <a:endParaRPr lang="id-ID" b="1" dirty="0">
              <a:solidFill>
                <a:srgbClr val="FFFF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a:bodyPr>
          <a:lstStyle/>
          <a:p>
            <a:r>
              <a:rPr lang="id-ID" sz="3600" b="1" dirty="0" smtClean="0">
                <a:solidFill>
                  <a:schemeClr val="bg1"/>
                </a:solidFill>
              </a:rPr>
              <a:t>MANFAAT BAYAM</a:t>
            </a:r>
            <a:endParaRPr lang="id-ID" sz="3600" b="1" dirty="0">
              <a:solidFill>
                <a:schemeClr val="bg1"/>
              </a:solidFill>
            </a:endParaRPr>
          </a:p>
        </p:txBody>
      </p:sp>
      <p:sp>
        <p:nvSpPr>
          <p:cNvPr id="3" name="Content Placeholder 2"/>
          <p:cNvSpPr>
            <a:spLocks noGrp="1"/>
          </p:cNvSpPr>
          <p:nvPr>
            <p:ph idx="1"/>
          </p:nvPr>
        </p:nvSpPr>
        <p:spPr>
          <a:xfrm>
            <a:off x="457200" y="1214422"/>
            <a:ext cx="8229600" cy="5357850"/>
          </a:xfrm>
        </p:spPr>
        <p:txBody>
          <a:bodyPr>
            <a:normAutofit fontScale="85000" lnSpcReduction="10000"/>
          </a:bodyPr>
          <a:lstStyle/>
          <a:p>
            <a:r>
              <a:rPr lang="id-ID" b="1" dirty="0" smtClean="0">
                <a:solidFill>
                  <a:srgbClr val="FFFF00"/>
                </a:solidFill>
              </a:rPr>
              <a:t>Bayam dapat memperbaiki daya kerja ginjal dan melancarkan pencernaan</a:t>
            </a:r>
          </a:p>
          <a:p>
            <a:r>
              <a:rPr lang="id-ID" b="1" dirty="0" smtClean="0">
                <a:solidFill>
                  <a:srgbClr val="FFFF00"/>
                </a:solidFill>
              </a:rPr>
              <a:t>Bayam sangat baik untuk orang yang baru sembuh dari penyakit, termasuk untuk anak-anak dan bayi</a:t>
            </a:r>
          </a:p>
          <a:p>
            <a:r>
              <a:rPr lang="id-ID" b="1" dirty="0" smtClean="0">
                <a:solidFill>
                  <a:srgbClr val="FFFF00"/>
                </a:solidFill>
              </a:rPr>
              <a:t>Untuk bayi bayam bisa dicampur dengan nasi tim</a:t>
            </a:r>
          </a:p>
          <a:p>
            <a:r>
              <a:rPr lang="id-ID" b="1" dirty="0" smtClean="0">
                <a:solidFill>
                  <a:srgbClr val="FFFF00"/>
                </a:solidFill>
              </a:rPr>
              <a:t>Adapun akar bayam merah dapat digunakan sebagai obat penyakit disentri</a:t>
            </a:r>
          </a:p>
          <a:p>
            <a:r>
              <a:rPr lang="id-ID" b="1" dirty="0" smtClean="0">
                <a:solidFill>
                  <a:srgbClr val="FFFF00"/>
                </a:solidFill>
              </a:rPr>
              <a:t>Bayam juga dapat pula dibuat sayur bening, pecel, gado-gado, keripik bayam dll</a:t>
            </a:r>
          </a:p>
          <a:p>
            <a:r>
              <a:rPr lang="id-ID" b="1" dirty="0" smtClean="0">
                <a:solidFill>
                  <a:srgbClr val="FFFF00"/>
                </a:solidFill>
              </a:rPr>
              <a:t>Bayam mudah sekali dimasak dengan merebus selama 5 menit sudah matang, kalau terlalu lama akan merusak kandungan vitamin C</a:t>
            </a:r>
            <a:endParaRPr lang="id-ID" b="1" dirty="0">
              <a:solidFill>
                <a:srgbClr val="FFFF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582594"/>
          </a:xfrm>
        </p:spPr>
        <p:txBody>
          <a:bodyPr>
            <a:normAutofit fontScale="90000"/>
          </a:bodyPr>
          <a:lstStyle/>
          <a:p>
            <a:r>
              <a:rPr lang="id-ID" sz="3600" b="1" dirty="0" smtClean="0"/>
              <a:t>PENDAHULUAN</a:t>
            </a:r>
            <a:endParaRPr lang="id-ID" sz="3600" b="1" dirty="0"/>
          </a:p>
        </p:txBody>
      </p:sp>
      <p:sp>
        <p:nvSpPr>
          <p:cNvPr id="3" name="Content Placeholder 2"/>
          <p:cNvSpPr>
            <a:spLocks noGrp="1"/>
          </p:cNvSpPr>
          <p:nvPr>
            <p:ph idx="1"/>
          </p:nvPr>
        </p:nvSpPr>
        <p:spPr>
          <a:xfrm>
            <a:off x="251520" y="692696"/>
            <a:ext cx="8712968" cy="6022452"/>
          </a:xfrm>
        </p:spPr>
        <p:txBody>
          <a:bodyPr>
            <a:normAutofit fontScale="77500" lnSpcReduction="20000"/>
          </a:bodyPr>
          <a:lstStyle/>
          <a:p>
            <a:r>
              <a:rPr lang="id-ID" b="1" dirty="0" smtClean="0">
                <a:solidFill>
                  <a:srgbClr val="FFFF00"/>
                </a:solidFill>
              </a:rPr>
              <a:t>Bayam merupakan tanaman annual (semusim) yang berasal dari daerah Amerika Tropis. Dalam perkembangannya di Amerika Latin, bayam dipromosikan sebagai tanaman pangan sumber protein, terutama bagi negara-negara berkembang, bayam sebagai sayuran hanya umum dikenal di Asia Timur dan Asia tenggara sehingga disebut dalam bahasa Inggris sebagai </a:t>
            </a:r>
            <a:r>
              <a:rPr lang="id-ID" b="1" i="1" dirty="0" smtClean="0">
                <a:solidFill>
                  <a:srgbClr val="FFFF00"/>
                </a:solidFill>
              </a:rPr>
              <a:t>Chinese amaranth </a:t>
            </a:r>
          </a:p>
          <a:p>
            <a:r>
              <a:rPr lang="id-ID" b="1" dirty="0" smtClean="0">
                <a:solidFill>
                  <a:srgbClr val="FFFF00"/>
                </a:solidFill>
              </a:rPr>
              <a:t>Tanaman ini memiliki batang utama yang tegak dengan beberapa cabang lateral membentuk semak. Tinggi tanaman mencapai 150 cm, batangnya berair dan kurang berkayu serta berwarna hijau dan ada pula yang berwarna kemerahan</a:t>
            </a:r>
          </a:p>
          <a:p>
            <a:r>
              <a:rPr lang="id-ID" b="1" dirty="0" smtClean="0">
                <a:solidFill>
                  <a:srgbClr val="FFFF00"/>
                </a:solidFill>
              </a:rPr>
              <a:t>Daun bertangkai, berbentuk bulat telor, lemas, berwarna hijau, merah, atau hijau keputihan. Tulang daunnya jelas, berkisar warna hijau sampai kemerahan, bunganya dalam tukal (</a:t>
            </a:r>
            <a:r>
              <a:rPr lang="id-ID" b="1" i="1" dirty="0" smtClean="0">
                <a:solidFill>
                  <a:srgbClr val="FFFF00"/>
                </a:solidFill>
              </a:rPr>
              <a:t>glomerulus</a:t>
            </a:r>
            <a:r>
              <a:rPr lang="id-ID" b="1" dirty="0" smtClean="0">
                <a:solidFill>
                  <a:srgbClr val="FFFF00"/>
                </a:solidFill>
              </a:rPr>
              <a:t>) yang rapat, bagian bawah duduk ketiak, bagian atas berkumpul menjadi karangan bunga di ujung tangkai dan ketiak percabangan. Bunga berbentuk bulir. Bijinya berwarna hitam, kecil, dan keras</a:t>
            </a:r>
            <a:endParaRPr lang="id-ID" b="1" dirty="0">
              <a:solidFill>
                <a:srgbClr val="FFFF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fontScale="90000"/>
          </a:bodyPr>
          <a:lstStyle/>
          <a:p>
            <a:r>
              <a:rPr lang="id-ID" b="1" dirty="0" smtClean="0"/>
              <a:t>JENIS BAYAM</a:t>
            </a:r>
            <a:endParaRPr lang="id-ID" b="1" dirty="0"/>
          </a:p>
        </p:txBody>
      </p:sp>
      <p:sp>
        <p:nvSpPr>
          <p:cNvPr id="3" name="Content Placeholder 2"/>
          <p:cNvSpPr>
            <a:spLocks noGrp="1"/>
          </p:cNvSpPr>
          <p:nvPr>
            <p:ph idx="1"/>
          </p:nvPr>
        </p:nvSpPr>
        <p:spPr>
          <a:xfrm>
            <a:off x="457200" y="1214422"/>
            <a:ext cx="8229600" cy="5357850"/>
          </a:xfrm>
        </p:spPr>
        <p:txBody>
          <a:bodyPr>
            <a:normAutofit lnSpcReduction="10000"/>
          </a:bodyPr>
          <a:lstStyle/>
          <a:p>
            <a:r>
              <a:rPr lang="id-ID" b="1" dirty="0" smtClean="0">
                <a:solidFill>
                  <a:srgbClr val="FFFF00"/>
                </a:solidFill>
              </a:rPr>
              <a:t>Bayam ada yang dibudidayakan dan ada pula yang tidak dibudidayakan. Bayam yang liar dan tidak dibudidayakan ada dua jenis yaitu : bayam tanah (</a:t>
            </a:r>
            <a:r>
              <a:rPr lang="id-ID" b="1" i="1" dirty="0" smtClean="0">
                <a:solidFill>
                  <a:srgbClr val="FFFF00"/>
                </a:solidFill>
              </a:rPr>
              <a:t>Amaranthus blitum </a:t>
            </a:r>
            <a:r>
              <a:rPr lang="id-ID" b="1" dirty="0" smtClean="0">
                <a:solidFill>
                  <a:srgbClr val="FFFF00"/>
                </a:solidFill>
              </a:rPr>
              <a:t>L.) dan bayam berduri (</a:t>
            </a:r>
            <a:r>
              <a:rPr lang="id-ID" b="1" i="1" dirty="0" smtClean="0">
                <a:solidFill>
                  <a:srgbClr val="FFFF00"/>
                </a:solidFill>
              </a:rPr>
              <a:t>Amaranthus spinosus </a:t>
            </a:r>
            <a:r>
              <a:rPr lang="id-ID" b="1" dirty="0" smtClean="0">
                <a:solidFill>
                  <a:srgbClr val="FFFF00"/>
                </a:solidFill>
              </a:rPr>
              <a:t>L.). Bayam tersebut enak dimakan walaupun agak keras dan kasap. Warna batangnya kemerah-merahan</a:t>
            </a:r>
          </a:p>
          <a:p>
            <a:r>
              <a:rPr lang="id-ID" b="1" dirty="0" smtClean="0">
                <a:solidFill>
                  <a:srgbClr val="FFFF00"/>
                </a:solidFill>
              </a:rPr>
              <a:t>Sementara bayam yang biasa ditanam umumnya berbiji hitam terdiri dari : bayam cabut dan bayam tahun</a:t>
            </a:r>
            <a:endParaRPr lang="id-ID" b="1" dirty="0">
              <a:solidFill>
                <a:srgbClr val="FFFF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5357850"/>
          </a:xfrm>
        </p:spPr>
        <p:txBody>
          <a:bodyPr/>
          <a:lstStyle/>
          <a:p>
            <a:pPr marL="514350" indent="-514350">
              <a:buFont typeface="+mj-lt"/>
              <a:buAutoNum type="arabicPeriod"/>
            </a:pPr>
            <a:r>
              <a:rPr lang="id-ID" b="1" dirty="0" smtClean="0">
                <a:solidFill>
                  <a:srgbClr val="FFFF00"/>
                </a:solidFill>
              </a:rPr>
              <a:t>Bayam cabut (</a:t>
            </a:r>
            <a:r>
              <a:rPr lang="id-ID" b="1" i="1" dirty="0" smtClean="0">
                <a:solidFill>
                  <a:srgbClr val="FFFF00"/>
                </a:solidFill>
              </a:rPr>
              <a:t>Amaranthus tricolor </a:t>
            </a:r>
            <a:r>
              <a:rPr lang="id-ID" b="1" dirty="0" smtClean="0">
                <a:solidFill>
                  <a:srgbClr val="FFFF00"/>
                </a:solidFill>
              </a:rPr>
              <a:t>L.)</a:t>
            </a:r>
          </a:p>
          <a:p>
            <a:pPr marL="914400" lvl="1" indent="-514350"/>
            <a:r>
              <a:rPr lang="id-ID" b="1" dirty="0" smtClean="0">
                <a:solidFill>
                  <a:srgbClr val="FFFF00"/>
                </a:solidFill>
              </a:rPr>
              <a:t>bayam cabut disebut juga bayam sekul batangnya ada yang berwarna kemerah-merahan (bayam merah) dan ada yang hijau keputih-putihan (bayam putih)</a:t>
            </a:r>
          </a:p>
          <a:p>
            <a:pPr marL="914400" lvl="1" indent="-514350"/>
            <a:r>
              <a:rPr lang="id-ID" b="1" dirty="0" smtClean="0">
                <a:solidFill>
                  <a:srgbClr val="FFFF00"/>
                </a:solidFill>
              </a:rPr>
              <a:t>Bayam sekul berbunga pada ketiak daun, jenis ini biasa dijual dengan akarnya dalam bentuk ikatan sebesar lingkaran dua jari, adapun jenis bayam cabut yang dianjurkan ditanam adalah giti hijau dan giti merah</a:t>
            </a:r>
          </a:p>
        </p:txBody>
      </p:sp>
      <p:sp>
        <p:nvSpPr>
          <p:cNvPr id="4" name="Title 1"/>
          <p:cNvSpPr>
            <a:spLocks noGrp="1"/>
          </p:cNvSpPr>
          <p:nvPr>
            <p:ph type="title"/>
          </p:nvPr>
        </p:nvSpPr>
        <p:spPr>
          <a:xfrm>
            <a:off x="457200" y="274638"/>
            <a:ext cx="8229600" cy="796908"/>
          </a:xfrm>
        </p:spPr>
        <p:txBody>
          <a:bodyPr>
            <a:normAutofit/>
          </a:bodyPr>
          <a:lstStyle/>
          <a:p>
            <a:r>
              <a:rPr lang="id-ID" b="1" dirty="0" smtClean="0"/>
              <a:t>JENIS BAYAM</a:t>
            </a:r>
            <a:endParaRPr lang="id-ID"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429288"/>
          </a:xfrm>
        </p:spPr>
        <p:txBody>
          <a:bodyPr>
            <a:normAutofit fontScale="70000" lnSpcReduction="20000"/>
          </a:bodyPr>
          <a:lstStyle/>
          <a:p>
            <a:pPr marL="514350" indent="-514350">
              <a:buAutoNum type="arabicPeriod" startAt="2"/>
            </a:pPr>
            <a:r>
              <a:rPr lang="id-ID" b="1" dirty="0" smtClean="0">
                <a:solidFill>
                  <a:schemeClr val="bg1"/>
                </a:solidFill>
              </a:rPr>
              <a:t>Bayam tahun (</a:t>
            </a:r>
            <a:r>
              <a:rPr lang="id-ID" b="1" i="1" dirty="0" smtClean="0">
                <a:solidFill>
                  <a:schemeClr val="bg1"/>
                </a:solidFill>
              </a:rPr>
              <a:t>Amaranthus hibridus </a:t>
            </a:r>
            <a:r>
              <a:rPr lang="id-ID" b="1" dirty="0" smtClean="0">
                <a:solidFill>
                  <a:schemeClr val="bg1"/>
                </a:solidFill>
              </a:rPr>
              <a:t>L.)</a:t>
            </a:r>
          </a:p>
          <a:p>
            <a:pPr marL="914400" lvl="1" indent="-514350"/>
            <a:r>
              <a:rPr lang="id-ID" b="1" dirty="0" smtClean="0">
                <a:solidFill>
                  <a:schemeClr val="bg1"/>
                </a:solidFill>
              </a:rPr>
              <a:t>Bayam tahun biasa disebut juga bayam sekop atau bayam kakap, berdaun lebar. Memiliki dua varitas : varitas caudatus dan varitas paniculatus</a:t>
            </a:r>
          </a:p>
          <a:p>
            <a:pPr marL="914400" lvl="1" indent="-514350"/>
            <a:r>
              <a:rPr lang="id-ID" b="1" dirty="0" smtClean="0">
                <a:solidFill>
                  <a:schemeClr val="bg1"/>
                </a:solidFill>
              </a:rPr>
              <a:t>Varitas caudatus berdaun agak panjang, berujung runcing dan berwarna hijau atau merah tua, bunganya merangkai panjang di ujung-ujung batang</a:t>
            </a:r>
          </a:p>
          <a:p>
            <a:pPr marL="914400" lvl="1" indent="-514350"/>
            <a:r>
              <a:rPr lang="id-ID" b="1" dirty="0" smtClean="0">
                <a:solidFill>
                  <a:schemeClr val="bg1"/>
                </a:solidFill>
              </a:rPr>
              <a:t>Varitas paniculatus memiliki dasar daun yang lebar dan berwarna hijau, rangkaian bunganya panjang dan tersebar di ketiak daun atau cabang, tetapi lebih teratur daripada varitas caudatus</a:t>
            </a:r>
          </a:p>
          <a:p>
            <a:pPr marL="914400" lvl="1" indent="-514350"/>
            <a:r>
              <a:rPr lang="id-ID" b="1" dirty="0" smtClean="0">
                <a:solidFill>
                  <a:schemeClr val="bg1"/>
                </a:solidFill>
              </a:rPr>
              <a:t>Bayam tahun ada yang berbiji putih, dikenal dengan nama bayam maksi (</a:t>
            </a:r>
            <a:r>
              <a:rPr lang="id-ID" b="1" i="1" dirty="0" smtClean="0">
                <a:solidFill>
                  <a:schemeClr val="bg1"/>
                </a:solidFill>
              </a:rPr>
              <a:t>Amaranthus hypochondriacus</a:t>
            </a:r>
            <a:r>
              <a:rPr lang="id-ID" b="1" dirty="0" smtClean="0">
                <a:solidFill>
                  <a:schemeClr val="bg1"/>
                </a:solidFill>
              </a:rPr>
              <a:t>), biji bayam maksi enak dimakan sebagai bubur atau campuran roti, sewaktu masih kecil batang bayam maksi berwarna merah, setelah dewasa berwarna hijau kemerahan</a:t>
            </a:r>
          </a:p>
          <a:p>
            <a:pPr marL="914400" lvl="1" indent="-514350">
              <a:buNone/>
            </a:pPr>
            <a:r>
              <a:rPr lang="id-ID" b="1" dirty="0" smtClean="0">
                <a:solidFill>
                  <a:schemeClr val="bg1"/>
                </a:solidFill>
              </a:rPr>
              <a:t>Catatan : ada jenis bayam lain adalah bayam Belanda atau spinach / spinas (Spinacea oleracea), spinas yang terkenal adalah marisca, samba, dan movera. Spinas hanya baik ditanam di dataran tingg, jenis bayam ini sangat terkenal dan enak</a:t>
            </a:r>
          </a:p>
          <a:p>
            <a:endParaRPr lang="id-ID" b="1" dirty="0">
              <a:solidFill>
                <a:schemeClr val="bg1"/>
              </a:solidFill>
            </a:endParaRPr>
          </a:p>
        </p:txBody>
      </p:sp>
      <p:sp>
        <p:nvSpPr>
          <p:cNvPr id="4" name="Title 1"/>
          <p:cNvSpPr>
            <a:spLocks noGrp="1"/>
          </p:cNvSpPr>
          <p:nvPr>
            <p:ph type="title"/>
          </p:nvPr>
        </p:nvSpPr>
        <p:spPr>
          <a:xfrm>
            <a:off x="457200" y="274638"/>
            <a:ext cx="8229600" cy="654032"/>
          </a:xfrm>
        </p:spPr>
        <p:txBody>
          <a:bodyPr>
            <a:normAutofit fontScale="90000"/>
          </a:bodyPr>
          <a:lstStyle/>
          <a:p>
            <a:r>
              <a:rPr lang="id-ID" b="1" dirty="0" smtClean="0">
                <a:solidFill>
                  <a:srgbClr val="FFFF00"/>
                </a:solidFill>
              </a:rPr>
              <a:t>JENIS BAYAM</a:t>
            </a:r>
            <a:endParaRPr lang="id-ID" b="1" dirty="0">
              <a:solidFill>
                <a:srgbClr val="FFFF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654032"/>
          </a:xfrm>
        </p:spPr>
        <p:txBody>
          <a:bodyPr>
            <a:normAutofit fontScale="90000"/>
          </a:bodyPr>
          <a:lstStyle/>
          <a:p>
            <a:r>
              <a:rPr lang="id-ID" b="1" dirty="0" smtClean="0"/>
              <a:t>SYARAT TUMBUH</a:t>
            </a:r>
            <a:endParaRPr lang="id-ID" b="1" dirty="0"/>
          </a:p>
        </p:txBody>
      </p:sp>
      <p:sp>
        <p:nvSpPr>
          <p:cNvPr id="3" name="Content Placeholder 2"/>
          <p:cNvSpPr>
            <a:spLocks noGrp="1"/>
          </p:cNvSpPr>
          <p:nvPr>
            <p:ph idx="1"/>
          </p:nvPr>
        </p:nvSpPr>
        <p:spPr>
          <a:xfrm>
            <a:off x="428596" y="1142984"/>
            <a:ext cx="8229600" cy="5429288"/>
          </a:xfrm>
        </p:spPr>
        <p:txBody>
          <a:bodyPr>
            <a:normAutofit fontScale="70000" lnSpcReduction="20000"/>
          </a:bodyPr>
          <a:lstStyle/>
          <a:p>
            <a:r>
              <a:rPr lang="id-ID" b="1" dirty="0" smtClean="0">
                <a:solidFill>
                  <a:schemeClr val="bg1"/>
                </a:solidFill>
              </a:rPr>
              <a:t>Tanaman bayam dapat tumbuh kapan saja baik pada waktu musim hujan atau kemarau</a:t>
            </a:r>
          </a:p>
          <a:p>
            <a:r>
              <a:rPr lang="id-ID" b="1" dirty="0" smtClean="0">
                <a:solidFill>
                  <a:schemeClr val="bg1"/>
                </a:solidFill>
              </a:rPr>
              <a:t>Tanaman ini membutuhkan air cukup banyak sehingga paling tepat ditanam pada awal musim hujan yaitu sekitar bulan Oktober – Nopember</a:t>
            </a:r>
          </a:p>
          <a:p>
            <a:r>
              <a:rPr lang="id-ID" b="1" dirty="0" smtClean="0">
                <a:solidFill>
                  <a:schemeClr val="bg1"/>
                </a:solidFill>
              </a:rPr>
              <a:t>Bayam juga ditanam pada awal musim kemarau sekitar Maret – April tetapi perlu dilakukan penyiraman secara rutin</a:t>
            </a:r>
          </a:p>
          <a:p>
            <a:r>
              <a:rPr lang="id-ID" b="1" dirty="0" smtClean="0">
                <a:solidFill>
                  <a:schemeClr val="bg1"/>
                </a:solidFill>
              </a:rPr>
              <a:t>Bayam dapat tumbuh sepanjang tahun dan tumbuh baik di daerah panas dan dingin, bayam akan lebih subur jika ditanam di dataran rendah pada lahan terbuka yang udaranya agak panas</a:t>
            </a:r>
          </a:p>
          <a:p>
            <a:r>
              <a:rPr lang="id-ID" b="1" dirty="0" smtClean="0">
                <a:solidFill>
                  <a:schemeClr val="bg1"/>
                </a:solidFill>
              </a:rPr>
              <a:t>Kelembaban udara yang cocok untuk tanaman bayam antara 40 – 60 %</a:t>
            </a:r>
          </a:p>
          <a:p>
            <a:r>
              <a:rPr lang="id-ID" b="1" dirty="0" smtClean="0">
                <a:solidFill>
                  <a:schemeClr val="bg1"/>
                </a:solidFill>
              </a:rPr>
              <a:t>Bayam sebaiknya ditanam pada tanah yang gembur dan cukup subur, tekstur tanah yang berat akan menyulitkan produksi dan panennya</a:t>
            </a:r>
          </a:p>
          <a:p>
            <a:r>
              <a:rPr lang="id-ID" b="1" dirty="0" smtClean="0">
                <a:solidFill>
                  <a:schemeClr val="bg1"/>
                </a:solidFill>
              </a:rPr>
              <a:t>Tanah netral ber pH antara 6 – 7 paling disukai bayam untuk pertumbuhan optimalnya</a:t>
            </a:r>
            <a:endParaRPr lang="id-ID" b="1"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725470"/>
          </a:xfrm>
        </p:spPr>
        <p:txBody>
          <a:bodyPr>
            <a:normAutofit/>
          </a:bodyPr>
          <a:lstStyle/>
          <a:p>
            <a:r>
              <a:rPr lang="id-ID" sz="3600" b="1" dirty="0" smtClean="0"/>
              <a:t>PENANAMAN</a:t>
            </a:r>
            <a:endParaRPr lang="id-ID" sz="3600" b="1" dirty="0"/>
          </a:p>
        </p:txBody>
      </p:sp>
      <p:sp>
        <p:nvSpPr>
          <p:cNvPr id="3" name="Content Placeholder 2"/>
          <p:cNvSpPr>
            <a:spLocks noGrp="1"/>
          </p:cNvSpPr>
          <p:nvPr>
            <p:ph idx="1"/>
          </p:nvPr>
        </p:nvSpPr>
        <p:spPr>
          <a:xfrm>
            <a:off x="457200" y="1071546"/>
            <a:ext cx="8435280" cy="5525806"/>
          </a:xfrm>
        </p:spPr>
        <p:txBody>
          <a:bodyPr>
            <a:normAutofit fontScale="85000" lnSpcReduction="20000"/>
          </a:bodyPr>
          <a:lstStyle/>
          <a:p>
            <a:pPr marL="514350" indent="-514350">
              <a:buAutoNum type="alphaUcPeriod"/>
            </a:pPr>
            <a:r>
              <a:rPr lang="id-ID" b="1" dirty="0" smtClean="0">
                <a:solidFill>
                  <a:schemeClr val="bg1"/>
                </a:solidFill>
              </a:rPr>
              <a:t>Bibit dari biji disemaiakan</a:t>
            </a:r>
          </a:p>
          <a:p>
            <a:pPr marL="914400" lvl="1" indent="-514350"/>
            <a:r>
              <a:rPr lang="id-ID" b="1" dirty="0" smtClean="0">
                <a:solidFill>
                  <a:schemeClr val="bg1"/>
                </a:solidFill>
              </a:rPr>
              <a:t>Buat persemaian dari kayu atau nampan plastik</a:t>
            </a:r>
          </a:p>
          <a:p>
            <a:pPr marL="914400" lvl="1" indent="-514350"/>
            <a:r>
              <a:rPr lang="id-ID" b="1" dirty="0" smtClean="0">
                <a:solidFill>
                  <a:schemeClr val="bg1"/>
                </a:solidFill>
              </a:rPr>
              <a:t>1 hektar dibutuhkan 5 – 10 kg biji atau 0,5 – 1 gr biji / m2</a:t>
            </a:r>
          </a:p>
          <a:p>
            <a:pPr marL="914400" lvl="1" indent="-514350"/>
            <a:r>
              <a:rPr lang="id-ID" b="1" dirty="0" smtClean="0">
                <a:solidFill>
                  <a:schemeClr val="bg1"/>
                </a:solidFill>
              </a:rPr>
              <a:t>Buat media tanam persemaian dengan campuran tanah : kompos : pasir (2 : 1 : 1)</a:t>
            </a:r>
          </a:p>
          <a:p>
            <a:pPr marL="914400" lvl="1" indent="-514350"/>
            <a:r>
              <a:rPr lang="id-ID" b="1" dirty="0" smtClean="0">
                <a:solidFill>
                  <a:schemeClr val="bg1"/>
                </a:solidFill>
              </a:rPr>
              <a:t>Sebelum ditebar terlebih dulu media disemprot dengan larutan Naskuru (cara membuatnya: campur 2 gelas Naskuru dengan air sebanyak 14 – 15 liter air, masukkan 1 sendok makan urea dan 2 sendok makan KNO3 merah kedalam larutan tersebut, lalu aduk secara merata. Setiap 1 m2 luasan persemaian disemprot dengan 0,5 liter larutan Naskuru tersebut)</a:t>
            </a:r>
          </a:p>
          <a:p>
            <a:pPr marL="914400" lvl="1" indent="-514350"/>
            <a:r>
              <a:rPr lang="id-ID" b="1" dirty="0" smtClean="0">
                <a:solidFill>
                  <a:schemeClr val="bg1"/>
                </a:solidFill>
              </a:rPr>
              <a:t>Pembuatan persemaian dilakukan ditempat yang teduh</a:t>
            </a:r>
          </a:p>
          <a:p>
            <a:pPr marL="914400" lvl="1" indent="-514350"/>
            <a:r>
              <a:rPr lang="id-ID" b="1" dirty="0" smtClean="0">
                <a:solidFill>
                  <a:schemeClr val="bg1"/>
                </a:solidFill>
              </a:rPr>
              <a:t>Biji bayam ini akan mulai tumbuh 3 hari setelah tabur</a:t>
            </a:r>
          </a:p>
          <a:p>
            <a:pPr marL="914400" lvl="1" indent="-514350"/>
            <a:r>
              <a:rPr lang="id-ID" b="1" dirty="0" smtClean="0">
                <a:solidFill>
                  <a:schemeClr val="bg1"/>
                </a:solidFill>
              </a:rPr>
              <a:t>Setelah tingginya mencapai 10 cm bibit bisa dipindahkan ke bedengan pembesaran</a:t>
            </a:r>
          </a:p>
          <a:p>
            <a:pPr marL="914400" lvl="1" indent="-514350"/>
            <a:endParaRPr lang="id-ID" b="1" dirty="0" smtClean="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770682"/>
            <a:ext cx="8712968" cy="5898678"/>
          </a:xfrm>
        </p:spPr>
        <p:txBody>
          <a:bodyPr>
            <a:normAutofit fontScale="62500" lnSpcReduction="20000"/>
          </a:bodyPr>
          <a:lstStyle/>
          <a:p>
            <a:pPr marL="514350" indent="-514350">
              <a:buAutoNum type="alphaUcPeriod" startAt="2"/>
            </a:pPr>
            <a:r>
              <a:rPr lang="id-ID" b="1" dirty="0" smtClean="0">
                <a:solidFill>
                  <a:srgbClr val="FFFF00"/>
                </a:solidFill>
              </a:rPr>
              <a:t>Bibit dari biji tanpa disemaiakan</a:t>
            </a:r>
          </a:p>
          <a:p>
            <a:pPr marL="914400" lvl="1" indent="-514350"/>
            <a:r>
              <a:rPr lang="id-ID" b="1" dirty="0" smtClean="0">
                <a:solidFill>
                  <a:srgbClr val="FFFF00"/>
                </a:solidFill>
              </a:rPr>
              <a:t>Buat bedengan selebar 1 meter membujur dari utara ke selatan</a:t>
            </a:r>
          </a:p>
          <a:p>
            <a:pPr marL="914400" lvl="1" indent="-514350"/>
            <a:r>
              <a:rPr lang="id-ID" b="1" dirty="0" smtClean="0">
                <a:solidFill>
                  <a:srgbClr val="FFFF00"/>
                </a:solidFill>
              </a:rPr>
              <a:t>Masukkan kompos dari kotoran hewan yang sudah matang sebanyak 1,6 – 2,0 ton / hektar</a:t>
            </a:r>
          </a:p>
          <a:p>
            <a:pPr marL="914400" lvl="1" indent="-514350"/>
            <a:r>
              <a:rPr lang="id-ID" b="1" dirty="0" smtClean="0">
                <a:solidFill>
                  <a:srgbClr val="FFFF00"/>
                </a:solidFill>
              </a:rPr>
              <a:t>Taburkan pada bedengan pupuk dasar berupa urea sebanyak 100 kg / hektar dan PONSKA 200 kg / hektar, siram dengan larutan Naskuru (cara membuatnya: campur 2 gelas Naskuru dengan air sebanyak 14 – 15 liter air, masukkan 1 sendok makan urea dan 2 sendok makan KNO3 merah kedalam larutan tersebut, lalu aduk secara merata. Setiap 1 m2 luasan persemaian disemprot dengan 0,5 liter larutan Naskuru tersebut)</a:t>
            </a:r>
          </a:p>
          <a:p>
            <a:pPr marL="914400" lvl="1" indent="-514350"/>
            <a:r>
              <a:rPr lang="id-ID" b="1" dirty="0" smtClean="0">
                <a:solidFill>
                  <a:srgbClr val="FFFF00"/>
                </a:solidFill>
              </a:rPr>
              <a:t>Tabur biji bayam berbaris membujur dari utara – selatan dengan jarak tanam 20 x 30 (jarak 20 cm utara – selatan, 30 cm timur – barat, sehingga sinar matahari bisa maksimal), agar penyebaran biji bisa merata campur biji tersebut dengan pasir</a:t>
            </a:r>
          </a:p>
          <a:p>
            <a:pPr marL="914400" lvl="1" indent="-514350"/>
            <a:r>
              <a:rPr lang="id-ID" b="1" dirty="0" smtClean="0">
                <a:solidFill>
                  <a:srgbClr val="FFFF00"/>
                </a:solidFill>
              </a:rPr>
              <a:t>Biji bayam ini akan mulai tumbuh 3 hari setelah tabur</a:t>
            </a:r>
          </a:p>
          <a:p>
            <a:pPr marL="914400" lvl="1" indent="-514350"/>
            <a:r>
              <a:rPr lang="id-ID" b="1" dirty="0" smtClean="0">
                <a:solidFill>
                  <a:srgbClr val="FFFF00"/>
                </a:solidFill>
              </a:rPr>
              <a:t>Tanaman yang sudah berumur 2 minggu, setiap pagi digerakkan kekanan dan kekiri dengan menggunakan ujung sapu lidi yang dipegang mendatar, dimaksudkan untuk menguatkan batang bayam dan mempercepat pertumbuhan dan menghindari serangan serangga</a:t>
            </a:r>
          </a:p>
          <a:p>
            <a:pPr marL="914400" lvl="1" indent="-514350"/>
            <a:r>
              <a:rPr lang="id-ID" b="1" dirty="0" smtClean="0">
                <a:solidFill>
                  <a:srgbClr val="FFFF00"/>
                </a:solidFill>
              </a:rPr>
              <a:t>Setelah tanaman berumur 3 minggu, diberikan pupuk susulan berupa urea 100 kg / hektar dan PONSKA 200 kg / hektar dingan cara ditaburkan dipermukaan tanah lalu diairi</a:t>
            </a:r>
          </a:p>
        </p:txBody>
      </p:sp>
      <p:sp>
        <p:nvSpPr>
          <p:cNvPr id="6" name="Title 1"/>
          <p:cNvSpPr>
            <a:spLocks noGrp="1"/>
          </p:cNvSpPr>
          <p:nvPr>
            <p:ph type="title"/>
          </p:nvPr>
        </p:nvSpPr>
        <p:spPr>
          <a:xfrm>
            <a:off x="457200" y="116632"/>
            <a:ext cx="8229600" cy="654050"/>
          </a:xfrm>
        </p:spPr>
        <p:txBody>
          <a:bodyPr>
            <a:normAutofit/>
          </a:bodyPr>
          <a:lstStyle/>
          <a:p>
            <a:r>
              <a:rPr lang="id-ID" sz="3600" b="1" dirty="0" smtClean="0"/>
              <a:t>PENANAMAN</a:t>
            </a:r>
            <a:endParaRPr lang="id-ID" sz="36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715040"/>
          </a:xfrm>
        </p:spPr>
        <p:txBody>
          <a:bodyPr>
            <a:normAutofit fontScale="70000" lnSpcReduction="20000"/>
          </a:bodyPr>
          <a:lstStyle/>
          <a:p>
            <a:pPr marL="514350" indent="-514350">
              <a:buAutoNum type="alphaUcPeriod" startAt="3"/>
            </a:pPr>
            <a:r>
              <a:rPr lang="id-ID" b="1" dirty="0" smtClean="0">
                <a:solidFill>
                  <a:srgbClr val="FFFF00"/>
                </a:solidFill>
              </a:rPr>
              <a:t>Bibit dari stek</a:t>
            </a:r>
          </a:p>
          <a:p>
            <a:pPr marL="914400" lvl="1" indent="-514350"/>
            <a:r>
              <a:rPr lang="id-ID" b="1" dirty="0" smtClean="0">
                <a:solidFill>
                  <a:srgbClr val="FFFF00"/>
                </a:solidFill>
              </a:rPr>
              <a:t>Buat bedengan selebar 1 meter membujur dari utara ke selatan</a:t>
            </a:r>
          </a:p>
          <a:p>
            <a:pPr marL="914400" lvl="1" indent="-514350"/>
            <a:r>
              <a:rPr lang="id-ID" b="1" dirty="0" smtClean="0">
                <a:solidFill>
                  <a:srgbClr val="FFFF00"/>
                </a:solidFill>
              </a:rPr>
              <a:t>Masukkan kompos dari kotoran hewan yang sudah matang sebanyak 1,6 – 2,0 ton / hektar</a:t>
            </a:r>
          </a:p>
          <a:p>
            <a:pPr marL="914400" lvl="1" indent="-514350"/>
            <a:r>
              <a:rPr lang="id-ID" b="1" dirty="0" smtClean="0">
                <a:solidFill>
                  <a:srgbClr val="FFFF00"/>
                </a:solidFill>
              </a:rPr>
              <a:t>Taburkan pada bedengan pupuk dasar berupa urea sebanyak 100 kg / hektar dan PONSKA 200 kg / hektar, siram dengan larutan Naskuru (cara membuatnya: campur 2 gelas Naskuru dengan air sebanyak 14 – 15 liter air, masukkan 1 sendok makan urea dan 2 sendok makan KNO3 merah kedalam larutan tersebut, lalu aduk secara merata. Setiap 1 m2 luasan persemaian disemprot dengan 0,5 liter larutan Naskuru tersebut)</a:t>
            </a:r>
          </a:p>
          <a:p>
            <a:pPr marL="914400" lvl="1" indent="-514350"/>
            <a:r>
              <a:rPr lang="id-ID" b="1" dirty="0" smtClean="0">
                <a:solidFill>
                  <a:srgbClr val="FFFF00"/>
                </a:solidFill>
              </a:rPr>
              <a:t>Tanam bibit stek bayam berbaris membujur dari utara – selatan dengan jarak tanam 20 x 30 (jarak 20 cm utara – selatan, 30 cm timur – barat, sehingga sinar matahari bisa maksimal), agar penyebaran biji bisa merata campur biji tersebut dengan pasir</a:t>
            </a:r>
          </a:p>
          <a:p>
            <a:pPr marL="914400" lvl="1" indent="-514350"/>
            <a:r>
              <a:rPr lang="id-ID" b="1" dirty="0" smtClean="0">
                <a:solidFill>
                  <a:srgbClr val="FFFF00"/>
                </a:solidFill>
              </a:rPr>
              <a:t>stek bayam ini akan mulai tumbuh 5 hari setelah tanam</a:t>
            </a:r>
          </a:p>
          <a:p>
            <a:pPr marL="914400" lvl="1" indent="-514350"/>
            <a:r>
              <a:rPr lang="id-ID" b="1" dirty="0" smtClean="0">
                <a:solidFill>
                  <a:srgbClr val="FFFF00"/>
                </a:solidFill>
              </a:rPr>
              <a:t>Tanaman yang sudah berumur 2 minggu, setiap pagi digerakkan kekanan dan kekiri dengan menggunakan ujung sapu lidi yang dipegang mendatar, dimaksudkan untuk menguatkan batang bayam dan mempercepat pertumbuhan dan menghindari serangan serangga</a:t>
            </a:r>
          </a:p>
          <a:p>
            <a:pPr marL="914400" lvl="1" indent="-514350"/>
            <a:endParaRPr lang="id-ID" b="1" dirty="0" smtClean="0">
              <a:solidFill>
                <a:srgbClr val="FFFF00"/>
              </a:solidFill>
            </a:endParaRPr>
          </a:p>
        </p:txBody>
      </p:sp>
      <p:sp>
        <p:nvSpPr>
          <p:cNvPr id="4" name="Title 1"/>
          <p:cNvSpPr>
            <a:spLocks noGrp="1"/>
          </p:cNvSpPr>
          <p:nvPr>
            <p:ph type="title"/>
          </p:nvPr>
        </p:nvSpPr>
        <p:spPr>
          <a:xfrm>
            <a:off x="457200" y="188640"/>
            <a:ext cx="8229600" cy="654032"/>
          </a:xfrm>
        </p:spPr>
        <p:txBody>
          <a:bodyPr>
            <a:normAutofit/>
          </a:bodyPr>
          <a:lstStyle/>
          <a:p>
            <a:r>
              <a:rPr lang="id-ID" sz="3600" b="1" dirty="0" smtClean="0">
                <a:solidFill>
                  <a:schemeClr val="bg1"/>
                </a:solidFill>
              </a:rPr>
              <a:t>PENANAMAN</a:t>
            </a:r>
            <a:endParaRPr lang="id-ID" sz="3600" b="1"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1118</TotalTime>
  <Words>1685</Words>
  <Application>Microsoft Office PowerPoint</Application>
  <PresentationFormat>On-screen Show (4:3)</PresentationFormat>
  <Paragraphs>293</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BUDIDAYA BAYAM</vt:lpstr>
      <vt:lpstr>PENDAHULUAN</vt:lpstr>
      <vt:lpstr>JENIS BAYAM</vt:lpstr>
      <vt:lpstr>JENIS BAYAM</vt:lpstr>
      <vt:lpstr>JENIS BAYAM</vt:lpstr>
      <vt:lpstr>SYARAT TUMBUH</vt:lpstr>
      <vt:lpstr>PENANAMAN</vt:lpstr>
      <vt:lpstr>PENANAMAN</vt:lpstr>
      <vt:lpstr>PENANAMAN</vt:lpstr>
      <vt:lpstr>PowerPoint Presentation</vt:lpstr>
      <vt:lpstr>PowerPoint Presentation</vt:lpstr>
      <vt:lpstr>PowerPoint Presentation</vt:lpstr>
      <vt:lpstr>PEMELIHARAAN</vt:lpstr>
      <vt:lpstr>PEMANENAN</vt:lpstr>
      <vt:lpstr>MANFAAT BAYAM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BUDIDAYA BAYAM CABUT</dc:title>
  <dc:creator>acer</dc:creator>
  <cp:lastModifiedBy>TOSHIBA</cp:lastModifiedBy>
  <cp:revision>37</cp:revision>
  <dcterms:created xsi:type="dcterms:W3CDTF">2013-02-17T22:50:28Z</dcterms:created>
  <dcterms:modified xsi:type="dcterms:W3CDTF">2015-01-22T07:21:56Z</dcterms:modified>
</cp:coreProperties>
</file>