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58" r:id="rId6"/>
    <p:sldId id="262" r:id="rId7"/>
    <p:sldId id="263" r:id="rId8"/>
    <p:sldId id="264" r:id="rId9"/>
    <p:sldId id="265" r:id="rId10"/>
    <p:sldId id="266" r:id="rId11"/>
    <p:sldId id="269" r:id="rId12"/>
    <p:sldId id="270" r:id="rId13"/>
    <p:sldId id="271" r:id="rId14"/>
    <p:sldId id="272" r:id="rId15"/>
    <p:sldId id="273" r:id="rId16"/>
    <p:sldId id="267" r:id="rId17"/>
    <p:sldId id="275" r:id="rId18"/>
    <p:sldId id="276" r:id="rId19"/>
    <p:sldId id="277" r:id="rId20"/>
    <p:sldId id="278" r:id="rId21"/>
    <p:sldId id="279" r:id="rId22"/>
    <p:sldId id="280" r:id="rId23"/>
    <p:sldId id="281" r:id="rId24"/>
    <p:sldId id="282" r:id="rId25"/>
    <p:sldId id="283" r:id="rId26"/>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0" d="100"/>
          <a:sy n="70" d="100"/>
        </p:scale>
        <p:origin x="-1386" y="-5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C85CE8A4-3ACC-41FD-9DB7-B251D9CD075C}" type="datetimeFigureOut">
              <a:rPr lang="id-ID" smtClean="0"/>
              <a:pPr/>
              <a:t>12/12/2013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6AC7F51-DF30-45F2-89F2-5A29E19C25C2}"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C85CE8A4-3ACC-41FD-9DB7-B251D9CD075C}" type="datetimeFigureOut">
              <a:rPr lang="id-ID" smtClean="0"/>
              <a:pPr/>
              <a:t>12/12/2013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6AC7F51-DF30-45F2-89F2-5A29E19C25C2}"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C85CE8A4-3ACC-41FD-9DB7-B251D9CD075C}" type="datetimeFigureOut">
              <a:rPr lang="id-ID" smtClean="0"/>
              <a:pPr/>
              <a:t>12/12/2013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6AC7F51-DF30-45F2-89F2-5A29E19C25C2}"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C85CE8A4-3ACC-41FD-9DB7-B251D9CD075C}" type="datetimeFigureOut">
              <a:rPr lang="id-ID" smtClean="0"/>
              <a:pPr/>
              <a:t>12/12/2013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6AC7F51-DF30-45F2-89F2-5A29E19C25C2}"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5CE8A4-3ACC-41FD-9DB7-B251D9CD075C}" type="datetimeFigureOut">
              <a:rPr lang="id-ID" smtClean="0"/>
              <a:pPr/>
              <a:t>12/12/2013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6AC7F51-DF30-45F2-89F2-5A29E19C25C2}"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C85CE8A4-3ACC-41FD-9DB7-B251D9CD075C}" type="datetimeFigureOut">
              <a:rPr lang="id-ID" smtClean="0"/>
              <a:pPr/>
              <a:t>12/12/2013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76AC7F51-DF30-45F2-89F2-5A29E19C25C2}"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C85CE8A4-3ACC-41FD-9DB7-B251D9CD075C}" type="datetimeFigureOut">
              <a:rPr lang="id-ID" smtClean="0"/>
              <a:pPr/>
              <a:t>12/12/2013</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76AC7F51-DF30-45F2-89F2-5A29E19C25C2}"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C85CE8A4-3ACC-41FD-9DB7-B251D9CD075C}" type="datetimeFigureOut">
              <a:rPr lang="id-ID" smtClean="0"/>
              <a:pPr/>
              <a:t>12/12/2013</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76AC7F51-DF30-45F2-89F2-5A29E19C25C2}"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5CE8A4-3ACC-41FD-9DB7-B251D9CD075C}" type="datetimeFigureOut">
              <a:rPr lang="id-ID" smtClean="0"/>
              <a:pPr/>
              <a:t>12/12/2013</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76AC7F51-DF30-45F2-89F2-5A29E19C25C2}"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5CE8A4-3ACC-41FD-9DB7-B251D9CD075C}" type="datetimeFigureOut">
              <a:rPr lang="id-ID" smtClean="0"/>
              <a:pPr/>
              <a:t>12/12/2013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76AC7F51-DF30-45F2-89F2-5A29E19C25C2}"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5CE8A4-3ACC-41FD-9DB7-B251D9CD075C}" type="datetimeFigureOut">
              <a:rPr lang="id-ID" smtClean="0"/>
              <a:pPr/>
              <a:t>12/12/2013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76AC7F51-DF30-45F2-89F2-5A29E19C25C2}"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5CE8A4-3ACC-41FD-9DB7-B251D9CD075C}" type="datetimeFigureOut">
              <a:rPr lang="id-ID" smtClean="0"/>
              <a:pPr/>
              <a:t>12/12/2013</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AC7F51-DF30-45F2-89F2-5A29E19C25C2}"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1214422"/>
            <a:ext cx="7772400" cy="1470025"/>
          </a:xfrm>
        </p:spPr>
        <p:txBody>
          <a:bodyPr>
            <a:normAutofit fontScale="90000"/>
          </a:bodyPr>
          <a:lstStyle/>
          <a:p>
            <a:r>
              <a:rPr lang="id-ID" sz="6000" b="1" dirty="0" smtClean="0">
                <a:solidFill>
                  <a:srgbClr val="FFFF00"/>
                </a:solidFill>
              </a:rPr>
              <a:t>BUDIDAYA SENGON </a:t>
            </a:r>
            <a:r>
              <a:rPr lang="id-ID" b="1" dirty="0" smtClean="0">
                <a:solidFill>
                  <a:srgbClr val="FFFF00"/>
                </a:solidFill>
              </a:rPr>
              <a:t/>
            </a:r>
            <a:br>
              <a:rPr lang="id-ID" b="1" dirty="0" smtClean="0">
                <a:solidFill>
                  <a:srgbClr val="FFFF00"/>
                </a:solidFill>
              </a:rPr>
            </a:br>
            <a:r>
              <a:rPr lang="id-ID" b="1" dirty="0" smtClean="0">
                <a:solidFill>
                  <a:srgbClr val="FFFF00"/>
                </a:solidFill>
              </a:rPr>
              <a:t>SUPER CEPAT</a:t>
            </a:r>
            <a:endParaRPr lang="id-ID" b="1" dirty="0">
              <a:solidFill>
                <a:srgbClr val="FFFF00"/>
              </a:solidFill>
            </a:endParaRPr>
          </a:p>
        </p:txBody>
      </p:sp>
      <p:sp>
        <p:nvSpPr>
          <p:cNvPr id="3" name="Subtitle 2"/>
          <p:cNvSpPr>
            <a:spLocks noGrp="1"/>
          </p:cNvSpPr>
          <p:nvPr>
            <p:ph type="subTitle" idx="1"/>
          </p:nvPr>
        </p:nvSpPr>
        <p:spPr>
          <a:xfrm>
            <a:off x="1371600" y="3886200"/>
            <a:ext cx="6400800" cy="1257312"/>
          </a:xfrm>
        </p:spPr>
        <p:txBody>
          <a:bodyPr/>
          <a:lstStyle/>
          <a:p>
            <a:r>
              <a:rPr lang="id-ID" b="1" dirty="0" smtClean="0">
                <a:solidFill>
                  <a:srgbClr val="FF0000"/>
                </a:solidFill>
              </a:rPr>
              <a:t>PT OSMOSA ALAM SEMESTA</a:t>
            </a:r>
          </a:p>
          <a:p>
            <a:r>
              <a:rPr lang="id-ID" b="1" dirty="0" smtClean="0">
                <a:solidFill>
                  <a:srgbClr val="FF0000"/>
                </a:solidFill>
              </a:rPr>
              <a:t>WONOSOBO – JAWA TENGAH</a:t>
            </a:r>
            <a:endParaRPr lang="id-ID" b="1"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normAutofit/>
          </a:bodyPr>
          <a:lstStyle/>
          <a:p>
            <a:r>
              <a:rPr lang="id-ID" sz="4000" b="1" dirty="0" smtClean="0">
                <a:solidFill>
                  <a:srgbClr val="FFFF00"/>
                </a:solidFill>
              </a:rPr>
              <a:t>PEMELIHARAAN</a:t>
            </a:r>
            <a:endParaRPr lang="id-ID" sz="4000" b="1" dirty="0">
              <a:solidFill>
                <a:srgbClr val="FFFF00"/>
              </a:solidFill>
            </a:endParaRPr>
          </a:p>
        </p:txBody>
      </p:sp>
      <p:sp>
        <p:nvSpPr>
          <p:cNvPr id="3" name="Content Placeholder 2"/>
          <p:cNvSpPr>
            <a:spLocks noGrp="1"/>
          </p:cNvSpPr>
          <p:nvPr>
            <p:ph idx="1"/>
          </p:nvPr>
        </p:nvSpPr>
        <p:spPr>
          <a:xfrm>
            <a:off x="457200" y="1142984"/>
            <a:ext cx="8229600" cy="5429288"/>
          </a:xfrm>
        </p:spPr>
        <p:txBody>
          <a:bodyPr>
            <a:normAutofit fontScale="92500" lnSpcReduction="20000"/>
          </a:bodyPr>
          <a:lstStyle/>
          <a:p>
            <a:pPr marL="514350" indent="-514350">
              <a:buFont typeface="+mj-lt"/>
              <a:buAutoNum type="alphaUcPeriod"/>
            </a:pPr>
            <a:r>
              <a:rPr lang="id-ID" sz="2800" b="1" dirty="0" smtClean="0">
                <a:solidFill>
                  <a:srgbClr val="C00000"/>
                </a:solidFill>
              </a:rPr>
              <a:t>PEMUPUKAN</a:t>
            </a:r>
          </a:p>
          <a:p>
            <a:pPr marL="914400" lvl="1" indent="-514350">
              <a:buFont typeface="Calibri" pitchFamily="34" charset="0"/>
              <a:buChar char="―"/>
            </a:pPr>
            <a:r>
              <a:rPr lang="id-ID" sz="2400" b="1" dirty="0" smtClean="0">
                <a:solidFill>
                  <a:srgbClr val="C00000"/>
                </a:solidFill>
              </a:rPr>
              <a:t>Untuk menentukan dosis dan jenis pupuk dibutuhkan hasil analisis laboratorium tanah</a:t>
            </a:r>
          </a:p>
          <a:p>
            <a:pPr marL="914400" lvl="1" indent="-514350">
              <a:buFont typeface="Calibri" pitchFamily="34" charset="0"/>
              <a:buChar char="―"/>
            </a:pPr>
            <a:r>
              <a:rPr lang="id-ID" sz="2400" b="1" dirty="0" smtClean="0">
                <a:solidFill>
                  <a:srgbClr val="C00000"/>
                </a:solidFill>
              </a:rPr>
              <a:t>Sengon adalah jenis tanaman yang mempunyai bintil akar untuk menyerap N udara</a:t>
            </a:r>
          </a:p>
          <a:p>
            <a:pPr marL="914400" lvl="1" indent="-514350">
              <a:buFont typeface="Calibri" pitchFamily="34" charset="0"/>
              <a:buChar char="―"/>
            </a:pPr>
            <a:r>
              <a:rPr lang="id-ID" sz="2400" b="1" dirty="0" smtClean="0">
                <a:solidFill>
                  <a:srgbClr val="C00000"/>
                </a:solidFill>
              </a:rPr>
              <a:t>Pupuk dasar adalah kompos + NPK yang diberikan sebelum tanam dan diberikan dengan cara dicampur antara tanah + kompos + pupuk anorganik + bahan kocoran kompos cair NASKURU (dosis : 3 – 5 kg kompos / lubang tanam, 30 g PONSKA / lubang, 1 liter larutan NASKURU / lubang (cara pembuatan larutan NASKURU : campurkan 2 sendok KNO3 merah dan 1 sendok UREA ke dalam ember plastik yang volumenya 15 – 20 liter, tambahkan air +/- 3 liter aduk sampai merata, kemudian tambahkan 2 gelas aqua NASKURU, lalu aduk merata sambil ditambahkan air hingga volumenya menjadi 14 liter. Pindahkan larutan ini ke dalam tangki semprot / gendong yang ukurannya 14 liter. Kocorkan larutan ini ke dalam lubang tanam @ 1 liter)</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normAutofit/>
          </a:bodyPr>
          <a:lstStyle/>
          <a:p>
            <a:r>
              <a:rPr lang="id-ID" sz="4000" b="1" dirty="0" smtClean="0">
                <a:solidFill>
                  <a:srgbClr val="FFFF00"/>
                </a:solidFill>
              </a:rPr>
              <a:t>PEMELIHARAAN</a:t>
            </a:r>
            <a:endParaRPr lang="id-ID" sz="4000" b="1" dirty="0">
              <a:solidFill>
                <a:srgbClr val="FFFF00"/>
              </a:solidFill>
            </a:endParaRPr>
          </a:p>
        </p:txBody>
      </p:sp>
      <p:sp>
        <p:nvSpPr>
          <p:cNvPr id="3" name="Content Placeholder 2"/>
          <p:cNvSpPr>
            <a:spLocks noGrp="1"/>
          </p:cNvSpPr>
          <p:nvPr>
            <p:ph idx="1"/>
          </p:nvPr>
        </p:nvSpPr>
        <p:spPr>
          <a:xfrm>
            <a:off x="457200" y="1142984"/>
            <a:ext cx="8229600" cy="5429288"/>
          </a:xfrm>
        </p:spPr>
        <p:txBody>
          <a:bodyPr>
            <a:normAutofit lnSpcReduction="10000"/>
          </a:bodyPr>
          <a:lstStyle/>
          <a:p>
            <a:pPr marL="914400" lvl="1" indent="-514350">
              <a:buFont typeface="Calibri" pitchFamily="34" charset="0"/>
              <a:buChar char="―"/>
            </a:pPr>
            <a:r>
              <a:rPr lang="id-ID" sz="2400" b="1" dirty="0" smtClean="0">
                <a:solidFill>
                  <a:srgbClr val="C00000"/>
                </a:solidFill>
              </a:rPr>
              <a:t>Pupuk I, diberikan antara 1 – 2 bulan setelah tanam, berupa pupuk NPK (PONSKA) dengan dosis 60 – 100 g / lubang, ditaburkan disekitar tanaman dengan jarak dari pangkal +/- 15 cm berupa cekungan keliling, lalu kocor dengan larutan NASKURU sebanyak 1 liter / lubang tanam, kemudian ditutup tanah cekungan tersebut (cara pembuatan larutan NASKURU : campurkan 2 sendok KNO3 merah dan 1 sendok UREA ke dalam ember plastik yang volumenya 15 – 20 liter, tambahkan air +/- 3 liter aduk sampai merata, kemudian tambahkan 2 gelas aqua NASKURU, lalu aduk merata sambil ditambahkan air hingga volumenya menjadi 14 liter. Pindahkan larutan ini ke dalam tangki semprot / gendong yang ukurannya 14 liter. Kocorkan larutan ini ke dalam lubang tanam @ 1 liter)</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normAutofit/>
          </a:bodyPr>
          <a:lstStyle/>
          <a:p>
            <a:r>
              <a:rPr lang="id-ID" sz="4000" b="1" dirty="0" smtClean="0">
                <a:solidFill>
                  <a:srgbClr val="FFFF00"/>
                </a:solidFill>
              </a:rPr>
              <a:t>PEMELIHARAAN</a:t>
            </a:r>
            <a:endParaRPr lang="id-ID" sz="4000" b="1" dirty="0">
              <a:solidFill>
                <a:srgbClr val="FFFF00"/>
              </a:solidFill>
            </a:endParaRPr>
          </a:p>
        </p:txBody>
      </p:sp>
      <p:sp>
        <p:nvSpPr>
          <p:cNvPr id="3" name="Content Placeholder 2"/>
          <p:cNvSpPr>
            <a:spLocks noGrp="1"/>
          </p:cNvSpPr>
          <p:nvPr>
            <p:ph idx="1"/>
          </p:nvPr>
        </p:nvSpPr>
        <p:spPr>
          <a:xfrm>
            <a:off x="457200" y="1142984"/>
            <a:ext cx="8229600" cy="5429288"/>
          </a:xfrm>
        </p:spPr>
        <p:txBody>
          <a:bodyPr>
            <a:normAutofit fontScale="92500" lnSpcReduction="10000"/>
          </a:bodyPr>
          <a:lstStyle/>
          <a:p>
            <a:pPr marL="914400" lvl="1" indent="-514350">
              <a:buFont typeface="Calibri" pitchFamily="34" charset="0"/>
              <a:buChar char="―"/>
            </a:pPr>
            <a:r>
              <a:rPr lang="id-ID" sz="2400" b="1" dirty="0" smtClean="0">
                <a:solidFill>
                  <a:srgbClr val="C00000"/>
                </a:solidFill>
              </a:rPr>
              <a:t>Pupuk  II, diberikan antara 4 – 6 bulan setelah tanam, berupa pupuk NPK (PONSKA) dengan dosis 150 -200 g / lubang, ditaburkan disekitar tanaman dengan jarak dari pangkal +/- 25 cm berupa cekungan keliling, lalu kocor dengan larutan NASKURU sebanyak 1 liter / lubang tanam, kemudian ditutup tanah cekungan tersebut (cara pembuatan larutan NASKURU : campurkan 2 sendok KNO3 merah dan 1 sendok UREA ke dalam ember plastik yang volumenya 15 – 20 liter, tambahkan air +/- 3 liter aduk sampai merata, kemudian tambahkan 2 gelas aqua NASKURU, lalu aduk merata sambil ditambahkan air hingga volumenya menjadi 14 liter. Pindahkan larutan ini ke dalam tangki semprot / gendong yang ukurannya 14 liter. Kocorkan larutan ini ke dalam lubang tanam @ 1 liter).</a:t>
            </a:r>
          </a:p>
          <a:p>
            <a:pPr marL="914400" lvl="1" indent="-514350">
              <a:buNone/>
            </a:pPr>
            <a:r>
              <a:rPr lang="id-ID" sz="2400" b="1" dirty="0" smtClean="0">
                <a:solidFill>
                  <a:srgbClr val="C00000"/>
                </a:solidFill>
              </a:rPr>
              <a:t>Catatan : Pada saat pemupukan ke II, setelah aplikasi pupuk dan NASKURU perlu dikocor dengan air sumur / pompa</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normAutofit/>
          </a:bodyPr>
          <a:lstStyle/>
          <a:p>
            <a:r>
              <a:rPr lang="id-ID" sz="4000" b="1" dirty="0" smtClean="0">
                <a:solidFill>
                  <a:srgbClr val="FFFF00"/>
                </a:solidFill>
              </a:rPr>
              <a:t>PEMELIHARAAN</a:t>
            </a:r>
            <a:endParaRPr lang="id-ID" sz="4000" b="1" dirty="0">
              <a:solidFill>
                <a:srgbClr val="FFFF00"/>
              </a:solidFill>
            </a:endParaRPr>
          </a:p>
        </p:txBody>
      </p:sp>
      <p:sp>
        <p:nvSpPr>
          <p:cNvPr id="3" name="Content Placeholder 2"/>
          <p:cNvSpPr>
            <a:spLocks noGrp="1"/>
          </p:cNvSpPr>
          <p:nvPr>
            <p:ph idx="1"/>
          </p:nvPr>
        </p:nvSpPr>
        <p:spPr>
          <a:xfrm>
            <a:off x="457200" y="1142984"/>
            <a:ext cx="8229600" cy="5429288"/>
          </a:xfrm>
        </p:spPr>
        <p:txBody>
          <a:bodyPr>
            <a:normAutofit fontScale="92500" lnSpcReduction="10000"/>
          </a:bodyPr>
          <a:lstStyle/>
          <a:p>
            <a:pPr marL="914400" lvl="1" indent="-514350">
              <a:buFont typeface="Calibri" pitchFamily="34" charset="0"/>
              <a:buChar char="―"/>
            </a:pPr>
            <a:r>
              <a:rPr lang="id-ID" sz="2400" b="1" dirty="0" smtClean="0">
                <a:solidFill>
                  <a:srgbClr val="C00000"/>
                </a:solidFill>
              </a:rPr>
              <a:t>Pupuk  II, diberikan antara 4 – 6 bulan setelah tanam, berupa pupuk NPK (PONSKA) dengan dosis 150 -200 g / lubang, ditaburkan disekitar tanaman dengan jarak dari pangkal +/- 25 cm berupa cekungan keliling, tambahkan juga kompos 5 kg / lubang lalu kocor dengan larutan NASKURU sebanyak 1 liter / lubang tanam, kemudian ditutup tanah cekungan tersebut (cara pembuatan larutan NASKURU : campurkan 2 sendok KNO3 merah dan 1 sendok UREA ke dalam ember plastik yang volumenya 15 – 20 liter, tambahkan air +/- 3 liter aduk sampai merata, kemudian tambahkan 2 gelas aqua NASKURU, lalu aduk merata sambil ditambahkan air hingga volumenya menjadi 14 liter. Pindahkan larutan ini ke dalam tangki semprot / gendong yang ukurannya 14 liter. Kocorkan larutan ini ke dalam lubang tanam @ 1 liter).</a:t>
            </a:r>
          </a:p>
          <a:p>
            <a:pPr marL="914400" lvl="1" indent="-514350">
              <a:buNone/>
            </a:pPr>
            <a:r>
              <a:rPr lang="id-ID" sz="2400" b="1" dirty="0" smtClean="0">
                <a:solidFill>
                  <a:srgbClr val="C00000"/>
                </a:solidFill>
              </a:rPr>
              <a:t>Catatan : Pada saat pemupukan ke II, setelah aplikasi pupuk dan NASKURU perlu dikocor dengan air sumur / pompa</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normAutofit/>
          </a:bodyPr>
          <a:lstStyle/>
          <a:p>
            <a:r>
              <a:rPr lang="id-ID" sz="4000" b="1" dirty="0" smtClean="0">
                <a:solidFill>
                  <a:srgbClr val="FFFF00"/>
                </a:solidFill>
              </a:rPr>
              <a:t>PEMELIHARAAN</a:t>
            </a:r>
            <a:endParaRPr lang="id-ID" sz="4000" b="1" dirty="0">
              <a:solidFill>
                <a:srgbClr val="FFFF00"/>
              </a:solidFill>
            </a:endParaRPr>
          </a:p>
        </p:txBody>
      </p:sp>
      <p:sp>
        <p:nvSpPr>
          <p:cNvPr id="3" name="Content Placeholder 2"/>
          <p:cNvSpPr>
            <a:spLocks noGrp="1"/>
          </p:cNvSpPr>
          <p:nvPr>
            <p:ph idx="1"/>
          </p:nvPr>
        </p:nvSpPr>
        <p:spPr>
          <a:xfrm>
            <a:off x="457200" y="1142984"/>
            <a:ext cx="8229600" cy="5429288"/>
          </a:xfrm>
        </p:spPr>
        <p:txBody>
          <a:bodyPr>
            <a:normAutofit fontScale="92500" lnSpcReduction="10000"/>
          </a:bodyPr>
          <a:lstStyle/>
          <a:p>
            <a:pPr marL="914400" lvl="1" indent="-514350">
              <a:buFont typeface="Calibri" pitchFamily="34" charset="0"/>
              <a:buChar char="―"/>
            </a:pPr>
            <a:r>
              <a:rPr lang="id-ID" sz="2400" b="1" dirty="0" smtClean="0">
                <a:solidFill>
                  <a:srgbClr val="C00000"/>
                </a:solidFill>
              </a:rPr>
              <a:t>Pupuk  III, diberikan pada umur 1 tahun setelah tanam, berupa pupuk NPK (PONSKA) dengan dosis 400 -600 g / lubang, ditaburkan disekitar tanaman dengan jarak dari pangkal +/- 60 cm (lihat tajuknya) berupa cekungan keliling, tambahkan kompos 10 kg / lubang, lalu kocor dengan larutan NASKURU sebanyak 2 liter / lubang tanam, kemudian ditutup tanah cekungan tersebut (cara pembuatan larutan NASKURU : campurkan 2 sendok KNO3 merah dan 1 sendok UREA ke dalam ember plastik yang volumenya 15 – 20 liter, tambahkan air +/- 3 liter aduk sampai merata, kemudian tambahkan 2 gelas aqua NASKURU, lalu aduk merata sambil ditambahkan air hingga volumenya menjadi 14 liter. Pindahkan larutan ini ke dalam tangki semprot / gendong yang ukurannya 14 liter. Kocorkan larutan ini ke dalam lubang tanam @ 2 liter).</a:t>
            </a:r>
          </a:p>
          <a:p>
            <a:pPr marL="914400" lvl="1" indent="-514350">
              <a:buNone/>
            </a:pPr>
            <a:r>
              <a:rPr lang="id-ID" sz="2400" b="1" dirty="0" smtClean="0">
                <a:solidFill>
                  <a:srgbClr val="C00000"/>
                </a:solidFill>
              </a:rPr>
              <a:t>Catatan : Pada saat pemupukan ke  III, setelah aplikasi pupuk dan NASKURU perlu dikocor dengan air sumur / pompa</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normAutofit/>
          </a:bodyPr>
          <a:lstStyle/>
          <a:p>
            <a:r>
              <a:rPr lang="id-ID" sz="4000" b="1" dirty="0" smtClean="0">
                <a:solidFill>
                  <a:srgbClr val="FFFF00"/>
                </a:solidFill>
              </a:rPr>
              <a:t>PEMELIHARAAN</a:t>
            </a:r>
            <a:endParaRPr lang="id-ID" sz="4000" b="1" dirty="0">
              <a:solidFill>
                <a:srgbClr val="FFFF00"/>
              </a:solidFill>
            </a:endParaRPr>
          </a:p>
        </p:txBody>
      </p:sp>
      <p:sp>
        <p:nvSpPr>
          <p:cNvPr id="3" name="Content Placeholder 2"/>
          <p:cNvSpPr>
            <a:spLocks noGrp="1"/>
          </p:cNvSpPr>
          <p:nvPr>
            <p:ph idx="1"/>
          </p:nvPr>
        </p:nvSpPr>
        <p:spPr>
          <a:xfrm>
            <a:off x="457200" y="1142984"/>
            <a:ext cx="8229600" cy="5429288"/>
          </a:xfrm>
        </p:spPr>
        <p:txBody>
          <a:bodyPr>
            <a:normAutofit fontScale="92500" lnSpcReduction="10000"/>
          </a:bodyPr>
          <a:lstStyle/>
          <a:p>
            <a:pPr marL="914400" lvl="1" indent="-514350">
              <a:buFont typeface="Calibri" pitchFamily="34" charset="0"/>
              <a:buChar char="―"/>
            </a:pPr>
            <a:r>
              <a:rPr lang="id-ID" sz="2400" b="1" dirty="0" smtClean="0">
                <a:solidFill>
                  <a:srgbClr val="C00000"/>
                </a:solidFill>
              </a:rPr>
              <a:t>Pupuk  IV, diberikan pada umur 2 tahun setelah tanam, berupa pupuk NPK (PONSKA) dengan dosis 800 -1.000 g / lubang, ditaburkan disekitar tanaman dengan jarak dari pangkal +/- 100 cm (lihat tajuknya) berupa cekungan keliling, lalu kocor dengan larutan NASKURU sebanyak 4 liter / lubang tanam, kemudian ditutup tanah cekungan tersebut (cara pembuatan larutan NASKURU : campurkan 2 sendok KNO3 merah dan 1 sendok UREA ke dalam ember plastik yang volumenya 15 – 20 liter, tambahkan air +/- 3 liter aduk sampai merata, kemudian tambahkan 2 gelas aqua NASKURU, lalu aduk merata sambil ditambahkan air hingga volumenya menjadi 14 liter. Pindahkan larutan ini ke dalam tangki semprot / gendong yang ukurannya 14 liter. Kocorkan larutan ini ke dalam lubang tanam @ 4 liter).</a:t>
            </a:r>
          </a:p>
          <a:p>
            <a:pPr marL="914400" lvl="1" indent="-514350">
              <a:buNone/>
            </a:pPr>
            <a:r>
              <a:rPr lang="id-ID" sz="2400" b="1" dirty="0" smtClean="0">
                <a:solidFill>
                  <a:srgbClr val="C00000"/>
                </a:solidFill>
              </a:rPr>
              <a:t>Catatan : Pada saat pemupukan ke  IV, setelah aplikasi pupuk dan NASKURU perlu dikocor dengan air sumur / pompa</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normAutofit/>
          </a:bodyPr>
          <a:lstStyle/>
          <a:p>
            <a:r>
              <a:rPr lang="id-ID" sz="4000" b="1" dirty="0" smtClean="0">
                <a:solidFill>
                  <a:srgbClr val="FFFF00"/>
                </a:solidFill>
              </a:rPr>
              <a:t>PEMELIHARAAN</a:t>
            </a:r>
            <a:endParaRPr lang="id-ID" sz="4000" b="1" dirty="0">
              <a:solidFill>
                <a:srgbClr val="FFFF00"/>
              </a:solidFill>
            </a:endParaRPr>
          </a:p>
        </p:txBody>
      </p:sp>
      <p:sp>
        <p:nvSpPr>
          <p:cNvPr id="3" name="Content Placeholder 2"/>
          <p:cNvSpPr>
            <a:spLocks noGrp="1"/>
          </p:cNvSpPr>
          <p:nvPr>
            <p:ph idx="1"/>
          </p:nvPr>
        </p:nvSpPr>
        <p:spPr>
          <a:xfrm>
            <a:off x="457200" y="1142984"/>
            <a:ext cx="8229600" cy="5429288"/>
          </a:xfrm>
        </p:spPr>
        <p:txBody>
          <a:bodyPr>
            <a:normAutofit/>
          </a:bodyPr>
          <a:lstStyle/>
          <a:p>
            <a:pPr marL="514350" indent="-514350">
              <a:buAutoNum type="alphaUcPeriod" startAt="2"/>
            </a:pPr>
            <a:r>
              <a:rPr lang="id-ID" sz="2800" b="1" dirty="0" smtClean="0">
                <a:solidFill>
                  <a:srgbClr val="C00000"/>
                </a:solidFill>
              </a:rPr>
              <a:t>PENGAIRAN</a:t>
            </a:r>
          </a:p>
          <a:p>
            <a:pPr marL="914400" lvl="1" indent="-514350"/>
            <a:r>
              <a:rPr lang="id-ID" sz="2400" b="1" dirty="0" smtClean="0">
                <a:solidFill>
                  <a:srgbClr val="C00000"/>
                </a:solidFill>
              </a:rPr>
              <a:t>Pengairan sangat diperlukan terutama pada musim kemarau, setelah penanaman dan pemupukan</a:t>
            </a:r>
          </a:p>
          <a:p>
            <a:pPr marL="914400" lvl="1" indent="-514350"/>
            <a:r>
              <a:rPr lang="id-ID" sz="2400" b="1" dirty="0" smtClean="0">
                <a:solidFill>
                  <a:srgbClr val="C00000"/>
                </a:solidFill>
              </a:rPr>
              <a:t>Pada musim kemarau minimal sebulan sekali harus dilakukan mengairan dengan menggunakan air sumur atau air sungai, dengan cara dikocorkan setiap lubang tanam / pangkal batang</a:t>
            </a:r>
          </a:p>
          <a:p>
            <a:pPr marL="914400" lvl="1" indent="-514350"/>
            <a:r>
              <a:rPr lang="id-ID" sz="2400" b="1" dirty="0" smtClean="0">
                <a:solidFill>
                  <a:srgbClr val="C00000"/>
                </a:solidFill>
              </a:rPr>
              <a:t>Penanaman bibit baru apabila di musim kemarau harus diairi setelah penanaman, dengan cara dikocorkan setiap lubang tanam / pangkal batang</a:t>
            </a:r>
          </a:p>
          <a:p>
            <a:pPr marL="914400" lvl="1" indent="-514350"/>
            <a:r>
              <a:rPr lang="id-ID" sz="2400" b="1" dirty="0" smtClean="0">
                <a:solidFill>
                  <a:srgbClr val="C00000"/>
                </a:solidFill>
              </a:rPr>
              <a:t>Setelah pemupukan terutama di musim kemarau harus dilakukan mengocoran tiap lubang</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4422"/>
            <a:ext cx="8229600" cy="5214974"/>
          </a:xfrm>
        </p:spPr>
        <p:txBody>
          <a:bodyPr>
            <a:normAutofit lnSpcReduction="10000"/>
          </a:bodyPr>
          <a:lstStyle/>
          <a:p>
            <a:pPr marL="514350" indent="-514350">
              <a:buAutoNum type="alphaUcPeriod" startAt="3"/>
            </a:pPr>
            <a:r>
              <a:rPr lang="id-ID" b="1" dirty="0" smtClean="0">
                <a:solidFill>
                  <a:srgbClr val="C00000"/>
                </a:solidFill>
              </a:rPr>
              <a:t>PENYULAMAN</a:t>
            </a:r>
          </a:p>
          <a:p>
            <a:pPr marL="914400" lvl="1" indent="-514350"/>
            <a:r>
              <a:rPr lang="id-ID" sz="2400" b="1" dirty="0" smtClean="0">
                <a:solidFill>
                  <a:srgbClr val="C00000"/>
                </a:solidFill>
              </a:rPr>
              <a:t>Tujuan utama penyulaman adalah mengganti bibit sengon yang telah ditanam karena mati / tidak tumbuh normal dengan bibit baru</a:t>
            </a:r>
          </a:p>
          <a:p>
            <a:pPr marL="914400" lvl="1" indent="-514350"/>
            <a:r>
              <a:rPr lang="id-ID" sz="2400" b="1" dirty="0" smtClean="0">
                <a:solidFill>
                  <a:srgbClr val="C00000"/>
                </a:solidFill>
              </a:rPr>
              <a:t>Penyulaman pertama dilakukan setelah tanaman berumur 1 bulan setelah tanam, dimaksudkan agar bisa menyusul pertumbuhannya dengan tanaman sebelumnya</a:t>
            </a:r>
          </a:p>
          <a:p>
            <a:pPr marL="914400" lvl="1" indent="-514350"/>
            <a:r>
              <a:rPr lang="id-ID" sz="2400" b="1" dirty="0" smtClean="0">
                <a:solidFill>
                  <a:srgbClr val="C00000"/>
                </a:solidFill>
              </a:rPr>
              <a:t>Setelah penyulaman tidak perlu lagi dilakukan pemupukan </a:t>
            </a:r>
          </a:p>
          <a:p>
            <a:pPr marL="914400" lvl="1" indent="-514350"/>
            <a:r>
              <a:rPr lang="id-ID" sz="2400" b="1" dirty="0" smtClean="0">
                <a:solidFill>
                  <a:srgbClr val="C00000"/>
                </a:solidFill>
              </a:rPr>
              <a:t>Penyulaman kedua setelah tanaman berumur 1 tahun, dimaksudkan untuk mempertahankan populasi tanaman setiap hektarnya</a:t>
            </a:r>
          </a:p>
        </p:txBody>
      </p:sp>
      <p:sp>
        <p:nvSpPr>
          <p:cNvPr id="4" name="Title 1"/>
          <p:cNvSpPr>
            <a:spLocks noGrp="1"/>
          </p:cNvSpPr>
          <p:nvPr>
            <p:ph type="title"/>
          </p:nvPr>
        </p:nvSpPr>
        <p:spPr>
          <a:xfrm>
            <a:off x="457200" y="274638"/>
            <a:ext cx="8229600" cy="796908"/>
          </a:xfrm>
        </p:spPr>
        <p:txBody>
          <a:bodyPr>
            <a:normAutofit/>
          </a:bodyPr>
          <a:lstStyle/>
          <a:p>
            <a:r>
              <a:rPr lang="id-ID" sz="4000" b="1" dirty="0" smtClean="0">
                <a:solidFill>
                  <a:srgbClr val="FFFF00"/>
                </a:solidFill>
              </a:rPr>
              <a:t>PEMELIHARAAN</a:t>
            </a:r>
            <a:endParaRPr lang="id-ID" sz="4000" b="1" dirty="0">
              <a:solidFill>
                <a:srgbClr val="FFFF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786478"/>
          </a:xfrm>
        </p:spPr>
        <p:txBody>
          <a:bodyPr>
            <a:normAutofit fontScale="85000" lnSpcReduction="20000"/>
          </a:bodyPr>
          <a:lstStyle/>
          <a:p>
            <a:pPr marL="514350" indent="-514350">
              <a:buAutoNum type="alphaUcPeriod" startAt="4"/>
            </a:pPr>
            <a:r>
              <a:rPr lang="id-ID" b="1" dirty="0" smtClean="0">
                <a:solidFill>
                  <a:srgbClr val="C00000"/>
                </a:solidFill>
              </a:rPr>
              <a:t>PENYIANGAN</a:t>
            </a:r>
          </a:p>
          <a:p>
            <a:pPr marL="914400" lvl="1" indent="-514350"/>
            <a:r>
              <a:rPr lang="id-ID" b="1" dirty="0" smtClean="0">
                <a:solidFill>
                  <a:srgbClr val="C00000"/>
                </a:solidFill>
              </a:rPr>
              <a:t>Penyiangan dan pendangiran dilakukan minimal 4 kali setahun</a:t>
            </a:r>
          </a:p>
          <a:p>
            <a:pPr marL="914400" lvl="1" indent="-514350"/>
            <a:r>
              <a:rPr lang="id-ID" b="1" dirty="0" smtClean="0">
                <a:solidFill>
                  <a:srgbClr val="C00000"/>
                </a:solidFill>
              </a:rPr>
              <a:t>Pada tahun pertama sebaiknya dilakukan penyiangan total</a:t>
            </a:r>
          </a:p>
          <a:p>
            <a:pPr marL="914400" lvl="1" indent="-514350"/>
            <a:r>
              <a:rPr lang="id-ID" b="1" dirty="0" smtClean="0">
                <a:solidFill>
                  <a:srgbClr val="C00000"/>
                </a:solidFill>
              </a:rPr>
              <a:t>Pada tahun kedua dan ketiga dilakukan penyiangan jalur, pembebasan dan pendangiran disekitar tanaman pokok dengan jarak 1 meter</a:t>
            </a:r>
          </a:p>
          <a:p>
            <a:pPr marL="914400" lvl="1" indent="-514350"/>
            <a:r>
              <a:rPr lang="id-ID" b="1" dirty="0" smtClean="0">
                <a:solidFill>
                  <a:srgbClr val="C00000"/>
                </a:solidFill>
              </a:rPr>
              <a:t>Pengendalian gulma dapat dilakukan secara manual atau mekanis 1 meter atau secara kimiawi menggunakan herbisida (dengan catatan tidak ada tanaman tumpangsari)</a:t>
            </a:r>
          </a:p>
          <a:p>
            <a:pPr marL="914400" lvl="1" indent="-514350"/>
            <a:r>
              <a:rPr lang="id-ID" b="1" dirty="0" smtClean="0">
                <a:solidFill>
                  <a:srgbClr val="C00000"/>
                </a:solidFill>
              </a:rPr>
              <a:t>Herbisida yang bisa digunakan adalah : Galon 480 EC, Tordon 101, Indamin 720 HC, Stratone 200 EC (untuk gulma alang-alang), untuk gulma berdaun lebar takarannya 2 liter / hektar sedangkan gulma alang-alang 5 liter / hektar</a:t>
            </a:r>
          </a:p>
        </p:txBody>
      </p:sp>
      <p:sp>
        <p:nvSpPr>
          <p:cNvPr id="5" name="Title 1"/>
          <p:cNvSpPr>
            <a:spLocks noGrp="1"/>
          </p:cNvSpPr>
          <p:nvPr>
            <p:ph type="title"/>
          </p:nvPr>
        </p:nvSpPr>
        <p:spPr>
          <a:xfrm>
            <a:off x="457200" y="214290"/>
            <a:ext cx="8229600" cy="582594"/>
          </a:xfrm>
        </p:spPr>
        <p:txBody>
          <a:bodyPr>
            <a:normAutofit fontScale="90000"/>
          </a:bodyPr>
          <a:lstStyle/>
          <a:p>
            <a:r>
              <a:rPr lang="id-ID" sz="4000" b="1" dirty="0" smtClean="0">
                <a:solidFill>
                  <a:srgbClr val="FFFF00"/>
                </a:solidFill>
              </a:rPr>
              <a:t>PEMELIHARAAN</a:t>
            </a:r>
            <a:endParaRPr lang="id-ID" sz="4000" b="1" dirty="0">
              <a:solidFill>
                <a:srgbClr val="FFFF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0108"/>
            <a:ext cx="8229600" cy="5500726"/>
          </a:xfrm>
        </p:spPr>
        <p:txBody>
          <a:bodyPr/>
          <a:lstStyle/>
          <a:p>
            <a:pPr marL="514350" indent="-514350">
              <a:buAutoNum type="alphaUcPeriod" startAt="5"/>
            </a:pPr>
            <a:r>
              <a:rPr lang="id-ID" b="1" dirty="0" smtClean="0">
                <a:solidFill>
                  <a:srgbClr val="C00000"/>
                </a:solidFill>
              </a:rPr>
              <a:t>PENJARANGAN</a:t>
            </a:r>
          </a:p>
          <a:p>
            <a:pPr marL="914400" lvl="1" indent="-514350"/>
            <a:r>
              <a:rPr lang="id-ID" b="1" dirty="0" smtClean="0">
                <a:solidFill>
                  <a:srgbClr val="C00000"/>
                </a:solidFill>
              </a:rPr>
              <a:t>Penjarangan dilakukan dengan tujuan untuk memberikan ruang pertumbuhan yang baik bagi tegakan selanjutnya</a:t>
            </a:r>
          </a:p>
          <a:p>
            <a:pPr marL="914400" lvl="1" indent="-514350"/>
            <a:r>
              <a:rPr lang="id-ID" b="1" dirty="0" smtClean="0">
                <a:solidFill>
                  <a:srgbClr val="C00000"/>
                </a:solidFill>
              </a:rPr>
              <a:t>Penjarangan dimulai setelah tanaman berumur 3 tahun dengan cara ditebang terutama terhadap pohon yang tertekan, terserang hama dan penyakit, batang pokok bengkok, menggarpu, bercabang banyak dll.</a:t>
            </a:r>
          </a:p>
          <a:p>
            <a:pPr marL="914400" lvl="1" indent="-514350"/>
            <a:endParaRPr lang="id-ID" b="1" dirty="0" smtClean="0">
              <a:solidFill>
                <a:srgbClr val="C00000"/>
              </a:solidFill>
            </a:endParaRPr>
          </a:p>
          <a:p>
            <a:pPr marL="914400" lvl="1" indent="-514350"/>
            <a:endParaRPr lang="id-ID" b="1" dirty="0" smtClean="0">
              <a:solidFill>
                <a:srgbClr val="C00000"/>
              </a:solidFill>
            </a:endParaRPr>
          </a:p>
        </p:txBody>
      </p:sp>
      <p:sp>
        <p:nvSpPr>
          <p:cNvPr id="4" name="Title 1"/>
          <p:cNvSpPr>
            <a:spLocks noGrp="1"/>
          </p:cNvSpPr>
          <p:nvPr>
            <p:ph type="title"/>
          </p:nvPr>
        </p:nvSpPr>
        <p:spPr>
          <a:xfrm>
            <a:off x="457200" y="274638"/>
            <a:ext cx="8229600" cy="582594"/>
          </a:xfrm>
        </p:spPr>
        <p:txBody>
          <a:bodyPr>
            <a:normAutofit fontScale="90000"/>
          </a:bodyPr>
          <a:lstStyle/>
          <a:p>
            <a:r>
              <a:rPr lang="id-ID" sz="4000" b="1" dirty="0" smtClean="0">
                <a:solidFill>
                  <a:srgbClr val="FFFF00"/>
                </a:solidFill>
              </a:rPr>
              <a:t>PEMELIHARAAN</a:t>
            </a:r>
            <a:endParaRPr lang="id-ID" sz="4000" b="1" dirty="0">
              <a:solidFill>
                <a:srgbClr val="FFFF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txBody>
          <a:bodyPr>
            <a:normAutofit fontScale="90000"/>
          </a:bodyPr>
          <a:lstStyle/>
          <a:p>
            <a:r>
              <a:rPr lang="id-ID" b="1" dirty="0" smtClean="0">
                <a:solidFill>
                  <a:srgbClr val="FFFF00"/>
                </a:solidFill>
                <a:latin typeface="Arial" pitchFamily="34" charset="0"/>
                <a:cs typeface="Arial" pitchFamily="34" charset="0"/>
              </a:rPr>
              <a:t>PENANAMAN</a:t>
            </a:r>
            <a:endParaRPr lang="id-ID"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a:xfrm>
            <a:off x="457200" y="1142984"/>
            <a:ext cx="8229600" cy="5500726"/>
          </a:xfrm>
        </p:spPr>
        <p:txBody>
          <a:bodyPr>
            <a:normAutofit fontScale="92500" lnSpcReduction="20000"/>
          </a:bodyPr>
          <a:lstStyle/>
          <a:p>
            <a:pPr marL="514350" indent="-514350">
              <a:buFont typeface="+mj-lt"/>
              <a:buAutoNum type="alphaUcPeriod"/>
            </a:pPr>
            <a:r>
              <a:rPr lang="id-ID" b="1" dirty="0" smtClean="0">
                <a:solidFill>
                  <a:srgbClr val="C00000"/>
                </a:solidFill>
              </a:rPr>
              <a:t>Persiapan Pembibitan</a:t>
            </a:r>
          </a:p>
          <a:p>
            <a:pPr marL="914400" lvl="1" indent="-514350"/>
            <a:r>
              <a:rPr lang="id-ID" b="1" dirty="0" smtClean="0">
                <a:solidFill>
                  <a:srgbClr val="C00000"/>
                </a:solidFill>
              </a:rPr>
              <a:t>Pengadaan bibit dari benih</a:t>
            </a:r>
          </a:p>
          <a:p>
            <a:pPr marL="1314450" lvl="2" indent="-514350"/>
            <a:r>
              <a:rPr lang="id-ID" b="1" dirty="0" smtClean="0">
                <a:solidFill>
                  <a:srgbClr val="C00000"/>
                </a:solidFill>
              </a:rPr>
              <a:t>Benih yang baik dan berkualitas dapat diperoleh dari Balai Perbenihan Tanaman Hutan (BPTH), atau dari perusahaan yang telah mendapat rekomendasi atau sertifikat dari lembaga yang ditunjuk Pemerintah (DEPHUT atau DEPTAN)</a:t>
            </a:r>
          </a:p>
          <a:p>
            <a:pPr marL="1314450" lvl="2" indent="-514350"/>
            <a:r>
              <a:rPr lang="id-ID" b="1" dirty="0" smtClean="0">
                <a:solidFill>
                  <a:srgbClr val="C00000"/>
                </a:solidFill>
              </a:rPr>
              <a:t>Benih yang baik diambil dari pohon induk yang baik dan diketahui asal-usulnya</a:t>
            </a:r>
          </a:p>
          <a:p>
            <a:pPr marL="1314450" lvl="2" indent="-514350"/>
            <a:r>
              <a:rPr lang="id-ID" b="1" dirty="0" smtClean="0">
                <a:solidFill>
                  <a:srgbClr val="C00000"/>
                </a:solidFill>
              </a:rPr>
              <a:t>Dalam 1 kg benih berjumlah 40.000 butir</a:t>
            </a:r>
          </a:p>
          <a:p>
            <a:pPr marL="914400" lvl="1" indent="-514350"/>
            <a:r>
              <a:rPr lang="id-ID" b="1" dirty="0" smtClean="0">
                <a:solidFill>
                  <a:srgbClr val="C00000"/>
                </a:solidFill>
              </a:rPr>
              <a:t>Cara pembuatan bibit dari benih</a:t>
            </a:r>
          </a:p>
          <a:p>
            <a:pPr marL="1314450" lvl="2" indent="-514350"/>
            <a:r>
              <a:rPr lang="id-ID" b="1" dirty="0" smtClean="0">
                <a:solidFill>
                  <a:srgbClr val="C00000"/>
                </a:solidFill>
              </a:rPr>
              <a:t>Benih yang sudah siap ditabur pada bak plastik / kayu berbagai ukuran untuk keperluan perkecambahan</a:t>
            </a:r>
          </a:p>
          <a:p>
            <a:pPr marL="1314450" lvl="2" indent="-514350"/>
            <a:r>
              <a:rPr lang="id-ID" b="1" dirty="0" smtClean="0">
                <a:solidFill>
                  <a:srgbClr val="C00000"/>
                </a:solidFill>
              </a:rPr>
              <a:t>Media tabur berupa campuran tanah danasir dan pupuk kandang yang sudah mateng (dibuat dengan teknologi enzimatis)</a:t>
            </a:r>
          </a:p>
          <a:p>
            <a:pPr marL="1314450" lvl="2" indent="-514350">
              <a:buNone/>
            </a:pPr>
            <a:endParaRPr lang="id-ID" b="1" dirty="0" smtClean="0">
              <a:solidFill>
                <a:srgbClr val="C00000"/>
              </a:solidFill>
            </a:endParaRPr>
          </a:p>
          <a:p>
            <a:pPr marL="1314450" lvl="2" indent="-514350"/>
            <a:endParaRPr lang="id-ID" b="1" dirty="0" smtClean="0">
              <a:solidFill>
                <a:srgbClr val="C00000"/>
              </a:solidFill>
            </a:endParaRPr>
          </a:p>
          <a:p>
            <a:pPr marL="514350" indent="-514350">
              <a:buNone/>
            </a:pPr>
            <a:endParaRPr lang="id-ID" b="1" dirty="0">
              <a:solidFill>
                <a:srgbClr val="C0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57298"/>
            <a:ext cx="8229600" cy="5286412"/>
          </a:xfrm>
        </p:spPr>
        <p:txBody>
          <a:bodyPr>
            <a:normAutofit lnSpcReduction="10000"/>
          </a:bodyPr>
          <a:lstStyle/>
          <a:p>
            <a:pPr marL="514350" indent="-514350">
              <a:buAutoNum type="alphaUcPeriod" startAt="6"/>
            </a:pPr>
            <a:r>
              <a:rPr lang="id-ID" b="1" dirty="0" smtClean="0">
                <a:solidFill>
                  <a:srgbClr val="C00000"/>
                </a:solidFill>
              </a:rPr>
              <a:t>PEMANGKASAN CABANG</a:t>
            </a:r>
          </a:p>
          <a:p>
            <a:pPr marL="914400" lvl="1" indent="-514350"/>
            <a:r>
              <a:rPr lang="id-ID" b="1" dirty="0" smtClean="0">
                <a:solidFill>
                  <a:srgbClr val="C00000"/>
                </a:solidFill>
              </a:rPr>
              <a:t>Pemangkasan dimaksudkan untuk mengurangi beban distribusi makanan terhadap ranting-ranting yang tidak diperlukan lagi, dan untuk mempercepat pertumbuhan ke arah atas / memenjang</a:t>
            </a:r>
          </a:p>
          <a:p>
            <a:pPr marL="914400" lvl="1" indent="-514350"/>
            <a:r>
              <a:rPr lang="id-ID" b="1" dirty="0" smtClean="0">
                <a:solidFill>
                  <a:srgbClr val="C00000"/>
                </a:solidFill>
              </a:rPr>
              <a:t>Pemangkasan dilakukan mulai tanaman berumur 1 tahun dengan cara memotong ranting-ranting yang sudah tua, dimulai dari bawah</a:t>
            </a:r>
          </a:p>
          <a:p>
            <a:pPr marL="914400" lvl="1" indent="-514350"/>
            <a:r>
              <a:rPr lang="id-ID" b="1" dirty="0" smtClean="0">
                <a:solidFill>
                  <a:srgbClr val="C00000"/>
                </a:solidFill>
              </a:rPr>
              <a:t>Pemangkasan juga dilakukan terhadap ranting-ranting yang tidak sehat</a:t>
            </a:r>
          </a:p>
        </p:txBody>
      </p:sp>
      <p:sp>
        <p:nvSpPr>
          <p:cNvPr id="4" name="Title 1"/>
          <p:cNvSpPr>
            <a:spLocks noGrp="1"/>
          </p:cNvSpPr>
          <p:nvPr>
            <p:ph type="title"/>
          </p:nvPr>
        </p:nvSpPr>
        <p:spPr>
          <a:xfrm>
            <a:off x="457200" y="274638"/>
            <a:ext cx="8229600" cy="725470"/>
          </a:xfrm>
        </p:spPr>
        <p:txBody>
          <a:bodyPr>
            <a:normAutofit/>
          </a:bodyPr>
          <a:lstStyle/>
          <a:p>
            <a:r>
              <a:rPr lang="id-ID" sz="4000" b="1" dirty="0" smtClean="0">
                <a:solidFill>
                  <a:srgbClr val="FFFF00"/>
                </a:solidFill>
              </a:rPr>
              <a:t>PEMELIHARAAN</a:t>
            </a:r>
            <a:endParaRPr lang="id-ID" sz="4000" b="1" dirty="0">
              <a:solidFill>
                <a:srgbClr val="FFFF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71546"/>
            <a:ext cx="8229600" cy="5429288"/>
          </a:xfrm>
        </p:spPr>
        <p:txBody>
          <a:bodyPr>
            <a:normAutofit fontScale="92500" lnSpcReduction="10000"/>
          </a:bodyPr>
          <a:lstStyle/>
          <a:p>
            <a:pPr marL="514350" indent="-514350">
              <a:buAutoNum type="alphaUcPeriod" startAt="7"/>
            </a:pPr>
            <a:r>
              <a:rPr lang="id-ID" b="1" dirty="0" smtClean="0">
                <a:solidFill>
                  <a:srgbClr val="C00000"/>
                </a:solidFill>
              </a:rPr>
              <a:t>PENGENDALIAN HAMA DAN PENYAKIT</a:t>
            </a:r>
          </a:p>
          <a:p>
            <a:pPr marL="914400" lvl="1" indent="-514350"/>
            <a:r>
              <a:rPr lang="id-ID" b="1" dirty="0" smtClean="0">
                <a:solidFill>
                  <a:srgbClr val="C00000"/>
                </a:solidFill>
              </a:rPr>
              <a:t>Untuk mencegah agar tanaman bebas dari serangan hama dan penyakit maka perlu diketahui jenis hama dan penyakit yang sering ditemukan menyerang tanaman sengon</a:t>
            </a:r>
          </a:p>
          <a:p>
            <a:pPr marL="914400" lvl="1" indent="-514350"/>
            <a:r>
              <a:rPr lang="id-ID" b="1" dirty="0" smtClean="0">
                <a:solidFill>
                  <a:srgbClr val="C00000"/>
                </a:solidFill>
              </a:rPr>
              <a:t>Dengan mengetahuinya, petani dengan mudah untuk mengendalikannya, termasuk usaha untuk mencegahnya</a:t>
            </a:r>
          </a:p>
          <a:p>
            <a:pPr marL="914400" lvl="1" indent="-514350"/>
            <a:r>
              <a:rPr lang="id-ID" b="1" dirty="0" smtClean="0">
                <a:solidFill>
                  <a:srgbClr val="C00000"/>
                </a:solidFill>
              </a:rPr>
              <a:t>Adapun tindakan pencegahan yang dapat dilakukan adalah sebagai berikut :</a:t>
            </a:r>
          </a:p>
          <a:p>
            <a:pPr marL="1314450" lvl="2" indent="-514350">
              <a:buFont typeface="+mj-lt"/>
              <a:buAutoNum type="arabicPeriod"/>
            </a:pPr>
            <a:r>
              <a:rPr lang="id-ID" b="1" dirty="0" smtClean="0">
                <a:solidFill>
                  <a:srgbClr val="C00000"/>
                </a:solidFill>
              </a:rPr>
              <a:t>Pemeliharaan tanaman secara intensif (pembersihan gulma dan pemupukan</a:t>
            </a:r>
          </a:p>
          <a:p>
            <a:pPr marL="1314450" lvl="2" indent="-514350">
              <a:buFont typeface="+mj-lt"/>
              <a:buAutoNum type="arabicPeriod"/>
            </a:pPr>
            <a:r>
              <a:rPr lang="id-ID" b="1" dirty="0" smtClean="0">
                <a:solidFill>
                  <a:srgbClr val="C00000"/>
                </a:solidFill>
              </a:rPr>
              <a:t>Melakukan pemantauan secara kontinyu terhadap tanaman muda (sehat atau tidak)</a:t>
            </a:r>
          </a:p>
        </p:txBody>
      </p:sp>
      <p:sp>
        <p:nvSpPr>
          <p:cNvPr id="4" name="Title 1"/>
          <p:cNvSpPr>
            <a:spLocks noGrp="1"/>
          </p:cNvSpPr>
          <p:nvPr>
            <p:ph type="title"/>
          </p:nvPr>
        </p:nvSpPr>
        <p:spPr>
          <a:xfrm>
            <a:off x="457200" y="274638"/>
            <a:ext cx="8229600" cy="654032"/>
          </a:xfrm>
        </p:spPr>
        <p:txBody>
          <a:bodyPr>
            <a:normAutofit fontScale="90000"/>
          </a:bodyPr>
          <a:lstStyle/>
          <a:p>
            <a:r>
              <a:rPr lang="id-ID" sz="4000" b="1" dirty="0" smtClean="0">
                <a:solidFill>
                  <a:srgbClr val="FFFF00"/>
                </a:solidFill>
              </a:rPr>
              <a:t>PEMELIHARAAN</a:t>
            </a:r>
            <a:endParaRPr lang="id-ID" sz="4000" b="1" dirty="0">
              <a:solidFill>
                <a:srgbClr val="FFFF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71546"/>
            <a:ext cx="8229600" cy="5500726"/>
          </a:xfrm>
        </p:spPr>
        <p:txBody>
          <a:bodyPr>
            <a:normAutofit fontScale="92500" lnSpcReduction="20000"/>
          </a:bodyPr>
          <a:lstStyle/>
          <a:p>
            <a:pPr marL="514350" indent="-514350">
              <a:buFont typeface="+mj-lt"/>
              <a:buAutoNum type="alphaUcPeriod"/>
            </a:pPr>
            <a:r>
              <a:rPr lang="id-ID" b="1" dirty="0" smtClean="0">
                <a:solidFill>
                  <a:srgbClr val="C00000"/>
                </a:solidFill>
              </a:rPr>
              <a:t>Hama</a:t>
            </a:r>
          </a:p>
          <a:p>
            <a:pPr marL="914400" lvl="1" indent="-514350"/>
            <a:r>
              <a:rPr lang="id-ID" b="1" dirty="0" smtClean="0">
                <a:solidFill>
                  <a:srgbClr val="C00000"/>
                </a:solidFill>
              </a:rPr>
              <a:t>Kupu-kupu kuning (</a:t>
            </a:r>
            <a:r>
              <a:rPr lang="id-ID" b="1" i="1" dirty="0" smtClean="0">
                <a:solidFill>
                  <a:srgbClr val="C00000"/>
                </a:solidFill>
              </a:rPr>
              <a:t>Eurema</a:t>
            </a:r>
            <a:r>
              <a:rPr lang="id-ID" b="1" dirty="0" smtClean="0">
                <a:solidFill>
                  <a:srgbClr val="C00000"/>
                </a:solidFill>
              </a:rPr>
              <a:t> sp.), pada umumnya menyerang bibit sengon / tanaman yang masih muda dengan cara memakan daunnya sehingga menjadi gundul dan berakibat tanaman mati. Pengendaliannya dengan disemprot insektisida</a:t>
            </a:r>
          </a:p>
          <a:p>
            <a:pPr marL="914400" lvl="1" indent="-514350"/>
            <a:r>
              <a:rPr lang="id-ID" b="1" dirty="0" smtClean="0">
                <a:solidFill>
                  <a:srgbClr val="C00000"/>
                </a:solidFill>
              </a:rPr>
              <a:t>Kumbang (</a:t>
            </a:r>
            <a:r>
              <a:rPr lang="id-ID" b="1" i="1" dirty="0" smtClean="0">
                <a:solidFill>
                  <a:srgbClr val="C00000"/>
                </a:solidFill>
              </a:rPr>
              <a:t>Xylosandrus moriqeus</a:t>
            </a:r>
            <a:r>
              <a:rPr lang="id-ID" b="1" dirty="0" smtClean="0">
                <a:solidFill>
                  <a:srgbClr val="C00000"/>
                </a:solidFill>
              </a:rPr>
              <a:t>), bisa menyerang tanaman muda maupun dewasa dan lebih ganas dibandingkan kupu-kupu kuning dengan cara memakan daun sampai dengan rantingnya</a:t>
            </a:r>
          </a:p>
          <a:p>
            <a:pPr marL="914400" lvl="1" indent="-514350"/>
            <a:r>
              <a:rPr lang="id-ID" b="1" dirty="0" smtClean="0">
                <a:solidFill>
                  <a:srgbClr val="C00000"/>
                </a:solidFill>
              </a:rPr>
              <a:t>Boktor (</a:t>
            </a:r>
            <a:r>
              <a:rPr lang="id-ID" b="1" i="1" dirty="0" smtClean="0">
                <a:solidFill>
                  <a:srgbClr val="C00000"/>
                </a:solidFill>
              </a:rPr>
              <a:t>Xystrocera festiva</a:t>
            </a:r>
            <a:r>
              <a:rPr lang="id-ID" b="1" dirty="0" smtClean="0">
                <a:solidFill>
                  <a:srgbClr val="C00000"/>
                </a:solidFill>
              </a:rPr>
              <a:t>) dan hama penggerek batang (</a:t>
            </a:r>
            <a:r>
              <a:rPr lang="id-ID" b="1" i="1" dirty="0" smtClean="0">
                <a:solidFill>
                  <a:srgbClr val="C00000"/>
                </a:solidFill>
              </a:rPr>
              <a:t>Endoclita sericea</a:t>
            </a:r>
            <a:r>
              <a:rPr lang="id-ID" b="1" dirty="0" smtClean="0">
                <a:solidFill>
                  <a:srgbClr val="C00000"/>
                </a:solidFill>
              </a:rPr>
              <a:t>), ini adalah hama utama yang menyerang sengon, hama ini mulai menyerang tanaman umur 3 tahun, tanaman menjadi rapuh bahkan bisa tumbang.</a:t>
            </a:r>
          </a:p>
        </p:txBody>
      </p:sp>
      <p:sp>
        <p:nvSpPr>
          <p:cNvPr id="4" name="Title 1"/>
          <p:cNvSpPr>
            <a:spLocks noGrp="1"/>
          </p:cNvSpPr>
          <p:nvPr>
            <p:ph type="title"/>
          </p:nvPr>
        </p:nvSpPr>
        <p:spPr>
          <a:xfrm>
            <a:off x="457200" y="274638"/>
            <a:ext cx="8229600" cy="654032"/>
          </a:xfrm>
        </p:spPr>
        <p:txBody>
          <a:bodyPr>
            <a:normAutofit fontScale="90000"/>
          </a:bodyPr>
          <a:lstStyle/>
          <a:p>
            <a:r>
              <a:rPr lang="id-ID" sz="4000" b="1" dirty="0" smtClean="0">
                <a:solidFill>
                  <a:srgbClr val="FFFF00"/>
                </a:solidFill>
              </a:rPr>
              <a:t>PEMELIHARAAN</a:t>
            </a:r>
            <a:endParaRPr lang="id-ID" sz="4000" b="1" dirty="0">
              <a:solidFill>
                <a:srgbClr val="FFFF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142984"/>
            <a:ext cx="8229600" cy="5429288"/>
          </a:xfrm>
        </p:spPr>
        <p:txBody>
          <a:bodyPr>
            <a:normAutofit fontScale="77500" lnSpcReduction="20000"/>
          </a:bodyPr>
          <a:lstStyle/>
          <a:p>
            <a:pPr marL="514350" indent="-514350">
              <a:buAutoNum type="alphaUcPeriod" startAt="2"/>
            </a:pPr>
            <a:r>
              <a:rPr lang="id-ID" b="1" dirty="0" smtClean="0">
                <a:solidFill>
                  <a:srgbClr val="C00000"/>
                </a:solidFill>
              </a:rPr>
              <a:t>Penyakit</a:t>
            </a:r>
          </a:p>
          <a:p>
            <a:pPr marL="914400" lvl="1" indent="-514350"/>
            <a:r>
              <a:rPr lang="id-ID" b="1" dirty="0" smtClean="0">
                <a:solidFill>
                  <a:srgbClr val="C00000"/>
                </a:solidFill>
              </a:rPr>
              <a:t>Penyakit Karat Puru, Penyakit ini menyerang bibit di persemaian dan tanaman dewasa, penyakit ini disebabkan oleh jamur  </a:t>
            </a:r>
            <a:r>
              <a:rPr lang="id-ID" b="1" i="1" dirty="0" smtClean="0">
                <a:solidFill>
                  <a:srgbClr val="C00000"/>
                </a:solidFill>
              </a:rPr>
              <a:t>Uromycladium tepperianum</a:t>
            </a:r>
            <a:r>
              <a:rPr lang="id-ID" b="1" dirty="0" smtClean="0">
                <a:solidFill>
                  <a:srgbClr val="C00000"/>
                </a:solidFill>
              </a:rPr>
              <a:t>, bagian tanaman yang diserang adalah daun dan dahan yang merupakan jaringan muda. Gejala serangan penyakit ini adalah terjadinya pembesaran secara abnormal dari organ tanaman, hal ini terjadi karena adanya perangsangan terhadap jaringan tanaman untuk tumbuh secara berlebihan. Ada kaitan antara insiden penyakit ini dengan kondisi lingkungan seperti RH yang tinggi dan kecepatan angin. Perbaikan kondisi iklim mikro tegakan melalui pemangkasan dan penjarangan yang reguler merupakan upaya pencegahan.</a:t>
            </a:r>
          </a:p>
          <a:p>
            <a:pPr marL="914400" lvl="1" indent="-514350"/>
            <a:r>
              <a:rPr lang="id-ID" b="1" dirty="0" smtClean="0">
                <a:solidFill>
                  <a:srgbClr val="C00000"/>
                </a:solidFill>
              </a:rPr>
              <a:t>Penyakit puru (galls) merupakan penyakit salah bentuk (malformation) dengan bentuk yang agak bulat seperti crawn gall, alcar gada, bintil akar, dsb. Jamur ini pernah menyerang tanaman sengon di Lumajang, Kediri, Bondowoso, dan Probolingga</a:t>
            </a:r>
          </a:p>
          <a:p>
            <a:pPr marL="914400" lvl="1" indent="-514350"/>
            <a:endParaRPr lang="id-ID" b="1" dirty="0" smtClean="0">
              <a:solidFill>
                <a:srgbClr val="C00000"/>
              </a:solidFill>
            </a:endParaRPr>
          </a:p>
        </p:txBody>
      </p:sp>
      <p:sp>
        <p:nvSpPr>
          <p:cNvPr id="4" name="Title 1"/>
          <p:cNvSpPr>
            <a:spLocks noGrp="1"/>
          </p:cNvSpPr>
          <p:nvPr>
            <p:ph type="title"/>
          </p:nvPr>
        </p:nvSpPr>
        <p:spPr>
          <a:xfrm>
            <a:off x="457200" y="274638"/>
            <a:ext cx="8229600" cy="725470"/>
          </a:xfrm>
        </p:spPr>
        <p:txBody>
          <a:bodyPr>
            <a:normAutofit/>
          </a:bodyPr>
          <a:lstStyle/>
          <a:p>
            <a:r>
              <a:rPr lang="id-ID" sz="4000" b="1" dirty="0" smtClean="0">
                <a:solidFill>
                  <a:srgbClr val="FFFF00"/>
                </a:solidFill>
              </a:rPr>
              <a:t>PEMELIHARAAN</a:t>
            </a:r>
            <a:endParaRPr lang="id-ID" sz="4000" b="1" dirty="0">
              <a:solidFill>
                <a:srgbClr val="FFFF0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4422"/>
            <a:ext cx="8229600" cy="5286412"/>
          </a:xfrm>
        </p:spPr>
        <p:txBody>
          <a:bodyPr>
            <a:normAutofit fontScale="77500" lnSpcReduction="20000"/>
          </a:bodyPr>
          <a:lstStyle/>
          <a:p>
            <a:pPr marL="914400" lvl="1" indent="-514350"/>
            <a:r>
              <a:rPr lang="id-ID" b="1" dirty="0" smtClean="0">
                <a:solidFill>
                  <a:srgbClr val="C00000"/>
                </a:solidFill>
              </a:rPr>
              <a:t>Jamur Upas (</a:t>
            </a:r>
            <a:r>
              <a:rPr lang="id-ID" b="1" i="1" dirty="0" smtClean="0">
                <a:solidFill>
                  <a:srgbClr val="C00000"/>
                </a:solidFill>
              </a:rPr>
              <a:t>Upasia salmonicolor</a:t>
            </a:r>
            <a:r>
              <a:rPr lang="id-ID" b="1" dirty="0" smtClean="0">
                <a:solidFill>
                  <a:srgbClr val="C00000"/>
                </a:solidFill>
              </a:rPr>
              <a:t>), jamur ini menyerang batang bagian atas tanaman sengon dari berbagai umur melalui luka pada kulit atau kulit kayu yang tipis. Gejala serangan yang terlihat adalah terjadinya perubahan warna pada batang kayu sengon. Selain perubahan warna, permukaan kayu menjadi kasar dan muncul guratan-guratan kecil yang semakin memanjang dan mengakibatkan retak. Selain itu, kedua sisi permukaan kayunya biasanya telah ditumbuhi jamur.</a:t>
            </a:r>
          </a:p>
          <a:p>
            <a:pPr marL="914400" lvl="1" indent="-514350">
              <a:buNone/>
            </a:pPr>
            <a:r>
              <a:rPr lang="id-ID" b="1" dirty="0" smtClean="0">
                <a:solidFill>
                  <a:srgbClr val="C00000"/>
                </a:solidFill>
              </a:rPr>
              <a:t>	Akibat serangan jamur upas, kulit kayu menjadi pecah-pecah dan terkelupas, matinya jaringan kulit bagian dalam, gangguan terhadap kambium dalam menghasilkan phloem, bahkan dapat terbentuk kallus atau kanker. Setelah menginfeksi, jamur ini lebih dominan menyerang kayu teras karena terdapat rongga-rongga sel yang berisi udara (O</a:t>
            </a:r>
            <a:r>
              <a:rPr lang="id-ID" sz="1600" b="1" dirty="0" smtClean="0">
                <a:solidFill>
                  <a:srgbClr val="C00000"/>
                </a:solidFill>
              </a:rPr>
              <a:t>2</a:t>
            </a:r>
            <a:r>
              <a:rPr lang="id-ID" b="1" dirty="0" smtClean="0">
                <a:solidFill>
                  <a:srgbClr val="C00000"/>
                </a:solidFill>
              </a:rPr>
              <a:t>), dibandingkan dengan kayu gubal yang rongga-rongga selnya terisi air. Pengendalian jamur upas dilakukan dengan eradikasi pembakaran tanaman yang diserang atau pemangkasan bagian tanaman yang diserang.</a:t>
            </a:r>
          </a:p>
        </p:txBody>
      </p:sp>
      <p:sp>
        <p:nvSpPr>
          <p:cNvPr id="4" name="Title 1"/>
          <p:cNvSpPr>
            <a:spLocks noGrp="1"/>
          </p:cNvSpPr>
          <p:nvPr>
            <p:ph type="title"/>
          </p:nvPr>
        </p:nvSpPr>
        <p:spPr>
          <a:xfrm>
            <a:off x="457200" y="274638"/>
            <a:ext cx="8229600" cy="725470"/>
          </a:xfrm>
        </p:spPr>
        <p:txBody>
          <a:bodyPr>
            <a:normAutofit/>
          </a:bodyPr>
          <a:lstStyle/>
          <a:p>
            <a:r>
              <a:rPr lang="id-ID" sz="4000" b="1" dirty="0" smtClean="0">
                <a:solidFill>
                  <a:srgbClr val="FFFF00"/>
                </a:solidFill>
              </a:rPr>
              <a:t>PEMELIHARAAN</a:t>
            </a:r>
            <a:endParaRPr lang="id-ID" sz="4000" b="1" dirty="0">
              <a:solidFill>
                <a:srgbClr val="FFFF0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4422"/>
            <a:ext cx="8229600" cy="5214974"/>
          </a:xfrm>
        </p:spPr>
        <p:txBody>
          <a:bodyPr/>
          <a:lstStyle/>
          <a:p>
            <a:pPr marL="342900" lvl="1" indent="-342900">
              <a:buFont typeface="Arial" pitchFamily="34" charset="0"/>
              <a:buChar char="•"/>
            </a:pPr>
            <a:r>
              <a:rPr lang="id-ID" b="1" dirty="0" smtClean="0">
                <a:solidFill>
                  <a:srgbClr val="C00000"/>
                </a:solidFill>
              </a:rPr>
              <a:t>Penyakit Akar Merah, penyebab penyakit ini adalah jamur Ganoderma sp. Gejalanya tampak pada daun yang layu dan rontok sehingga akhirnya sengon bisa mati. Penyakit ini terutama menyerang akar sengon. Jika kulit akar dikupas tampak benang merah menempel pada kayu akar. Umumnya jamur tumbuh pada tanah basah dan berat, pH 6,0 – 7,0.</a:t>
            </a:r>
          </a:p>
          <a:p>
            <a:pPr marL="342900" lvl="1" indent="-342900">
              <a:buNone/>
            </a:pPr>
            <a:r>
              <a:rPr lang="id-ID" b="1" dirty="0" smtClean="0">
                <a:solidFill>
                  <a:srgbClr val="C00000"/>
                </a:solidFill>
              </a:rPr>
              <a:t>	Pengendalian dengan fungisida Ganocide atau Calixin CP. Pengendalian lainnya dengan membakar tanaman yang sakit sampai ke akarnya dan sisa akar dibersihkan</a:t>
            </a:r>
          </a:p>
        </p:txBody>
      </p:sp>
      <p:sp>
        <p:nvSpPr>
          <p:cNvPr id="4" name="Title 1"/>
          <p:cNvSpPr>
            <a:spLocks noGrp="1"/>
          </p:cNvSpPr>
          <p:nvPr>
            <p:ph type="title"/>
          </p:nvPr>
        </p:nvSpPr>
        <p:spPr>
          <a:xfrm>
            <a:off x="457200" y="274638"/>
            <a:ext cx="8229600" cy="725470"/>
          </a:xfrm>
        </p:spPr>
        <p:txBody>
          <a:bodyPr>
            <a:normAutofit/>
          </a:bodyPr>
          <a:lstStyle/>
          <a:p>
            <a:r>
              <a:rPr lang="id-ID" sz="4000" b="1" dirty="0" smtClean="0">
                <a:solidFill>
                  <a:srgbClr val="FFFF00"/>
                </a:solidFill>
              </a:rPr>
              <a:t>PEMELIHARAAN</a:t>
            </a:r>
            <a:endParaRPr lang="id-ID" sz="4000" b="1" dirty="0">
              <a:solidFill>
                <a:srgbClr val="FFFF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txBody>
          <a:bodyPr>
            <a:normAutofit fontScale="90000"/>
          </a:bodyPr>
          <a:lstStyle/>
          <a:p>
            <a:r>
              <a:rPr lang="id-ID" b="1" dirty="0" smtClean="0">
                <a:solidFill>
                  <a:srgbClr val="FFFF00"/>
                </a:solidFill>
                <a:latin typeface="Arial" pitchFamily="34" charset="0"/>
                <a:cs typeface="Arial" pitchFamily="34" charset="0"/>
              </a:rPr>
              <a:t>PENANAMAN</a:t>
            </a:r>
            <a:endParaRPr lang="id-ID"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a:xfrm>
            <a:off x="457200" y="1142984"/>
            <a:ext cx="8229600" cy="5500726"/>
          </a:xfrm>
        </p:spPr>
        <p:txBody>
          <a:bodyPr>
            <a:normAutofit fontScale="92500" lnSpcReduction="20000"/>
          </a:bodyPr>
          <a:lstStyle/>
          <a:p>
            <a:pPr marL="1314450" lvl="2" indent="-514350"/>
            <a:r>
              <a:rPr lang="id-ID" b="1" dirty="0" smtClean="0">
                <a:solidFill>
                  <a:srgbClr val="C00000"/>
                </a:solidFill>
              </a:rPr>
              <a:t>Media tabur terdiri dari campuran top soil (tanah bagian atas) dan pasir dengan perbandingan 1 : 2, kemudian disaring dengan kawat saringan berukuran 2 mm, bahan tersebut  terlebih dulu disangrai selama 4 – 6 jam atau dijemur dibawah terik matahari untuk mencegah penyakit dan hama</a:t>
            </a:r>
          </a:p>
          <a:p>
            <a:pPr marL="1314450" lvl="2" indent="-514350"/>
            <a:r>
              <a:rPr lang="id-ID" b="1" dirty="0" smtClean="0">
                <a:solidFill>
                  <a:srgbClr val="C00000"/>
                </a:solidFill>
              </a:rPr>
              <a:t>Sebelum disemai, benih dilakukan perendaman dengan air mendidih perbandingan 1 : 5 (v / v) selama 5 – 10 menit, kemudian ditiriskan dan direndam dengan air dingin selama semalam pada suhu kamar</a:t>
            </a:r>
          </a:p>
          <a:p>
            <a:pPr marL="1314450" lvl="2" indent="-514350"/>
            <a:r>
              <a:rPr lang="id-ID" b="1" dirty="0" smtClean="0">
                <a:solidFill>
                  <a:srgbClr val="C00000"/>
                </a:solidFill>
              </a:rPr>
              <a:t>Penaburan benih pada kotak tabur ukuran 5 x 1 m2 sebanyak 200 g, lalu ditutup pasir setebal 1,5 cm</a:t>
            </a:r>
          </a:p>
          <a:p>
            <a:pPr marL="1314450" lvl="2" indent="-514350"/>
            <a:r>
              <a:rPr lang="id-ID" b="1" dirty="0" smtClean="0">
                <a:solidFill>
                  <a:srgbClr val="C00000"/>
                </a:solidFill>
              </a:rPr>
              <a:t>Pada umur 2 minggu, semaian sengon sudah mencapai 5 cm, kecambah tersebut sudah bisa dipindah ke kantong polibag berukuran 10 cm x 15 cm yang telah diisi media tanam (campuran antara tanah humus dan pasir, atau tanah mineral dan kompos atau tanah mineral dan gambut)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4422"/>
            <a:ext cx="8229600" cy="5357850"/>
          </a:xfrm>
        </p:spPr>
        <p:txBody>
          <a:bodyPr>
            <a:normAutofit lnSpcReduction="10000"/>
          </a:bodyPr>
          <a:lstStyle/>
          <a:p>
            <a:pPr marL="342900" lvl="2" indent="-342900"/>
            <a:r>
              <a:rPr lang="id-ID" b="1" dirty="0" smtClean="0">
                <a:solidFill>
                  <a:srgbClr val="C00000"/>
                </a:solidFill>
              </a:rPr>
              <a:t>Komposisi media yang baik adalah campuran tanah, pasir dan kompos dengan perbandingan 7 : 2 : 1, diberikan larutan NASKURU + ADITIF (1 tangki 14 liter untuk 112 polibag, masing-masing polibag ditambahkan 0,5 g NPK (PONSKA)</a:t>
            </a:r>
          </a:p>
          <a:p>
            <a:r>
              <a:rPr lang="id-ID" sz="2400" b="1" dirty="0" smtClean="0">
                <a:solidFill>
                  <a:srgbClr val="C00000"/>
                </a:solidFill>
              </a:rPr>
              <a:t>Beberapa hal yang perlu diperhatikan dalam penyapihan bibit antara lain akar tidak boleh putus, semai terhindar dari luka, serta penyapihan dilakukan pada pagi hari, dan dilakukan di bawah naungan alami atau buatan</a:t>
            </a:r>
          </a:p>
          <a:p>
            <a:r>
              <a:rPr lang="id-ID" sz="2400" b="1" dirty="0" smtClean="0">
                <a:solidFill>
                  <a:srgbClr val="C00000"/>
                </a:solidFill>
              </a:rPr>
              <a:t>Bibit yang siap ditanam dilapangan adalah bibit yang berumur antara 3 – 5 bulan, tergantung perlakuan yang diberikan selama di persemaian</a:t>
            </a:r>
          </a:p>
          <a:p>
            <a:r>
              <a:rPr lang="id-ID" sz="2400" b="1" dirty="0" smtClean="0">
                <a:solidFill>
                  <a:srgbClr val="C00000"/>
                </a:solidFill>
              </a:rPr>
              <a:t>Ukuran bibit dalam wadah yang siap tanam adalah bibit dengan tinggi &gt; 30 cm, diameter pangkal batang 4,0 – 7,0 mm, daun hijau, batang tunggal, sehat, dan pangkal batang berkayu</a:t>
            </a:r>
          </a:p>
        </p:txBody>
      </p:sp>
      <p:sp>
        <p:nvSpPr>
          <p:cNvPr id="4" name="Title 1"/>
          <p:cNvSpPr>
            <a:spLocks noGrp="1"/>
          </p:cNvSpPr>
          <p:nvPr>
            <p:ph type="title"/>
          </p:nvPr>
        </p:nvSpPr>
        <p:spPr>
          <a:xfrm>
            <a:off x="457200" y="274638"/>
            <a:ext cx="8229600" cy="868346"/>
          </a:xfrm>
        </p:spPr>
        <p:txBody>
          <a:bodyPr>
            <a:normAutofit/>
          </a:bodyPr>
          <a:lstStyle/>
          <a:p>
            <a:r>
              <a:rPr lang="id-ID" b="1" dirty="0" smtClean="0">
                <a:solidFill>
                  <a:srgbClr val="FFFF00"/>
                </a:solidFill>
                <a:latin typeface="Arial" pitchFamily="34" charset="0"/>
                <a:cs typeface="Arial" pitchFamily="34" charset="0"/>
              </a:rPr>
              <a:t>PENANAMAN</a:t>
            </a:r>
            <a:endParaRPr lang="id-ID" b="1" dirty="0">
              <a:solidFill>
                <a:srgbClr val="FFFF00"/>
              </a:solidFill>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txBody>
          <a:bodyPr>
            <a:normAutofit fontScale="90000"/>
          </a:bodyPr>
          <a:lstStyle/>
          <a:p>
            <a:r>
              <a:rPr lang="id-ID" b="1" dirty="0" smtClean="0">
                <a:solidFill>
                  <a:srgbClr val="FFFF00"/>
                </a:solidFill>
                <a:latin typeface="Arial" pitchFamily="34" charset="0"/>
                <a:cs typeface="Arial" pitchFamily="34" charset="0"/>
              </a:rPr>
              <a:t>PENANAMAN</a:t>
            </a:r>
            <a:endParaRPr lang="id-ID"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a:xfrm>
            <a:off x="457200" y="1142984"/>
            <a:ext cx="8229600" cy="5500726"/>
          </a:xfrm>
        </p:spPr>
        <p:txBody>
          <a:bodyPr>
            <a:normAutofit fontScale="92500" lnSpcReduction="20000"/>
          </a:bodyPr>
          <a:lstStyle/>
          <a:p>
            <a:pPr marL="914400" lvl="1" indent="-514350"/>
            <a:r>
              <a:rPr lang="id-ID" b="1" dirty="0" smtClean="0">
                <a:solidFill>
                  <a:srgbClr val="C00000"/>
                </a:solidFill>
              </a:rPr>
              <a:t>Pengadaan bibit melalui stump</a:t>
            </a:r>
          </a:p>
          <a:p>
            <a:pPr marL="1314450" lvl="2" indent="-514350"/>
            <a:r>
              <a:rPr lang="id-ID" b="1" dirty="0" smtClean="0">
                <a:solidFill>
                  <a:srgbClr val="C00000"/>
                </a:solidFill>
              </a:rPr>
              <a:t>Bibit sengon juga dapat diperoleh melalui stump</a:t>
            </a:r>
          </a:p>
          <a:p>
            <a:pPr marL="1314450" lvl="2" indent="-514350"/>
            <a:r>
              <a:rPr lang="id-ID" b="1" dirty="0" smtClean="0">
                <a:solidFill>
                  <a:srgbClr val="C00000"/>
                </a:solidFill>
              </a:rPr>
              <a:t>Stump dibuat dengan ukuran panjang bagian batang 5 – 20 cm, panjang bagian akar 20 cm dan diameter leher batang 0,5 – 2,5 cm</a:t>
            </a:r>
          </a:p>
          <a:p>
            <a:pPr marL="914400" lvl="1" indent="-514350"/>
            <a:r>
              <a:rPr lang="id-ID" b="1" dirty="0" smtClean="0">
                <a:solidFill>
                  <a:srgbClr val="C00000"/>
                </a:solidFill>
              </a:rPr>
              <a:t>Pengadaan bibit dengan cangkok</a:t>
            </a:r>
          </a:p>
          <a:p>
            <a:pPr marL="1314450" lvl="2" indent="-514350"/>
            <a:r>
              <a:rPr lang="id-ID" b="1" dirty="0" smtClean="0">
                <a:solidFill>
                  <a:srgbClr val="C00000"/>
                </a:solidFill>
              </a:rPr>
              <a:t>Bibit dari cangkokan merupakan alternatif pengadaan bibit besar secara mudah.Praktek pembuatan bibit cangkokan sudah lazim dilakukan oleh petani hutan. Pokok yang baru ditebang, tunggulnya / tonggaknya dibiarkan dan akan keluar beberapa trubusan baru, sebanyak 4 – 6 buah per tunggul</a:t>
            </a:r>
          </a:p>
          <a:p>
            <a:pPr marL="1314450" lvl="2" indent="-514350"/>
            <a:r>
              <a:rPr lang="id-ID" b="1" dirty="0" smtClean="0">
                <a:solidFill>
                  <a:srgbClr val="C00000"/>
                </a:solidFill>
              </a:rPr>
              <a:t>Setelah trubusan mencapai diameter pangkal sekitar 5 cm dapat dicangkok dan dibuat bibit baru yang siap tanam atau dipindahkan terlebih dahulu ke polibag</a:t>
            </a:r>
          </a:p>
          <a:p>
            <a:pPr marL="1314450" lvl="2" indent="-514350"/>
            <a:r>
              <a:rPr lang="id-ID" b="1" dirty="0" smtClean="0">
                <a:solidFill>
                  <a:srgbClr val="C00000"/>
                </a:solidFill>
              </a:rPr>
              <a:t>Keunggulan sistem cangkok ini adalah sifat unggul induknya diturunkan kepada anaknya</a:t>
            </a:r>
          </a:p>
          <a:p>
            <a:pPr marL="514350" indent="-514350">
              <a:buNone/>
            </a:pPr>
            <a:endParaRPr lang="id-ID" b="1" dirty="0">
              <a:solidFill>
                <a:srgbClr val="C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0108"/>
            <a:ext cx="8401080" cy="5429288"/>
          </a:xfrm>
        </p:spPr>
        <p:txBody>
          <a:bodyPr>
            <a:noAutofit/>
          </a:bodyPr>
          <a:lstStyle/>
          <a:p>
            <a:pPr marL="514350" indent="-514350">
              <a:buNone/>
            </a:pPr>
            <a:r>
              <a:rPr lang="id-ID" sz="2000" b="1" dirty="0" smtClean="0">
                <a:solidFill>
                  <a:srgbClr val="C00000"/>
                </a:solidFill>
              </a:rPr>
              <a:t>Pemeliharaan bibit yang perlu dilakukan adalah:</a:t>
            </a:r>
          </a:p>
          <a:p>
            <a:pPr marL="514350" indent="-514350"/>
            <a:r>
              <a:rPr lang="id-ID" sz="2000" b="1" dirty="0" smtClean="0">
                <a:solidFill>
                  <a:srgbClr val="C00000"/>
                </a:solidFill>
              </a:rPr>
              <a:t>Penyiraman, dilakukan dua kali sehari dengan air bersih dengan menggunakan sprayer gendong / gembor dengan butiran air halus (kabut)</a:t>
            </a:r>
          </a:p>
          <a:p>
            <a:pPr marL="514350" indent="-514350"/>
            <a:r>
              <a:rPr lang="id-ID" sz="2000" b="1" dirty="0" smtClean="0">
                <a:solidFill>
                  <a:srgbClr val="C00000"/>
                </a:solidFill>
              </a:rPr>
              <a:t>Pemberantasan hama dan penyakit, hama yang biasa menyerang bibit adalah tikus, belalang, jangkerik dsb (penanggulangannya dengan menjaga kebersihan lingkungan). Adapun penyakit yang biasa menyerang semaian sengon adalah jamur penyebab rebah semai (</a:t>
            </a:r>
            <a:r>
              <a:rPr lang="id-ID" sz="2000" b="1" i="1" dirty="0" smtClean="0">
                <a:solidFill>
                  <a:srgbClr val="C00000"/>
                </a:solidFill>
              </a:rPr>
              <a:t>dumping off</a:t>
            </a:r>
            <a:r>
              <a:rPr lang="id-ID" sz="2000" b="1" dirty="0" smtClean="0">
                <a:solidFill>
                  <a:srgbClr val="C00000"/>
                </a:solidFill>
              </a:rPr>
              <a:t>) atau jamur penyebab busuk akar. Jamur penyebab penyakit ini adalah Pythium sp, Phytopthora sp, dan Rhizoctonia sp (jamur-jamur jenis ini dapat hidup saprofit di permukaaan tanah, kemudian menjadi parasit apabila kondisi lingkungan mendukung ( media terlalu lembab, bahan organik terlalu tinggi, pH masam, benih ditanam terlalu dalam, naungan berlebih, sirkulasi udara tidak lancar, atau mutu benih rendah. Pencegahan dan pengendalian penyakit ini dengan cara menciptakan kondisi yang tidak disukai jamur, melakukan fumigasi, menggunakan air menyiraman yang bersih, dan melakukan sterilisasi media</a:t>
            </a:r>
          </a:p>
          <a:p>
            <a:pPr marL="514350" indent="-514350"/>
            <a:endParaRPr lang="id-ID" sz="2000" b="1" dirty="0" smtClean="0">
              <a:solidFill>
                <a:srgbClr val="C00000"/>
              </a:solidFill>
            </a:endParaRPr>
          </a:p>
          <a:p>
            <a:pPr marL="514350" indent="-514350">
              <a:buNone/>
            </a:pPr>
            <a:endParaRPr lang="id-ID" sz="2000" b="1" dirty="0" smtClean="0">
              <a:solidFill>
                <a:srgbClr val="C00000"/>
              </a:solidFill>
            </a:endParaRPr>
          </a:p>
          <a:p>
            <a:endParaRPr lang="id-ID" sz="2000" b="1" dirty="0">
              <a:solidFill>
                <a:srgbClr val="C00000"/>
              </a:solidFill>
            </a:endParaRPr>
          </a:p>
        </p:txBody>
      </p:sp>
      <p:sp>
        <p:nvSpPr>
          <p:cNvPr id="4" name="Title 1"/>
          <p:cNvSpPr>
            <a:spLocks noGrp="1"/>
          </p:cNvSpPr>
          <p:nvPr>
            <p:ph type="title"/>
          </p:nvPr>
        </p:nvSpPr>
        <p:spPr>
          <a:xfrm>
            <a:off x="500034" y="214290"/>
            <a:ext cx="8229600" cy="725470"/>
          </a:xfrm>
        </p:spPr>
        <p:txBody>
          <a:bodyPr>
            <a:normAutofit fontScale="90000"/>
          </a:bodyPr>
          <a:lstStyle/>
          <a:p>
            <a:r>
              <a:rPr lang="id-ID" b="1" dirty="0" smtClean="0">
                <a:solidFill>
                  <a:srgbClr val="FFFF00"/>
                </a:solidFill>
                <a:latin typeface="Arial" pitchFamily="34" charset="0"/>
                <a:cs typeface="Arial" pitchFamily="34" charset="0"/>
              </a:rPr>
              <a:t>PENANAMAN</a:t>
            </a:r>
            <a:endParaRPr lang="id-ID" b="1" dirty="0">
              <a:solidFill>
                <a:srgbClr val="FFFF00"/>
              </a:solidFill>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2984"/>
            <a:ext cx="8229600" cy="5357850"/>
          </a:xfrm>
        </p:spPr>
        <p:txBody>
          <a:bodyPr>
            <a:noAutofit/>
          </a:bodyPr>
          <a:lstStyle/>
          <a:p>
            <a:pPr marL="514350" indent="-514350">
              <a:buNone/>
            </a:pPr>
            <a:r>
              <a:rPr lang="id-ID" sz="2800" b="1" dirty="0" smtClean="0">
                <a:solidFill>
                  <a:srgbClr val="C00000"/>
                </a:solidFill>
              </a:rPr>
              <a:t>B.   Persiapan Lahan</a:t>
            </a:r>
          </a:p>
          <a:p>
            <a:pPr marL="914400" lvl="1" indent="-514350"/>
            <a:r>
              <a:rPr lang="id-ID" sz="2000" b="1" dirty="0" smtClean="0">
                <a:solidFill>
                  <a:srgbClr val="C00000"/>
                </a:solidFill>
              </a:rPr>
              <a:t>Pembersihan lapangan dari tumbuhan pengganggu seperti alang-alang, semak belukar</a:t>
            </a:r>
          </a:p>
          <a:p>
            <a:pPr marL="914400" lvl="1" indent="-514350"/>
            <a:r>
              <a:rPr lang="id-ID" sz="2000" b="1" dirty="0" smtClean="0">
                <a:solidFill>
                  <a:srgbClr val="C00000"/>
                </a:solidFill>
              </a:rPr>
              <a:t>Pengolahan tanah seperlunya dan pemasangan ajir sejajar garis kontur</a:t>
            </a:r>
          </a:p>
          <a:p>
            <a:pPr marL="914400" lvl="1" indent="-514350"/>
            <a:r>
              <a:rPr lang="id-ID" sz="2000" b="1" dirty="0" smtClean="0">
                <a:solidFill>
                  <a:srgbClr val="C00000"/>
                </a:solidFill>
              </a:rPr>
              <a:t>Pembuatan lubang tanam (untuk pengolahan secara manual) dengan ukuran 30 x 30 x 20 cm3 yang dilakukan sebulan sebelum penanaman</a:t>
            </a:r>
          </a:p>
          <a:p>
            <a:pPr marL="914400" lvl="1" indent="-514350"/>
            <a:r>
              <a:rPr lang="id-ID" sz="2000" b="1" dirty="0" smtClean="0">
                <a:solidFill>
                  <a:srgbClr val="C00000"/>
                </a:solidFill>
              </a:rPr>
              <a:t>Tanah cangkulan bagian atas dipisahkan dengan tanah cangkulan bagian bawah, masing-masing tanah tersebut dicampur kompos matang sebanyak 2 – 4 kg tiap lubang, dan ditambahkan 3 sendok makan NPK (PONSKA), kemudian dikocor dengan larutan NASKURU (1 tangki 14 liter untuk 14 batang)</a:t>
            </a:r>
          </a:p>
          <a:p>
            <a:pPr marL="914400" lvl="1" indent="-514350"/>
            <a:r>
              <a:rPr lang="id-ID" sz="2000" b="1" dirty="0" smtClean="0">
                <a:solidFill>
                  <a:srgbClr val="C00000"/>
                </a:solidFill>
              </a:rPr>
              <a:t>Tanah cangkulan yang sudah dicampur dengan kompos dikembalikan ke dalam lubang tanam 2 minggu sebelum penanaman</a:t>
            </a:r>
          </a:p>
        </p:txBody>
      </p:sp>
      <p:sp>
        <p:nvSpPr>
          <p:cNvPr id="4" name="Title 1"/>
          <p:cNvSpPr>
            <a:spLocks noGrp="1"/>
          </p:cNvSpPr>
          <p:nvPr>
            <p:ph type="title"/>
          </p:nvPr>
        </p:nvSpPr>
        <p:spPr>
          <a:xfrm>
            <a:off x="457200" y="274638"/>
            <a:ext cx="8229600" cy="725470"/>
          </a:xfrm>
        </p:spPr>
        <p:txBody>
          <a:bodyPr>
            <a:normAutofit fontScale="90000"/>
          </a:bodyPr>
          <a:lstStyle/>
          <a:p>
            <a:r>
              <a:rPr lang="id-ID" b="1" dirty="0" smtClean="0">
                <a:solidFill>
                  <a:srgbClr val="FFFF00"/>
                </a:solidFill>
                <a:latin typeface="Arial" pitchFamily="34" charset="0"/>
                <a:cs typeface="Arial" pitchFamily="34" charset="0"/>
              </a:rPr>
              <a:t>PENANAMAN</a:t>
            </a:r>
            <a:endParaRPr lang="id-ID" b="1" dirty="0">
              <a:solidFill>
                <a:srgbClr val="FFFF00"/>
              </a:solidFill>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4422"/>
            <a:ext cx="8229600" cy="5357850"/>
          </a:xfrm>
        </p:spPr>
        <p:txBody>
          <a:bodyPr>
            <a:normAutofit fontScale="77500" lnSpcReduction="20000"/>
          </a:bodyPr>
          <a:lstStyle/>
          <a:p>
            <a:pPr marL="514350" indent="-514350">
              <a:buAutoNum type="alphaUcPeriod" startAt="3"/>
            </a:pPr>
            <a:r>
              <a:rPr lang="id-ID" b="1" dirty="0" smtClean="0">
                <a:solidFill>
                  <a:srgbClr val="C00000"/>
                </a:solidFill>
              </a:rPr>
              <a:t>Proses Penanaman</a:t>
            </a:r>
          </a:p>
          <a:p>
            <a:pPr marL="914400" lvl="1" indent="-514350"/>
            <a:r>
              <a:rPr lang="id-ID" b="1" dirty="0" smtClean="0">
                <a:solidFill>
                  <a:srgbClr val="C00000"/>
                </a:solidFill>
              </a:rPr>
              <a:t>Sebaiknya penanaman dilakukan setelah hujan mulai turun (awal musim hujan)</a:t>
            </a:r>
          </a:p>
          <a:p>
            <a:pPr marL="914400" lvl="1" indent="-514350"/>
            <a:r>
              <a:rPr lang="id-ID" b="1" dirty="0" smtClean="0">
                <a:solidFill>
                  <a:srgbClr val="C00000"/>
                </a:solidFill>
              </a:rPr>
              <a:t>Bibit diangkut ke lokasi penanaman dengan aman, dan dibiarkan 2 – 3 hari sebelum tanam untuk adaptasi lingkungan, dan dijaga tetap segar dan aman dari gangguan hama dan penyakit</a:t>
            </a:r>
          </a:p>
          <a:p>
            <a:pPr marL="914400" lvl="1" indent="-514350"/>
            <a:r>
              <a:rPr lang="id-ID" b="1" dirty="0" smtClean="0">
                <a:solidFill>
                  <a:srgbClr val="C00000"/>
                </a:solidFill>
              </a:rPr>
              <a:t>Jarak tanam optimal adalah 2 x 3 meter2</a:t>
            </a:r>
          </a:p>
          <a:p>
            <a:pPr marL="914400" lvl="1" indent="-514350"/>
            <a:r>
              <a:rPr lang="id-ID" b="1" dirty="0" smtClean="0">
                <a:solidFill>
                  <a:srgbClr val="C00000"/>
                </a:solidFill>
              </a:rPr>
              <a:t>Pola tanam monokultur, kelebihannya memudahkan pengelolaan, pemanenan, dan pengawasan, kelemahannya rentan terhadap serangan hama dan penyakit tanaman, tidak ada diversifikasi produk untuk pendapatan alternatif dan kurang fleksibel terhadap harga pasar</a:t>
            </a:r>
          </a:p>
          <a:p>
            <a:pPr marL="914400" lvl="1" indent="-514350"/>
            <a:r>
              <a:rPr lang="id-ID" b="1" dirty="0" smtClean="0">
                <a:solidFill>
                  <a:srgbClr val="C00000"/>
                </a:solidFill>
              </a:rPr>
              <a:t>Pola tanam campuran, resiko lebih kecil dari serangan hama dan penyakit, penutupan permukaan lahan lebih baik, fleksibel terhadap hperubahan harga pasar, keuntungan / pendapatan tambahan</a:t>
            </a:r>
          </a:p>
          <a:p>
            <a:pPr>
              <a:buNone/>
            </a:pPr>
            <a:endParaRPr lang="id-ID" b="1" dirty="0">
              <a:solidFill>
                <a:srgbClr val="C00000"/>
              </a:solidFill>
            </a:endParaRPr>
          </a:p>
        </p:txBody>
      </p:sp>
      <p:sp>
        <p:nvSpPr>
          <p:cNvPr id="4" name="Title 1"/>
          <p:cNvSpPr>
            <a:spLocks noGrp="1"/>
          </p:cNvSpPr>
          <p:nvPr>
            <p:ph type="title"/>
          </p:nvPr>
        </p:nvSpPr>
        <p:spPr>
          <a:xfrm>
            <a:off x="457200" y="274638"/>
            <a:ext cx="8229600" cy="725470"/>
          </a:xfrm>
        </p:spPr>
        <p:txBody>
          <a:bodyPr>
            <a:normAutofit fontScale="90000"/>
          </a:bodyPr>
          <a:lstStyle/>
          <a:p>
            <a:r>
              <a:rPr lang="id-ID" b="1" dirty="0" smtClean="0">
                <a:solidFill>
                  <a:srgbClr val="FFFF00"/>
                </a:solidFill>
                <a:latin typeface="Arial" pitchFamily="34" charset="0"/>
                <a:cs typeface="Arial" pitchFamily="34" charset="0"/>
              </a:rPr>
              <a:t>PENANAMAN</a:t>
            </a:r>
            <a:endParaRPr lang="id-ID" b="1" dirty="0">
              <a:solidFill>
                <a:srgbClr val="FFFF00"/>
              </a:solidFill>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0108"/>
            <a:ext cx="8229600" cy="5126055"/>
          </a:xfrm>
        </p:spPr>
        <p:txBody>
          <a:bodyPr/>
          <a:lstStyle/>
          <a:p>
            <a:pPr marL="742950" lvl="2" indent="-342900">
              <a:buFont typeface="Calibri" pitchFamily="34" charset="0"/>
              <a:buChar char="—"/>
            </a:pPr>
            <a:r>
              <a:rPr lang="id-ID" b="1" dirty="0" smtClean="0">
                <a:solidFill>
                  <a:srgbClr val="C00000"/>
                </a:solidFill>
              </a:rPr>
              <a:t>  Beberapa contoh pola tanam campuran :</a:t>
            </a:r>
          </a:p>
          <a:p>
            <a:pPr marL="1200150" lvl="3" indent="-342900">
              <a:buFont typeface="Calibri" pitchFamily="34" charset="0"/>
              <a:buChar char="—"/>
            </a:pPr>
            <a:r>
              <a:rPr lang="id-ID" b="1" dirty="0" smtClean="0">
                <a:solidFill>
                  <a:srgbClr val="C00000"/>
                </a:solidFill>
              </a:rPr>
              <a:t>Sengon + Jagung (kayu + semusim)</a:t>
            </a:r>
          </a:p>
          <a:p>
            <a:pPr marL="1200150" lvl="3" indent="-342900">
              <a:buFont typeface="Calibri" pitchFamily="34" charset="0"/>
              <a:buChar char="—"/>
            </a:pPr>
            <a:r>
              <a:rPr lang="id-ID" b="1" dirty="0" smtClean="0">
                <a:solidFill>
                  <a:srgbClr val="C00000"/>
                </a:solidFill>
              </a:rPr>
              <a:t>Sengon + kopi + durin (kayu + perkebunan + buah2an)</a:t>
            </a:r>
          </a:p>
          <a:p>
            <a:pPr marL="1200150" lvl="3" indent="-342900">
              <a:buFont typeface="Calibri" pitchFamily="34" charset="0"/>
              <a:buChar char="—"/>
            </a:pPr>
            <a:r>
              <a:rPr lang="id-ID" b="1" dirty="0" smtClean="0">
                <a:solidFill>
                  <a:srgbClr val="C00000"/>
                </a:solidFill>
              </a:rPr>
              <a:t>Sengon + kopi + singkong ( kayu + perkebunan + semusim)</a:t>
            </a:r>
          </a:p>
          <a:p>
            <a:pPr marL="1200150" lvl="3" indent="-342900">
              <a:buFont typeface="Calibri" pitchFamily="34" charset="0"/>
              <a:buChar char="—"/>
            </a:pPr>
            <a:r>
              <a:rPr lang="id-ID" b="1" dirty="0" smtClean="0">
                <a:solidFill>
                  <a:srgbClr val="C00000"/>
                </a:solidFill>
              </a:rPr>
              <a:t>Sengon + mangga + jagung (kayu + buah2an + semusim)</a:t>
            </a:r>
          </a:p>
          <a:p>
            <a:pPr marL="1200150" lvl="3" indent="-342900">
              <a:buFont typeface="Calibri" pitchFamily="34" charset="0"/>
              <a:buChar char="—"/>
            </a:pPr>
            <a:r>
              <a:rPr lang="id-ID" b="1" dirty="0" smtClean="0">
                <a:solidFill>
                  <a:srgbClr val="C00000"/>
                </a:solidFill>
              </a:rPr>
              <a:t>Sengon + kopi + rambutan + jagung ( kayu + perkebunan + buah2an + semusim)</a:t>
            </a:r>
          </a:p>
          <a:p>
            <a:pPr marL="1200150" lvl="3" indent="-342900">
              <a:buNone/>
            </a:pPr>
            <a:endParaRPr lang="id-ID" b="1" dirty="0" smtClean="0">
              <a:solidFill>
                <a:srgbClr val="C00000"/>
              </a:solidFill>
            </a:endParaRPr>
          </a:p>
          <a:p>
            <a:pPr marL="1200150" lvl="3" indent="-342900">
              <a:buNone/>
            </a:pPr>
            <a:r>
              <a:rPr lang="id-ID" b="1" dirty="0" smtClean="0">
                <a:solidFill>
                  <a:srgbClr val="C00000"/>
                </a:solidFill>
              </a:rPr>
              <a:t>Catatan : Kalau pola tanam ditetapkan sistem campuran dari awal, maka yang harus diperhatikan adalah jarak taman tanaman utama (sengon) nya itu sendiri</a:t>
            </a:r>
          </a:p>
          <a:p>
            <a:pPr>
              <a:buNone/>
            </a:pPr>
            <a:endParaRPr lang="id-ID" b="1" dirty="0">
              <a:solidFill>
                <a:srgbClr val="C00000"/>
              </a:solidFill>
            </a:endParaRPr>
          </a:p>
        </p:txBody>
      </p:sp>
      <p:sp>
        <p:nvSpPr>
          <p:cNvPr id="4" name="Title 1"/>
          <p:cNvSpPr>
            <a:spLocks noGrp="1"/>
          </p:cNvSpPr>
          <p:nvPr>
            <p:ph type="title"/>
          </p:nvPr>
        </p:nvSpPr>
        <p:spPr>
          <a:xfrm>
            <a:off x="500034" y="142852"/>
            <a:ext cx="8229600" cy="676552"/>
          </a:xfrm>
        </p:spPr>
        <p:txBody>
          <a:bodyPr>
            <a:normAutofit fontScale="90000"/>
          </a:bodyPr>
          <a:lstStyle/>
          <a:p>
            <a:r>
              <a:rPr lang="id-ID" b="1" dirty="0" smtClean="0">
                <a:solidFill>
                  <a:srgbClr val="FFFF00"/>
                </a:solidFill>
                <a:latin typeface="Arial" pitchFamily="34" charset="0"/>
                <a:cs typeface="Arial" pitchFamily="34" charset="0"/>
              </a:rPr>
              <a:t>PENANAMAN</a:t>
            </a:r>
            <a:endParaRPr lang="id-ID" b="1" dirty="0">
              <a:solidFill>
                <a:srgbClr val="FFFF00"/>
              </a:solidFill>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1493</TotalTime>
  <Words>2722</Words>
  <Application>Microsoft Office PowerPoint</Application>
  <PresentationFormat>On-screen Show (4:3)</PresentationFormat>
  <Paragraphs>128</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BUDIDAYA SENGON  SUPER CEPAT</vt:lpstr>
      <vt:lpstr>PENANAMAN</vt:lpstr>
      <vt:lpstr>PENANAMAN</vt:lpstr>
      <vt:lpstr>PENANAMAN</vt:lpstr>
      <vt:lpstr>PENANAMAN</vt:lpstr>
      <vt:lpstr>PENANAMAN</vt:lpstr>
      <vt:lpstr>PENANAMAN</vt:lpstr>
      <vt:lpstr>PENANAMAN</vt:lpstr>
      <vt:lpstr>PENANAMAN</vt:lpstr>
      <vt:lpstr>PEMELIHARAAN</vt:lpstr>
      <vt:lpstr>PEMELIHARAAN</vt:lpstr>
      <vt:lpstr>PEMELIHARAAN</vt:lpstr>
      <vt:lpstr>PEMELIHARAAN</vt:lpstr>
      <vt:lpstr>PEMELIHARAAN</vt:lpstr>
      <vt:lpstr>PEMELIHARAAN</vt:lpstr>
      <vt:lpstr>PEMELIHARAAN</vt:lpstr>
      <vt:lpstr>PEMELIHARAAN</vt:lpstr>
      <vt:lpstr>PEMELIHARAAN</vt:lpstr>
      <vt:lpstr>PEMELIHARAAN</vt:lpstr>
      <vt:lpstr>PEMELIHARAAN</vt:lpstr>
      <vt:lpstr>PEMELIHARAAN</vt:lpstr>
      <vt:lpstr>PEMELIHARAAN</vt:lpstr>
      <vt:lpstr>PEMELIHARAAN</vt:lpstr>
      <vt:lpstr>PEMELIHARAAN</vt:lpstr>
      <vt:lpstr>PEMELIHARAAN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acer</dc:creator>
  <cp:lastModifiedBy>acer</cp:lastModifiedBy>
  <cp:revision>66</cp:revision>
  <dcterms:created xsi:type="dcterms:W3CDTF">2013-02-06T08:23:14Z</dcterms:created>
  <dcterms:modified xsi:type="dcterms:W3CDTF">2013-12-12T01:38:42Z</dcterms:modified>
</cp:coreProperties>
</file>