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6858000" cy="9144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53" d="100"/>
          <a:sy n="53" d="100"/>
        </p:scale>
        <p:origin x="22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38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489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804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497013"/>
            <a:ext cx="5143500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188"/>
            <a:ext cx="5143500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0503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03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279650"/>
            <a:ext cx="5915025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6119813"/>
            <a:ext cx="5915025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5718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3638"/>
            <a:ext cx="2881312" cy="580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2433638"/>
            <a:ext cx="2881313" cy="5802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373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487363"/>
            <a:ext cx="5915025" cy="1766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5" y="2241550"/>
            <a:ext cx="2900363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" y="3340100"/>
            <a:ext cx="2900363" cy="4913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0"/>
            <a:ext cx="291623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6237" cy="4913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611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7284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0487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609600"/>
            <a:ext cx="221138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238" y="1316038"/>
            <a:ext cx="3471862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2743200"/>
            <a:ext cx="2211388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674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867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609600"/>
            <a:ext cx="2211388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6238" y="1316038"/>
            <a:ext cx="3471862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2743200"/>
            <a:ext cx="2211388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6187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0627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8550" y="487363"/>
            <a:ext cx="1477963" cy="7748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7363"/>
            <a:ext cx="4284662" cy="7748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169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0145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21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6247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673" y="257817"/>
            <a:ext cx="5220653" cy="333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8673" y="8475136"/>
            <a:ext cx="707197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02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14112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546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48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387C0-724F-42D3-B065-630125A6159A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FACD-7612-4841-B8B4-FEA58FC220D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4934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2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7363"/>
            <a:ext cx="5915025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3638"/>
            <a:ext cx="5915025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6D621-5BD2-4B57-9244-453C0676E6DC}" type="datetimeFigureOut">
              <a:rPr lang="id-ID" smtClean="0"/>
              <a:t>11/05/2015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663"/>
            <a:ext cx="2314575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663"/>
            <a:ext cx="154305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FB2DD-2C8C-49EB-88FD-80A0D7866D1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715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3" y="293702"/>
            <a:ext cx="5376672" cy="7186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7" y="7900417"/>
            <a:ext cx="1158314" cy="841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817" y="7760178"/>
            <a:ext cx="3505504" cy="377985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817" y="8266179"/>
            <a:ext cx="467603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020" y="671202"/>
            <a:ext cx="2662908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id-ID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   Pemakalah </a:t>
            </a:r>
            <a:r>
              <a:rPr lang="id-ID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Dalam Seminar</a:t>
            </a:r>
            <a:endParaRPr lang="id-ID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215134"/>
              </p:ext>
            </p:extLst>
          </p:nvPr>
        </p:nvGraphicFramePr>
        <p:xfrm>
          <a:off x="551589" y="1265714"/>
          <a:ext cx="5356860" cy="1261872"/>
        </p:xfrm>
        <a:graphic>
          <a:graphicData uri="http://schemas.openxmlformats.org/drawingml/2006/table">
            <a:tbl>
              <a:tblPr firstRow="1" firstCol="1" bandRow="1"/>
              <a:tblGrid>
                <a:gridCol w="428625"/>
                <a:gridCol w="1980565"/>
                <a:gridCol w="1890395"/>
                <a:gridCol w="10572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NAMA PROGRAM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PENYELENGGARA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TAHUN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Pemanfaatan Limbah Industri Gula untuk Produksi Jamur Kancing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Dewan Riset Nasional, Jakarta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1999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Membangun Perekonomian Umat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Yayasan Al-Ishlah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2004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92" y="3004446"/>
            <a:ext cx="5220653" cy="211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9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570285"/>
            <a:ext cx="5220653" cy="80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450850"/>
            <a:ext cx="5275263" cy="8242300"/>
            <a:chOff x="516" y="284"/>
            <a:chExt cx="3323" cy="519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284"/>
              <a:ext cx="3288" cy="5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516" y="336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17.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09" y="33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87" y="336"/>
              <a:ext cx="131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Data Pendidikan Terakhir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950" y="33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955" y="336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: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018" y="336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054" y="336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117" y="336"/>
              <a:ext cx="139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1976 Lulus SD Jaraksari 1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459" y="33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687" y="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804" y="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091" y="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379" y="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667" y="464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760" y="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955" y="464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141" y="464"/>
              <a:ext cx="5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Wonosobo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676" y="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991" y="587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026" y="59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063" y="594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2126" y="594"/>
              <a:ext cx="167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1979 Lulus SMP N 1  Wonosobo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3748" y="59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991" y="718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2026" y="7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2063" y="725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2126" y="725"/>
              <a:ext cx="164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1983 Lulus SMA N 1 Wonosobo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3717" y="7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991" y="848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2026" y="8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2063" y="855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126" y="855"/>
              <a:ext cx="135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1986 Lulus Sarjana Muda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3432" y="8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3462" y="8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2063" y="985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2157" y="985"/>
              <a:ext cx="14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Akuntansi (STIE Jogjakarta)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3550" y="98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991" y="1108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2026" y="111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2063" y="1115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2126" y="1115"/>
              <a:ext cx="131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1988 Lulus Ujian Negara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3387" y="111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2063" y="1244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2157" y="1244"/>
              <a:ext cx="114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Akuntansi (non gelar)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3251" y="124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3393" y="124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3681" y="124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516" y="1373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 smtClean="0">
                  <a:solidFill>
                    <a:srgbClr val="000000"/>
                  </a:solidFill>
                </a:rPr>
                <a:t>18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609" y="137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687" y="1373"/>
              <a:ext cx="123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Data Pengalaman Kerja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874" y="137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1955" y="1373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: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2017" y="137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687" y="150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2066" y="1624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2100" y="163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2210" y="1631"/>
              <a:ext cx="160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1989 s/d 2002 PT Dieng Djaya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2210" y="1761"/>
              <a:ext cx="14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Wonosobo (Jabatan terakhir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2210" y="1890"/>
              <a:ext cx="10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Manajer Keuangan)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3193" y="189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2066" y="2012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2100" y="201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2210" y="2019"/>
              <a:ext cx="13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2003 s/d 2005 PT Organik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2210" y="2149"/>
              <a:ext cx="162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Alam Lestari Purworejo  (Office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2210" y="2278"/>
              <a:ext cx="52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Manager)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2688" y="227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2066" y="2400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2100" y="240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2210" y="2407"/>
              <a:ext cx="13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2005 s/d 2007 UD Sridadi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2210" y="2537"/>
              <a:ext cx="115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Purbalingga (Manajer)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3317" y="253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2066" y="2659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2100" y="266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2210" y="2666"/>
              <a:ext cx="103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2007 s/d 2009 PT B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9"/>
            <p:cNvSpPr>
              <a:spLocks noChangeArrowheads="1"/>
            </p:cNvSpPr>
            <p:nvPr/>
          </p:nvSpPr>
          <p:spPr bwMode="auto">
            <a:xfrm>
              <a:off x="3479" y="2666"/>
              <a:ext cx="3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erkah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2210" y="2796"/>
              <a:ext cx="140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Surya Tirta dan PT Berkah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>
              <a:off x="2210" y="2925"/>
              <a:ext cx="13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Surya Tama Purbalingga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2210" y="3054"/>
              <a:ext cx="74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(Team Analis)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83"/>
            <p:cNvSpPr>
              <a:spLocks noChangeArrowheads="1"/>
            </p:cNvSpPr>
            <p:nvPr/>
          </p:nvSpPr>
          <p:spPr bwMode="auto">
            <a:xfrm>
              <a:off x="2906" y="305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4"/>
            <p:cNvSpPr>
              <a:spLocks noChangeArrowheads="1"/>
            </p:cNvSpPr>
            <p:nvPr/>
          </p:nvSpPr>
          <p:spPr bwMode="auto">
            <a:xfrm>
              <a:off x="2066" y="3177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5"/>
            <p:cNvSpPr>
              <a:spLocks noChangeArrowheads="1"/>
            </p:cNvSpPr>
            <p:nvPr/>
          </p:nvSpPr>
          <p:spPr bwMode="auto">
            <a:xfrm>
              <a:off x="2100" y="31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6"/>
            <p:cNvSpPr>
              <a:spLocks noChangeArrowheads="1"/>
            </p:cNvSpPr>
            <p:nvPr/>
          </p:nvSpPr>
          <p:spPr bwMode="auto">
            <a:xfrm>
              <a:off x="2210" y="3184"/>
              <a:ext cx="95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2010 Wira Swasta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7"/>
            <p:cNvSpPr>
              <a:spLocks noChangeArrowheads="1"/>
            </p:cNvSpPr>
            <p:nvPr/>
          </p:nvSpPr>
          <p:spPr bwMode="auto">
            <a:xfrm>
              <a:off x="3118" y="31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8"/>
            <p:cNvSpPr>
              <a:spLocks noChangeArrowheads="1"/>
            </p:cNvSpPr>
            <p:nvPr/>
          </p:nvSpPr>
          <p:spPr bwMode="auto">
            <a:xfrm>
              <a:off x="2066" y="3308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9"/>
            <p:cNvSpPr>
              <a:spLocks noChangeArrowheads="1"/>
            </p:cNvSpPr>
            <p:nvPr/>
          </p:nvSpPr>
          <p:spPr bwMode="auto">
            <a:xfrm>
              <a:off x="2100" y="331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90"/>
            <p:cNvSpPr>
              <a:spLocks noChangeArrowheads="1"/>
            </p:cNvSpPr>
            <p:nvPr/>
          </p:nvSpPr>
          <p:spPr bwMode="auto">
            <a:xfrm>
              <a:off x="2210" y="3315"/>
              <a:ext cx="16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2011 s/d sekarang PT Osmosa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91"/>
            <p:cNvSpPr>
              <a:spLocks noChangeArrowheads="1"/>
            </p:cNvSpPr>
            <p:nvPr/>
          </p:nvSpPr>
          <p:spPr bwMode="auto">
            <a:xfrm>
              <a:off x="2210" y="3443"/>
              <a:ext cx="13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Alam Semesta Wonosobo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2210" y="3572"/>
              <a:ext cx="8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(Direktur)     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93"/>
            <p:cNvSpPr>
              <a:spLocks noChangeArrowheads="1"/>
            </p:cNvSpPr>
            <p:nvPr/>
          </p:nvSpPr>
          <p:spPr bwMode="auto">
            <a:xfrm>
              <a:off x="3049" y="357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94"/>
            <p:cNvSpPr>
              <a:spLocks noChangeArrowheads="1"/>
            </p:cNvSpPr>
            <p:nvPr/>
          </p:nvSpPr>
          <p:spPr bwMode="auto">
            <a:xfrm>
              <a:off x="804" y="379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95"/>
            <p:cNvSpPr>
              <a:spLocks noChangeArrowheads="1"/>
            </p:cNvSpPr>
            <p:nvPr/>
          </p:nvSpPr>
          <p:spPr bwMode="auto">
            <a:xfrm>
              <a:off x="660" y="392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516" y="40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547" y="40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804" y="40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1091" y="40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1379" y="40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1667" y="40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1955" y="40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242" y="4055"/>
              <a:ext cx="5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Wonosobo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2777" y="4055"/>
              <a:ext cx="68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, 5 Juni 2012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3418" y="40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516" y="4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547" y="4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804" y="4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1091" y="4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10"/>
            <p:cNvSpPr>
              <a:spLocks noChangeArrowheads="1"/>
            </p:cNvSpPr>
            <p:nvPr/>
          </p:nvSpPr>
          <p:spPr bwMode="auto">
            <a:xfrm>
              <a:off x="1379" y="4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1667" y="4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12"/>
            <p:cNvSpPr>
              <a:spLocks noChangeArrowheads="1"/>
            </p:cNvSpPr>
            <p:nvPr/>
          </p:nvSpPr>
          <p:spPr bwMode="auto">
            <a:xfrm>
              <a:off x="1955" y="4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2242" y="4232"/>
              <a:ext cx="70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Dibuat Oleh 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2895" y="4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516" y="44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516" y="458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516" y="476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804" y="476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1091" y="476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1379" y="476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1667" y="476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1955" y="476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23"/>
            <p:cNvSpPr>
              <a:spLocks noChangeArrowheads="1"/>
            </p:cNvSpPr>
            <p:nvPr/>
          </p:nvSpPr>
          <p:spPr bwMode="auto">
            <a:xfrm>
              <a:off x="2242" y="4759"/>
              <a:ext cx="120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Bambang Esti Pribadi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24"/>
            <p:cNvSpPr>
              <a:spLocks noChangeArrowheads="1"/>
            </p:cNvSpPr>
            <p:nvPr/>
          </p:nvSpPr>
          <p:spPr bwMode="auto">
            <a:xfrm>
              <a:off x="3399" y="4759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25"/>
            <p:cNvSpPr>
              <a:spLocks noChangeArrowheads="1"/>
            </p:cNvSpPr>
            <p:nvPr/>
          </p:nvSpPr>
          <p:spPr bwMode="auto">
            <a:xfrm>
              <a:off x="2242" y="4874"/>
              <a:ext cx="1157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Rectangle 126"/>
            <p:cNvSpPr>
              <a:spLocks noChangeArrowheads="1"/>
            </p:cNvSpPr>
            <p:nvPr/>
          </p:nvSpPr>
          <p:spPr bwMode="auto">
            <a:xfrm>
              <a:off x="516" y="4934"/>
              <a:ext cx="109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800" b="1" i="0" u="none" strike="noStrike" cap="none" normalizeH="0" baseline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27"/>
            <p:cNvSpPr>
              <a:spLocks noChangeArrowheads="1"/>
            </p:cNvSpPr>
            <p:nvPr/>
          </p:nvSpPr>
          <p:spPr bwMode="auto">
            <a:xfrm>
              <a:off x="516" y="5204"/>
              <a:ext cx="109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800" b="1" i="0" u="none" strike="noStrike" cap="none" normalizeH="0" baseline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4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475024"/>
            <a:ext cx="5220653" cy="81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328704"/>
            <a:ext cx="5220653" cy="84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96" y="441493"/>
            <a:ext cx="5583008" cy="826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96" y="501697"/>
            <a:ext cx="5583008" cy="81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425489"/>
            <a:ext cx="5220653" cy="829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430213"/>
            <a:ext cx="5343525" cy="8280400"/>
            <a:chOff x="516" y="271"/>
            <a:chExt cx="3366" cy="521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273"/>
              <a:ext cx="3288" cy="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969" y="271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020" y="2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139" y="284"/>
              <a:ext cx="249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Menunjuk PT OASe sebagai konsultan sekaligus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139" y="477"/>
              <a:ext cx="20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pemilik teknologi dan pendamping pener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553" y="477"/>
              <a:ext cx="32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139" y="670"/>
              <a:ext cx="24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teknologi tersebut, diperkuat dengan perjanjian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139" y="864"/>
              <a:ext cx="5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kerjasama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655" y="8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969" y="1052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020" y="106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139" y="1065"/>
              <a:ext cx="241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Investor atas rekomendasi PT OASe menunjuk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139" y="1258"/>
              <a:ext cx="239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Kelompok Tani sebagai pelaksana operasional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139" y="1451"/>
              <a:ext cx="99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kegiatan lapangan.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085" y="145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804" y="164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>
                  <a:solidFill>
                    <a:srgbClr val="000000"/>
                  </a:solidFill>
                </a:rPr>
                <a:t>b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897" y="164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948" y="1644"/>
              <a:ext cx="7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Kelompok Tani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694" y="164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969" y="1833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020" y="184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139" y="1846"/>
              <a:ext cx="250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Atas penunjukkan dari investor dengan diperkuat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139" y="2039"/>
              <a:ext cx="13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perjanjian kerjasama anta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474" y="2039"/>
              <a:ext cx="132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ra investor dan kelompok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139" y="2232"/>
              <a:ext cx="242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tani, kelompok tani sebagai pelaksana kegiatan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139" y="2425"/>
              <a:ext cx="3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usaha.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475" y="24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969" y="2612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020" y="26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139" y="2625"/>
              <a:ext cx="254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Kelompok tani tersebut harus memiliki lahan yang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139" y="2819"/>
              <a:ext cx="179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akan disewa untuk kegiatan usaha.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2888" y="281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969" y="3007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020" y="302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1139" y="3020"/>
              <a:ext cx="3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Petani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1458" y="3020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495" y="3020"/>
              <a:ext cx="20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petani yang tanahnya disewa, diberikan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1139" y="3213"/>
              <a:ext cx="26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kesempatan untuk menjadi tenaga kerja / karyawan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3801" y="321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139" y="3406"/>
              <a:ext cx="260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dengan mendapatkan upah bulanan atau mingguan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3703" y="340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969" y="3594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020" y="360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1139" y="3607"/>
              <a:ext cx="26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Pada setiap akhir tahun kelompok tani mendapatkan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139" y="3800"/>
              <a:ext cx="240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bagi hasil sebesar 50% dari keuntungan bersih.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3497" y="380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969" y="3988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020" y="400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139" y="4001"/>
              <a:ext cx="269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Setiap bulan kelompok tani membayar ‘management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139" y="4194"/>
              <a:ext cx="246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fee’ kepada PT OASe yang besarnya ditetapkan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1139" y="4387"/>
              <a:ext cx="113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dalam perencanaan b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2356" y="4387"/>
              <a:ext cx="132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isnis yang disetujuai oleh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1139" y="4580"/>
              <a:ext cx="47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Investor.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1568" y="458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804" y="4773"/>
              <a:ext cx="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>
                  <a:solidFill>
                    <a:srgbClr val="000000"/>
                  </a:solidFill>
                </a:rPr>
                <a:t>c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897" y="477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948" y="4773"/>
              <a:ext cx="52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PT OASe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1420" y="477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516" y="4967"/>
              <a:ext cx="320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PT OASe bertugas menyusun perencanaan bisnis berupa studi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516" y="5115"/>
              <a:ext cx="31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kelayakan dan kelengkapannya, mendapatkan perijinan usaha,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516" y="5263"/>
              <a:ext cx="108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pembuatan AMDAL,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1555" y="5279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25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8"/>
          <p:cNvGrpSpPr>
            <a:grpSpLocks noChangeAspect="1"/>
          </p:cNvGrpSpPr>
          <p:nvPr/>
        </p:nvGrpSpPr>
        <p:grpSpPr bwMode="auto">
          <a:xfrm>
            <a:off x="819150" y="903288"/>
            <a:ext cx="5411788" cy="7334250"/>
            <a:chOff x="516" y="569"/>
            <a:chExt cx="3409" cy="4620"/>
          </a:xfrm>
        </p:grpSpPr>
        <p:sp>
          <p:nvSpPr>
            <p:cNvPr id="58" name="AutoShape 57"/>
            <p:cNvSpPr>
              <a:spLocks noChangeAspect="1" noChangeArrowheads="1" noTextEdit="1"/>
            </p:cNvSpPr>
            <p:nvPr/>
          </p:nvSpPr>
          <p:spPr bwMode="auto">
            <a:xfrm>
              <a:off x="516" y="571"/>
              <a:ext cx="3288" cy="4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969" y="569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1020" y="58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1139" y="582"/>
              <a:ext cx="102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mendapatkan calon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2108" y="582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2145" y="582"/>
              <a:ext cx="17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calon pembeli hasil produksi serta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1139" y="775"/>
              <a:ext cx="112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membuat kontrak jual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2210" y="775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2247" y="775"/>
              <a:ext cx="19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bel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2397" y="775"/>
              <a:ext cx="7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2421" y="77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969" y="963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1020" y="97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1139" y="976"/>
              <a:ext cx="213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Setiap akhir tahun, manajemen PT OASe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1139" y="1170"/>
              <a:ext cx="242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mendapatkan bagi hasil dari keuntungan bersih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1139" y="1363"/>
              <a:ext cx="73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sebesar 10%.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1823" y="136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969" y="1551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1020" y="15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1139" y="1564"/>
              <a:ext cx="27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Tugas lain dari PT OASe antara lain penyiapan tenaga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1139" y="1757"/>
              <a:ext cx="244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kerja yang terlibat pada kegiatan kelompok tani,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9"/>
            <p:cNvSpPr>
              <a:spLocks noChangeArrowheads="1"/>
            </p:cNvSpPr>
            <p:nvPr/>
          </p:nvSpPr>
          <p:spPr bwMode="auto">
            <a:xfrm>
              <a:off x="1139" y="1950"/>
              <a:ext cx="270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menyelenggarakan pelatihan para tenaga kerja kunci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1139" y="2144"/>
              <a:ext cx="24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terd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>
              <a:off x="1333" y="2144"/>
              <a:ext cx="254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iri dari Manajer, Supervisor, dan Staff Administrai,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1139" y="2337"/>
              <a:ext cx="273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penyiapan software akuntasi dan produksi, menyusun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83"/>
            <p:cNvSpPr>
              <a:spLocks noChangeArrowheads="1"/>
            </p:cNvSpPr>
            <p:nvPr/>
          </p:nvSpPr>
          <p:spPr bwMode="auto">
            <a:xfrm>
              <a:off x="1139" y="2530"/>
              <a:ext cx="257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SOP (Standart Operational Procedure), menyusun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4"/>
            <p:cNvSpPr>
              <a:spLocks noChangeArrowheads="1"/>
            </p:cNvSpPr>
            <p:nvPr/>
          </p:nvSpPr>
          <p:spPr bwMode="auto">
            <a:xfrm>
              <a:off x="1139" y="2723"/>
              <a:ext cx="250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 perusahaan, membuat draft perjanjian,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5"/>
            <p:cNvSpPr>
              <a:spLocks noChangeArrowheads="1"/>
            </p:cNvSpPr>
            <p:nvPr/>
          </p:nvSpPr>
          <p:spPr bwMode="auto">
            <a:xfrm>
              <a:off x="1139" y="2916"/>
              <a:ext cx="2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Penyusunan ‘Mannual Accunting’, Pembuatan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6"/>
            <p:cNvSpPr>
              <a:spLocks noChangeArrowheads="1"/>
            </p:cNvSpPr>
            <p:nvPr/>
          </p:nvSpPr>
          <p:spPr bwMode="auto">
            <a:xfrm>
              <a:off x="1139" y="3110"/>
              <a:ext cx="46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Formulir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7"/>
            <p:cNvSpPr>
              <a:spLocks noChangeArrowheads="1"/>
            </p:cNvSpPr>
            <p:nvPr/>
          </p:nvSpPr>
          <p:spPr bwMode="auto">
            <a:xfrm>
              <a:off x="1550" y="3110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8"/>
            <p:cNvSpPr>
              <a:spLocks noChangeArrowheads="1"/>
            </p:cNvSpPr>
            <p:nvPr/>
          </p:nvSpPr>
          <p:spPr bwMode="auto">
            <a:xfrm>
              <a:off x="1587" y="3110"/>
              <a:ext cx="3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formul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9"/>
            <p:cNvSpPr>
              <a:spLocks noChangeArrowheads="1"/>
            </p:cNvSpPr>
            <p:nvPr/>
          </p:nvSpPr>
          <p:spPr bwMode="auto">
            <a:xfrm>
              <a:off x="1899" y="3110"/>
              <a:ext cx="178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ir Akunting dan Produksi, Petunjuk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90"/>
            <p:cNvSpPr>
              <a:spLocks noChangeArrowheads="1"/>
            </p:cNvSpPr>
            <p:nvPr/>
          </p:nvSpPr>
          <p:spPr bwMode="auto">
            <a:xfrm>
              <a:off x="1139" y="3303"/>
              <a:ext cx="26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Pelaksanaan (Juklak) dan Petunjuk Teknis (Juknis),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91"/>
            <p:cNvSpPr>
              <a:spLocks noChangeArrowheads="1"/>
            </p:cNvSpPr>
            <p:nvPr/>
          </p:nvSpPr>
          <p:spPr bwMode="auto">
            <a:xfrm>
              <a:off x="1139" y="3496"/>
              <a:ext cx="54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1631" y="3496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93"/>
            <p:cNvSpPr>
              <a:spLocks noChangeArrowheads="1"/>
            </p:cNvSpPr>
            <p:nvPr/>
          </p:nvSpPr>
          <p:spPr bwMode="auto">
            <a:xfrm>
              <a:off x="1669" y="3496"/>
              <a:ext cx="208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 Perusahaan, Penyusunan Job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94"/>
            <p:cNvSpPr>
              <a:spLocks noChangeArrowheads="1"/>
            </p:cNvSpPr>
            <p:nvPr/>
          </p:nvSpPr>
          <p:spPr bwMode="auto">
            <a:xfrm>
              <a:off x="1139" y="3689"/>
              <a:ext cx="239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Description (uraian tugas dan tanggung jawab)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95"/>
            <p:cNvSpPr>
              <a:spLocks noChangeArrowheads="1"/>
            </p:cNvSpPr>
            <p:nvPr/>
          </p:nvSpPr>
          <p:spPr bwMode="auto">
            <a:xfrm>
              <a:off x="1139" y="3883"/>
              <a:ext cx="55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karyawan.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1650" y="388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516" y="4076"/>
              <a:ext cx="171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d.  Komoditas Yang Dipilih, contoh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2073" y="4076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2109" y="4076"/>
              <a:ext cx="169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contoh kegiatan bisnis seperti ini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516" y="4224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578" y="4224"/>
              <a:ext cx="309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dalah kegiatan yang membutuhkan lahan untuk usaha dalam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516" y="4372"/>
              <a:ext cx="335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jumlah besar dengan sistem disewa tahunan dan berupa tanaman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516" y="4521"/>
              <a:ext cx="332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musiman panennya (seperti budidaya jagung, budidaya singkong,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516" y="4669"/>
              <a:ext cx="32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budidaya padi, budidaya tebu, budidaya kacang tanah, budidaya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516" y="4817"/>
              <a:ext cx="82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cabai, budidaya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1300" y="481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1331" y="4817"/>
              <a:ext cx="234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kentang, budidaya kedelai, budidaya ubi jalar,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516" y="4966"/>
              <a:ext cx="244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kedelai bawang merah, budidaya bawang putih,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2917" y="4982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02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564950"/>
            <a:ext cx="5220653" cy="801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652463"/>
            <a:ext cx="5343525" cy="7839075"/>
            <a:chOff x="516" y="411"/>
            <a:chExt cx="3366" cy="493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411"/>
              <a:ext cx="3288" cy="4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804" y="415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897" y="41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48" y="415"/>
              <a:ext cx="291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budidaya semangka, budidaya melon, budidaya timun, dll.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801" y="41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516" y="6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516" y="802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>
                  <a:solidFill>
                    <a:srgbClr val="000000"/>
                  </a:solidFill>
                </a:rPr>
                <a:t>2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09" y="80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804" y="802"/>
              <a:ext cx="210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 Usaha adalah Perusahaan Inti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863" y="80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667" y="991"/>
              <a:ext cx="39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009" y="991"/>
              <a:ext cx="62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INVESTOR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581" y="991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804" y="118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804" y="138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804" y="157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804" y="176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804" y="196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804" y="215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091" y="215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379" y="2150"/>
              <a:ext cx="52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PT OASe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858" y="215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955" y="215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242" y="2154"/>
              <a:ext cx="1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2367" y="2150"/>
              <a:ext cx="8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 Inti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3200" y="215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804" y="2347"/>
              <a:ext cx="64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Pembagian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421" y="2347"/>
              <a:ext cx="234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peran dan fungsi model ini dijelaskan sebagai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804" y="2541"/>
              <a:ext cx="4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berikut: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171" y="254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804" y="2734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897" y="273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948" y="2734"/>
              <a:ext cx="4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Investor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346" y="273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969" y="2921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1020" y="293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139" y="2934"/>
              <a:ext cx="27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Menyediakan seluruh dana investasi dan modal kerja,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1139" y="3127"/>
              <a:ext cx="266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yang akan dikembalikan dengan masa waktu sesuai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139" y="3320"/>
              <a:ext cx="258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perhitungan bisnis dan kesepakatan bersama atau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139" y="3514"/>
              <a:ext cx="23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sesuai permintaan investor, tanpa bunga, bag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3498" y="3514"/>
              <a:ext cx="3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 hasil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1139" y="3707"/>
              <a:ext cx="10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untuk investor 40%.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2121" y="370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969" y="3895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020" y="39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1139" y="3908"/>
              <a:ext cx="249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Menunjuk PT OASe sebagai konsultan sekaligus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1139" y="4101"/>
              <a:ext cx="233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pemilik teknologi dan pendamping penerapan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139" y="4294"/>
              <a:ext cx="24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teknologi tersebut, diperkuat dengan perjanjian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139" y="4488"/>
              <a:ext cx="5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kerjasama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655" y="448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516" y="4681"/>
              <a:ext cx="30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Investor atas rekomendasi PT OASe menunjuk Perusahaan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516" y="4829"/>
              <a:ext cx="161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 yang berbadan huku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2091" y="4829"/>
              <a:ext cx="17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 (PT, CV, dan Koperasi) sebagai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516" y="4977"/>
              <a:ext cx="317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 operasional kegiatan lapangan. Tetapi investor bisa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516" y="5125"/>
              <a:ext cx="53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langsung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1001" y="5141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60" name="Group 62"/>
            <p:cNvGrpSpPr>
              <a:grpSpLocks/>
            </p:cNvGrpSpPr>
            <p:nvPr/>
          </p:nvGrpSpPr>
          <p:grpSpPr bwMode="auto">
            <a:xfrm>
              <a:off x="1718" y="1115"/>
              <a:ext cx="1086" cy="865"/>
              <a:chOff x="1718" y="1115"/>
              <a:chExt cx="1086" cy="865"/>
            </a:xfrm>
          </p:grpSpPr>
          <p:pic>
            <p:nvPicPr>
              <p:cNvPr id="14396" name="Picture 6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8" y="1115"/>
                <a:ext cx="1086" cy="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1718" y="1115"/>
                <a:ext cx="1085" cy="864"/>
              </a:xfrm>
              <a:custGeom>
                <a:avLst/>
                <a:gdLst>
                  <a:gd name="T0" fmla="*/ 542 w 1085"/>
                  <a:gd name="T1" fmla="*/ 0 h 864"/>
                  <a:gd name="T2" fmla="*/ 0 w 1085"/>
                  <a:gd name="T3" fmla="*/ 864 h 864"/>
                  <a:gd name="T4" fmla="*/ 1085 w 1085"/>
                  <a:gd name="T5" fmla="*/ 864 h 864"/>
                  <a:gd name="T6" fmla="*/ 542 w 1085"/>
                  <a:gd name="T7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5" h="864">
                    <a:moveTo>
                      <a:pt x="542" y="0"/>
                    </a:moveTo>
                    <a:lnTo>
                      <a:pt x="0" y="864"/>
                    </a:lnTo>
                    <a:lnTo>
                      <a:pt x="1085" y="864"/>
                    </a:lnTo>
                    <a:lnTo>
                      <a:pt x="542" y="0"/>
                    </a:lnTo>
                    <a:close/>
                  </a:path>
                </a:pathLst>
              </a:custGeom>
              <a:noFill/>
              <a:ln w="9525" cap="rnd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025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539750"/>
            <a:ext cx="5403850" cy="8061325"/>
            <a:chOff x="516" y="340"/>
            <a:chExt cx="3404" cy="507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342"/>
              <a:ext cx="3288" cy="5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969" y="340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020" y="35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139" y="353"/>
              <a:ext cx="269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sebagai pelaksana kegiatan bisnis, dalam hal seperti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139" y="546"/>
              <a:ext cx="265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ini investor mendapatkan bagi hasil dari keuntungan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139" y="739"/>
              <a:ext cx="252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bersih sebesar 90% (karena tidak dikerjasamakan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801" y="73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139" y="933"/>
              <a:ext cx="161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dengan perusahaan pelaksana)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713" y="93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804" y="1126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>
                  <a:solidFill>
                    <a:srgbClr val="000000"/>
                  </a:solidFill>
                </a:rPr>
                <a:t>b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897" y="112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948" y="1126"/>
              <a:ext cx="83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 Inti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731" y="112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969" y="1314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020" y="132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139" y="1327"/>
              <a:ext cx="270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Adalah perusahaan yang ditunjuk oleh investor untuk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139" y="1520"/>
              <a:ext cx="27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melaksanakan kegiatan usaha yang disiapkan oleh PT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139" y="1713"/>
              <a:ext cx="34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OASe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438" y="171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969" y="1902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020" y="191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139" y="1915"/>
              <a:ext cx="272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Status lahan usaha yang dikerjasamakan harus dibeli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139" y="2108"/>
              <a:ext cx="180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oleh perusahaan sebagai hak milik.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894" y="21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969" y="2295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020" y="23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139" y="2308"/>
              <a:ext cx="8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Pada setiap akh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977" y="2308"/>
              <a:ext cx="181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ir tahun, ada bagi hasil keuntungan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139" y="2501"/>
              <a:ext cx="275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kepada perusahaan inti sebesar 50% dari keuntungan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139" y="2694"/>
              <a:ext cx="93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bersih dari usaha.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2028" y="269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969" y="2883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020" y="289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139" y="2896"/>
              <a:ext cx="276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Setiap bulan perusahaan inti membayar ‘management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1139" y="3089"/>
              <a:ext cx="246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fee’ kepada PT OASe yang besarnya ditetapkan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1139" y="3282"/>
              <a:ext cx="24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dalam perencanaan bisnis yang disetujuai oleh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139" y="3475"/>
              <a:ext cx="47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Investor.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1568" y="347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804" y="3668"/>
              <a:ext cx="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>
                  <a:solidFill>
                    <a:srgbClr val="000000"/>
                  </a:solidFill>
                </a:rPr>
                <a:t>c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897" y="366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948" y="3668"/>
              <a:ext cx="52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PT OASe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1420" y="366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969" y="3857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1020" y="387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139" y="3870"/>
              <a:ext cx="256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PT OASe bertugas menyusun perencanaan bisnis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1139" y="4063"/>
              <a:ext cx="23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berupa studi kelayakan dan kelengkapannya,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1139" y="4256"/>
              <a:ext cx="261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mendapatkan perijinan usaha, pembuatan AMDAL,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139" y="4449"/>
              <a:ext cx="102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mendapatkan calon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2108" y="4449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2145" y="4449"/>
              <a:ext cx="17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calon pembeli hasil produksi serta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1139" y="4642"/>
              <a:ext cx="112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membuat kontrak jual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2210" y="4642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2247" y="4642"/>
              <a:ext cx="2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beli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2421" y="464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969" y="4830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1020" y="484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1139" y="4843"/>
              <a:ext cx="189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Setiap akhir tahun, manajemen PT 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3591" y="4843"/>
              <a:ext cx="29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ASe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1139" y="5036"/>
              <a:ext cx="242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mendapatkan bagi hasil dari keuntungan bersih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1139" y="5229"/>
              <a:ext cx="73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sebesar 10%.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1823" y="522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3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422275"/>
            <a:ext cx="5411788" cy="8296275"/>
            <a:chOff x="516" y="266"/>
            <a:chExt cx="3409" cy="522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268"/>
              <a:ext cx="3288" cy="5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969" y="266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020" y="27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139" y="279"/>
              <a:ext cx="27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Tugas lain dari PT OASe antara lain penyiapan tenaga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139" y="472"/>
              <a:ext cx="223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kerja yang terlibat pada kegiatan yang akan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139" y="665"/>
              <a:ext cx="180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dilaksanakan oleh perusahaan inti,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139" y="859"/>
              <a:ext cx="270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menyelenggarakan pelatihan para tenaga kerja kunci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139" y="1052"/>
              <a:ext cx="4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terdiri da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577" y="1052"/>
              <a:ext cx="2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ri Manajer, Supervisor, dan Staff Administrai,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139" y="1245"/>
              <a:ext cx="273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penyiapan software akuntasi dan produksi, menyusun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139" y="1438"/>
              <a:ext cx="257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SOP (Standart Operational Procedure), menyusun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139" y="1632"/>
              <a:ext cx="250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 perusahaan, membuat draft perjanjian,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139" y="1825"/>
              <a:ext cx="2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Penyusunan ‘Mannual Accunting’, Pembuatan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139" y="2018"/>
              <a:ext cx="46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Formulir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550" y="2018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587" y="2018"/>
              <a:ext cx="64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formulir Aku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2233" y="2018"/>
              <a:ext cx="150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nting dan Produksi, Petunjuk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139" y="2211"/>
              <a:ext cx="26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Pelaksanaan (Juklak) dan Petunjuk Teknis (Juknis),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139" y="2405"/>
              <a:ext cx="54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631" y="2405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669" y="2405"/>
              <a:ext cx="208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 Perusahaan, Penyusunan Job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139" y="2598"/>
              <a:ext cx="239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Description (uraian tugas dan tanggung jawab)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139" y="2791"/>
              <a:ext cx="55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karyawan.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650" y="279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804" y="298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>
                  <a:solidFill>
                    <a:srgbClr val="000000"/>
                  </a:solidFill>
                </a:rPr>
                <a:t>d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897" y="29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948" y="2984"/>
              <a:ext cx="160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Komoditas Yang Dipilih, contoh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2596" y="2984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2633" y="2984"/>
              <a:ext cx="11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contoh kegiatan bisnis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948" y="3177"/>
              <a:ext cx="92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seperti ini adalah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849" y="3177"/>
              <a:ext cx="200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pembibitan sapi potong, penggemukan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948" y="3371"/>
              <a:ext cx="281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sapi potong, budidaya buah naga, budidaya lele, pabrik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948" y="3564"/>
              <a:ext cx="26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tepung mocaf, industri jamur kancing, industri jamur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948" y="3757"/>
              <a:ext cx="289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merang, pabrik pakan ternah, industri gula cair, budidaya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948" y="3950"/>
              <a:ext cx="2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bebek, budidaya kambing, budidaya buah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3019" y="3950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3057" y="3950"/>
              <a:ext cx="72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buahan tropis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3735" y="395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516" y="4140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516" y="4333"/>
              <a:ext cx="9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Arial" panose="020B0604020202020204" pitchFamily="34" charset="0"/>
                </a:rPr>
                <a:t>REQUIREMENT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1374" y="433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1405" y="4333"/>
              <a:ext cx="89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Arial" panose="020B0604020202020204" pitchFamily="34" charset="0"/>
                </a:rPr>
                <a:t>MANAGEMENT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2251" y="433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2283" y="4333"/>
              <a:ext cx="35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Arial" panose="020B0604020202020204" pitchFamily="34" charset="0"/>
                </a:rPr>
                <a:t>PLAN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2587" y="433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1F497D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516" y="4526"/>
              <a:ext cx="14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609" y="4526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687" y="4526"/>
              <a:ext cx="75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Pendahuluan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390" y="4526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687" y="4723"/>
              <a:ext cx="156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Requirment Management Plan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2388" y="472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2512" y="4723"/>
              <a:ext cx="11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adalah panduan untuk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687" y="4917"/>
              <a:ext cx="296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menentukan standar Kebutuhan Perencanaan, Kebutuhan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687" y="5110"/>
              <a:ext cx="323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Organisasi, SOP, dan Pengawasan dengan menerapkan Sistim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687" y="5303"/>
              <a:ext cx="15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dan Prosedur yang dibakukan.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2204" y="530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215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395288"/>
            <a:ext cx="5386388" cy="8353425"/>
            <a:chOff x="516" y="249"/>
            <a:chExt cx="3393" cy="526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249"/>
              <a:ext cx="3288" cy="5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686" y="249"/>
              <a:ext cx="24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1.1.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873" y="249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13" y="249"/>
              <a:ext cx="4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Maksud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329" y="249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13" y="446"/>
              <a:ext cx="12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Maksud dari pembuatan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2229" y="446"/>
              <a:ext cx="156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Requirment Management Plan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801" y="44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913" y="640"/>
              <a:ext cx="270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adalah pembuatan sistim terpadu untuk menjalankan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913" y="833"/>
              <a:ext cx="66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535" y="83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686" y="1022"/>
              <a:ext cx="24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1.2.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873" y="1022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913" y="1022"/>
              <a:ext cx="8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Ruang Lingkup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727" y="1022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913" y="1219"/>
              <a:ext cx="28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Sistim yang dibuat mencakup Sistim dan Prosedur untuk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913" y="1412"/>
              <a:ext cx="29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budidaya, perdagangan, dan umum dengan menggunakan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913" y="1606"/>
              <a:ext cx="109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sistim komputerisasi.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952" y="160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686" y="1795"/>
              <a:ext cx="24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1.3.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873" y="179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913" y="1795"/>
              <a:ext cx="26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Defi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125" y="1795"/>
              <a:ext cx="9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nisi dan akronim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013" y="179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913" y="1992"/>
              <a:ext cx="28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Definisi dan singkatan dalam sistim ini dapat dilihat pada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913" y="2185"/>
              <a:ext cx="183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daftar formulir dan akunting manual.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2705" y="218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686" y="2375"/>
              <a:ext cx="24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1.4.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873" y="237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913" y="2375"/>
              <a:ext cx="56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Referensi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423" y="237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913" y="2567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965" y="258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083" y="2580"/>
              <a:ext cx="172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Dr. Setiono Hadi ; SOP Budidaya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2763" y="2580"/>
              <a:ext cx="102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berbagai komoditas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3738" y="258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913" y="2768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965" y="278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083" y="2781"/>
              <a:ext cx="253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Ir. Danar Widiantoro ; Peraturan Perusahaan, Job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083" y="2974"/>
              <a:ext cx="6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Descriptions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1699" y="297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913" y="3162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965" y="317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1083" y="3175"/>
              <a:ext cx="8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B. Esti Pribadi ;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880" y="3175"/>
              <a:ext cx="168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Sistim dan Prosedur Perusahaan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3521" y="317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913" y="3362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965" y="337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083" y="3375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301" y="3375"/>
              <a:ext cx="34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OASe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1600" y="337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630" y="3375"/>
              <a:ext cx="202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; Legalitas Perusahaan, Keorganisasian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3608" y="337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913" y="3563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965" y="357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1083" y="3576"/>
              <a:ext cx="271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Drs Sudrajat MM (Universitas mercu Buana); Staffing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3751" y="357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913" y="3765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965" y="377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1083" y="3778"/>
              <a:ext cx="155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LPPM Jakarta ; Business Plan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2589" y="377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516" y="3966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609" y="3966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687" y="3966"/>
              <a:ext cx="127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Kebutuhan Manajemen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1911" y="3966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686" y="4159"/>
              <a:ext cx="24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2.1.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873" y="4159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913" y="4159"/>
              <a:ext cx="74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Perencanaan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1609" y="4159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913" y="4356"/>
              <a:ext cx="27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Untuk menjalankan suatu usaha dan untuk mencapai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913" y="4549"/>
              <a:ext cx="7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sebuah tujuan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1616" y="454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1647" y="4549"/>
              <a:ext cx="22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yaitu hasil yang optimal, perlu perencanaan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913" y="4743"/>
              <a:ext cx="26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yang matang. Dalam usaha budidaya pertanian dan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913" y="4936"/>
              <a:ext cx="299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perdagangan ini, perlu dibuat perencanaan sebagai berikut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9"/>
            <p:cNvSpPr>
              <a:spLocks noChangeArrowheads="1"/>
            </p:cNvSpPr>
            <p:nvPr/>
          </p:nvSpPr>
          <p:spPr bwMode="auto">
            <a:xfrm>
              <a:off x="913" y="512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944" y="512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>
              <a:off x="913" y="5318"/>
              <a:ext cx="3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2.1.1.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1193" y="5318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83"/>
            <p:cNvSpPr>
              <a:spLocks noChangeArrowheads="1"/>
            </p:cNvSpPr>
            <p:nvPr/>
          </p:nvSpPr>
          <p:spPr bwMode="auto">
            <a:xfrm>
              <a:off x="1253" y="5318"/>
              <a:ext cx="11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Pemetaan Budidaya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4"/>
            <p:cNvSpPr>
              <a:spLocks noChangeArrowheads="1"/>
            </p:cNvSpPr>
            <p:nvPr/>
          </p:nvSpPr>
          <p:spPr bwMode="auto">
            <a:xfrm>
              <a:off x="2316" y="5318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0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427038"/>
            <a:ext cx="5272088" cy="8289925"/>
            <a:chOff x="516" y="269"/>
            <a:chExt cx="3321" cy="522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269"/>
              <a:ext cx="3288" cy="5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53" y="273"/>
              <a:ext cx="20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Pemilihan lahan adalah hal yang sangat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253" y="466"/>
              <a:ext cx="25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menentukan keberhasilan sebuah usaha budidaya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253" y="660"/>
              <a:ext cx="256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pertanian, Oleh karena itu perlu adanya pemetaan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253" y="853"/>
              <a:ext cx="229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lahan pada awal perencanaan sebuah bisnis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253" y="1046"/>
              <a:ext cx="23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pertanian agar mencapai hasil yang maksimal.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253" y="1235"/>
              <a:ext cx="86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(peta 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067" y="123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253" y="1432"/>
              <a:ext cx="25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Beberapa informasi dalam peta budidaya tanaman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253" y="1626"/>
              <a:ext cx="105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antara lain meliputi 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254" y="162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253" y="1813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304" y="182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422" y="1826"/>
              <a:ext cx="59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Luas lahan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970" y="182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253" y="2014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04" y="202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422" y="2027"/>
              <a:ext cx="11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Jenis lahan (sawah, te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537" y="2027"/>
              <a:ext cx="10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galan, lahan kering)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3519" y="202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253" y="2215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304" y="222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422" y="2228"/>
              <a:ext cx="148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Alamat domisili / posisi lahan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859" y="222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253" y="2415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304" y="242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422" y="2428"/>
              <a:ext cx="129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Status kepemilikan lahan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2666" y="242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253" y="2616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304" y="262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422" y="2629"/>
              <a:ext cx="62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Jenis tanah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1995" y="262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253" y="2817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304" y="283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1422" y="2830"/>
              <a:ext cx="3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Batas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1709" y="2830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746" y="2830"/>
              <a:ext cx="152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batas yang mengelilingi lahan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3220" y="283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253" y="3018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304" y="303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1422" y="3031"/>
              <a:ext cx="52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Topografi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1895" y="303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253" y="3219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1304" y="3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422" y="3232"/>
              <a:ext cx="223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Keberadaan saluran irigasi di lahan tersebut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3612" y="32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1253" y="3420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304" y="343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422" y="3433"/>
              <a:ext cx="18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Sejarah peruntukan 5 tahun terakhir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3207" y="343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1253" y="3620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304" y="363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1422" y="3633"/>
              <a:ext cx="68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Produktivitas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2063" y="363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1253" y="3821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1304" y="383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1422" y="3834"/>
              <a:ext cx="7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Kualitas tahan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2131" y="383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1253" y="4022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1304" y="403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1422" y="4035"/>
              <a:ext cx="6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Ada endemi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2051" y="4035"/>
              <a:ext cx="79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penyakit / tidak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2797" y="403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1253" y="4223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1304" y="423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1422" y="4236"/>
              <a:ext cx="6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Curah hujan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2032" y="423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1253" y="4423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1304" y="443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1422" y="4436"/>
              <a:ext cx="1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Dll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1553" y="443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913" y="4625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2.1.2.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1193" y="462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1253" y="4625"/>
              <a:ext cx="159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Pembiayaan dan Hasil Usaha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2800" y="462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9"/>
            <p:cNvSpPr>
              <a:spLocks noChangeArrowheads="1"/>
            </p:cNvSpPr>
            <p:nvPr/>
          </p:nvSpPr>
          <p:spPr bwMode="auto">
            <a:xfrm>
              <a:off x="516" y="4822"/>
              <a:ext cx="30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Analisis bisnis sangat perlu dibuat pada awal bisnis itu akan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516" y="4971"/>
              <a:ext cx="30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dimulai. Biaya investasi, biaya produksi dan overhead, biaya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>
              <a:off x="516" y="5119"/>
              <a:ext cx="19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opersasi dan pendapatan adalah unsur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2457" y="5119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83"/>
            <p:cNvSpPr>
              <a:spLocks noChangeArrowheads="1"/>
            </p:cNvSpPr>
            <p:nvPr/>
          </p:nvSpPr>
          <p:spPr bwMode="auto">
            <a:xfrm>
              <a:off x="2495" y="5119"/>
              <a:ext cx="87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unsur biaya dan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4"/>
            <p:cNvSpPr>
              <a:spLocks noChangeArrowheads="1"/>
            </p:cNvSpPr>
            <p:nvPr/>
          </p:nvSpPr>
          <p:spPr bwMode="auto">
            <a:xfrm>
              <a:off x="516" y="5267"/>
              <a:ext cx="94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pendapatan pada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5"/>
            <p:cNvSpPr>
              <a:spLocks noChangeArrowheads="1"/>
            </p:cNvSpPr>
            <p:nvPr/>
          </p:nvSpPr>
          <p:spPr bwMode="auto">
            <a:xfrm>
              <a:off x="1418" y="5283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51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584200"/>
            <a:ext cx="5314950" cy="7975600"/>
            <a:chOff x="516" y="368"/>
            <a:chExt cx="3348" cy="502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368"/>
              <a:ext cx="3288" cy="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53" y="372"/>
              <a:ext cx="29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sebu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496" y="372"/>
              <a:ext cx="216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ah usaha yang apabila tidak direncanakan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253" y="565"/>
              <a:ext cx="242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dengan baik, bisa menimbulkan kerugian. Biaya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763" y="565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253" y="759"/>
              <a:ext cx="236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biaya dan pendapatan tersebut perlu disajikan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253" y="952"/>
              <a:ext cx="237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dalam tabel hitung agar bisa dianalisis apakah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253" y="1145"/>
              <a:ext cx="188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bisnis ini menguntungkan atau tidak.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081" y="1141"/>
              <a:ext cx="53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(analisis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253" y="1334"/>
              <a:ext cx="57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769" y="133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913" y="1527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2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.1.3.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193" y="152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253" y="1527"/>
              <a:ext cx="65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Pemasaran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850" y="152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253" y="1725"/>
              <a:ext cx="56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Pada umu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910" y="1725"/>
              <a:ext cx="153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mnya dalam bisnis pertanian,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253" y="1918"/>
              <a:ext cx="25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penanganan paska panen adalah hal yang paling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253" y="2111"/>
              <a:ext cx="6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diperhatikan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863" y="211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934" y="2111"/>
              <a:ext cx="89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(market oriented)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825" y="2111"/>
              <a:ext cx="9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, karena sebagus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3764" y="2111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253" y="2304"/>
              <a:ext cx="246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bagusnya hasil produksi apabila tidak tertangani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253" y="2498"/>
              <a:ext cx="247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dengan baik, bisa mengakibatkan kerugian yang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253" y="2691"/>
              <a:ext cx="20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sangat besar. Oleh karena itu harus ada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3452" y="269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3307" y="2691"/>
              <a:ext cx="36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sistim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253" y="2884"/>
              <a:ext cx="226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pemasaran yang memadai agar tidak terjadi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253" y="3077"/>
              <a:ext cx="234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fluktuasi harga yang tajam. Kontrak penjualan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253" y="3271"/>
              <a:ext cx="237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adalah sistim yang sangat cocok untuk produk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1253" y="3464"/>
              <a:ext cx="5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pertanian.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750" y="3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686" y="3653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>
                  <a:solidFill>
                    <a:srgbClr val="000000"/>
                  </a:solidFill>
                </a:rPr>
                <a:t>2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.2.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873" y="365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913" y="3653"/>
              <a:ext cx="63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Organisasi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491" y="365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913" y="3850"/>
              <a:ext cx="282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Perlunya sebuah organisasi untuk menjalankan rencana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3765" y="3850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913" y="4044"/>
              <a:ext cx="220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rencana yang sudah dibuat agar dapat men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3181" y="4044"/>
              <a:ext cx="68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capai tujuan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913" y="4237"/>
              <a:ext cx="31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yaitu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227" y="4235"/>
              <a:ext cx="345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Profit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1519" y="4237"/>
              <a:ext cx="21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 Hal penting dalam menyusun organisasi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913" y="4430"/>
              <a:ext cx="279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adalah penempatan sumberdaya manusia yang sesuai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913" y="4623"/>
              <a:ext cx="13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dengan kemampuannya (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2257" y="4621"/>
              <a:ext cx="143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the right men on the right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913" y="4814"/>
              <a:ext cx="33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place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200" y="4816"/>
              <a:ext cx="19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), dengan  membuat uraian pekerjaan (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3130" y="4814"/>
              <a:ext cx="25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job</a:t>
              </a:r>
              <a:r>
                <a:rPr kumimoji="0" lang="id-ID" altLang="id-ID" sz="14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913" y="5008"/>
              <a:ext cx="7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descriptions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579" y="5010"/>
              <a:ext cx="11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1647" y="501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913" y="5199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2.2.1.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1193" y="5199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1253" y="5199"/>
              <a:ext cx="11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Struktur Organisasi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2329" y="5199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59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923925"/>
            <a:ext cx="5399088" cy="7296150"/>
            <a:chOff x="516" y="582"/>
            <a:chExt cx="3401" cy="459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582"/>
              <a:ext cx="3288" cy="4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53" y="586"/>
              <a:ext cx="266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Struktur organisasi disusun secara ramping  dengan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253" y="779"/>
              <a:ext cx="25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mengacu pada anggaran dasar perusahaan yang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253" y="973"/>
              <a:ext cx="263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tertuang dalam akta pendirian perusahaan. Jenjang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253" y="1166"/>
              <a:ext cx="22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mulai dari manajemen atas sampai dengan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253" y="1359"/>
              <a:ext cx="186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 di bawah yang terdiri dari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076" y="135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253" y="1552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346" y="155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422" y="1552"/>
              <a:ext cx="92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Dewan Komisaris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293" y="155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253" y="1745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346" y="174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422" y="1745"/>
              <a:ext cx="77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Dewan Direksi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2144" y="174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253" y="1939"/>
              <a:ext cx="13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0" y="193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422" y="1939"/>
              <a:ext cx="91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General Manager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293" y="193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253" y="2132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346" y="21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422" y="2132"/>
              <a:ext cx="12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497" y="2132"/>
              <a:ext cx="1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taf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622" y="21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652" y="21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684" y="2132"/>
              <a:ext cx="4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Khusus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2057" y="21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253" y="2325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346" y="23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422" y="2325"/>
              <a:ext cx="49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Manager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863" y="23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1253" y="2518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315" y="251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422" y="2518"/>
              <a:ext cx="55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Sekretaris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1926" y="251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1253" y="2712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346" y="271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1422" y="2712"/>
              <a:ext cx="58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Supervisor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957" y="271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253" y="2905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1346" y="290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1422" y="2905"/>
              <a:ext cx="62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Staff kantor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995" y="290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1253" y="3098"/>
              <a:ext cx="10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308" y="309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1422" y="3098"/>
              <a:ext cx="31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Sopir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1683" y="309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253" y="3291"/>
              <a:ext cx="10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1308" y="329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422" y="3291"/>
              <a:ext cx="43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Satpam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1808" y="329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253" y="3485"/>
              <a:ext cx="13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1340" y="348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1422" y="3485"/>
              <a:ext cx="57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1945" y="348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1253" y="3675"/>
              <a:ext cx="168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(Struktur Organisasi 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2882" y="367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925" y="3868"/>
              <a:ext cx="31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2.2.2..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1193" y="3868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1253" y="3870"/>
              <a:ext cx="92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Job Description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2129" y="3870"/>
              <a:ext cx="8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516" y="4065"/>
              <a:ext cx="82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Job Description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1288" y="406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1319" y="4065"/>
              <a:ext cx="246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 uraian pekerjaan ) merupakan alat manajemen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516" y="4214"/>
              <a:ext cx="280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yang diperlukan untuk memberikan pedoman baku bagi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3272" y="421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516" y="4361"/>
              <a:ext cx="31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penyelenggara dan pelaksana perusahaan baik di tingkat atas,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516" y="4509"/>
              <a:ext cx="309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menengah dan bawah. Uraian pekerjaan adalah rincian yang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516" y="4657"/>
              <a:ext cx="319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memuat tentang tugas, tanggung jawab, wewenang, kewajiban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516" y="4806"/>
              <a:ext cx="271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dan hak keseluruhan karyawan yang terlibat di dalam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516" y="4954"/>
              <a:ext cx="7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perusahaan.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1169" y="4970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5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781050"/>
            <a:ext cx="5387975" cy="7581900"/>
            <a:chOff x="516" y="492"/>
            <a:chExt cx="3394" cy="477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492"/>
              <a:ext cx="3288" cy="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53" y="496"/>
              <a:ext cx="83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Dengan adanya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083" y="49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155" y="496"/>
              <a:ext cx="15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uraian pekerjaan yang disusun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253" y="689"/>
              <a:ext cx="24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secara teliti dan rinci akan memudahkan setiap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253" y="883"/>
              <a:ext cx="256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orang yang ada di perusahaan untuk menjalankan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253" y="1076"/>
              <a:ext cx="25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pekerjaannnya secara perorangan maupun secara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253" y="1269"/>
              <a:ext cx="262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kelompok, sehingga terhindar dari adanya tumpang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253" y="1462"/>
              <a:ext cx="180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tindih pekerjaan, terhindar dari men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022" y="1462"/>
              <a:ext cx="85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umpuknya jenis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253" y="1655"/>
              <a:ext cx="16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pekerjaan tertentu kepada orang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3000" y="1655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3061" y="1655"/>
              <a:ext cx="77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orang tertentu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253" y="1849"/>
              <a:ext cx="250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yang mengakibatkan mekanisme pekerjaan yang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253" y="2042"/>
              <a:ext cx="242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tidak efektif dan tidak efisien.  Uraian pekerjaan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253" y="2235"/>
              <a:ext cx="66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secara terus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895" y="2235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933" y="2235"/>
              <a:ext cx="186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menerus harus diperbaharui selaras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253" y="2428"/>
              <a:ext cx="232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dengan perkembangan internal dan eksternal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253" y="2622"/>
              <a:ext cx="5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720" y="2622"/>
              <a:ext cx="95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an. Adanya target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733" y="2622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2795" y="262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2860" y="2622"/>
              <a:ext cx="9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target perusahaan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253" y="2815"/>
              <a:ext cx="237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yang berubah baik jangka pendek, menengah,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253" y="3008"/>
              <a:ext cx="239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maupun jangka panjang, secara otomatis akan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253" y="3201"/>
              <a:ext cx="252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merubah uraian pekerjaan karyawan yang terlibat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253" y="3395"/>
              <a:ext cx="23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baik secara langsung maupun tidak langsung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253" y="3588"/>
              <a:ext cx="210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terhadap perubahan target tersebut. Peru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3491" y="3588"/>
              <a:ext cx="39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bahan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253" y="3781"/>
              <a:ext cx="4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Undang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1645" y="3781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707" y="3781"/>
              <a:ext cx="114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undang dan peraturan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2889" y="3781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2951" y="3781"/>
              <a:ext cx="8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perturan baik di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1253" y="3974"/>
              <a:ext cx="25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tingkat pusat maupun daerah akan mempengaruhi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253" y="4168"/>
              <a:ext cx="265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uraian pekerjaan para pejabat maupun pelaksana di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1253" y="4361"/>
              <a:ext cx="70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perusahaan.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907" y="4357"/>
              <a:ext cx="9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944" y="4359"/>
              <a:ext cx="959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Job Descriptions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2851" y="435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2883" y="4357"/>
              <a:ext cx="57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3399" y="436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913" y="4550"/>
              <a:ext cx="31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2.2.3..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193" y="4550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1253" y="4550"/>
              <a:ext cx="123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Legalitas Perusahaan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2434" y="4550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516" y="4748"/>
              <a:ext cx="238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Legalitas perusahaan harus disiapkan atau dile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2856" y="4748"/>
              <a:ext cx="8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ngkapi sebelum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516" y="4895"/>
              <a:ext cx="305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 beroperasi, agar tidak menimbulkan masalah di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516" y="5044"/>
              <a:ext cx="104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tengah perusahaan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512" y="5060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2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403225"/>
            <a:ext cx="5351463" cy="8337550"/>
            <a:chOff x="516" y="254"/>
            <a:chExt cx="3371" cy="525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254"/>
              <a:ext cx="3288" cy="5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1253" y="258"/>
              <a:ext cx="19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sedang melakukan kegiatan usahanya.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235" y="254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280" y="254"/>
              <a:ext cx="6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(Legalitas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253" y="447"/>
              <a:ext cx="57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769" y="44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253" y="645"/>
              <a:ext cx="230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Beberapa legalitas yang dibutuhkan meliputi 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511" y="64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253" y="832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304" y="84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422" y="845"/>
              <a:ext cx="89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Akta perusahaan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268" y="84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1253" y="1033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304" y="104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422" y="1046"/>
              <a:ext cx="106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Domisili perusahaan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436" y="104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253" y="1234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304" y="124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1422" y="1247"/>
              <a:ext cx="3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SIUP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683" y="124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1253" y="1434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304" y="144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422" y="1447"/>
              <a:ext cx="27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TDP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646" y="144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1253" y="1635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304" y="164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422" y="1648"/>
              <a:ext cx="21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HO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590" y="164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253" y="1836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1304" y="184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422" y="1849"/>
              <a:ext cx="38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NPWP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1758" y="184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253" y="2036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304" y="204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1422" y="2049"/>
              <a:ext cx="55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Rekening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1927" y="2049"/>
              <a:ext cx="30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Bank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2181" y="204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1253" y="2237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304" y="225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422" y="2250"/>
              <a:ext cx="3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Surat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1691" y="2250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1727" y="2250"/>
              <a:ext cx="171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surat perjanjian dengan pihak lain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3401" y="225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1253" y="2439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304" y="245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1422" y="2452"/>
              <a:ext cx="4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Sertifikat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1859" y="2452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895" y="2452"/>
              <a:ext cx="77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sertifikat tanah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2623" y="245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253" y="2640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1304" y="265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422" y="2653"/>
              <a:ext cx="72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Penghargaan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2096" y="2653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2132" y="2653"/>
              <a:ext cx="70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penghargaan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2791" y="265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1253" y="2840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1304" y="285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1422" y="2853"/>
              <a:ext cx="157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Sejarah berdirinya perusahaan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2952" y="285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1253" y="3041"/>
              <a:ext cx="119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anose="05050102010706020507" pitchFamily="18" charset="2"/>
                </a:rPr>
                <a:t>·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1304" y="305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1422" y="3054"/>
              <a:ext cx="1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dll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1535" y="305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686" y="3245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i="1" dirty="0" smtClean="0">
                  <a:solidFill>
                    <a:srgbClr val="000000"/>
                  </a:solidFill>
                </a:rPr>
                <a:t>2.3.</a:t>
              </a:r>
              <a:r>
                <a:rPr kumimoji="0" lang="id-ID" altLang="id-ID" sz="14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873" y="3245"/>
              <a:ext cx="8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913" y="3245"/>
              <a:ext cx="211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Standard Operational Procedure (SOP)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2978" y="3245"/>
              <a:ext cx="84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913" y="3440"/>
              <a:ext cx="288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Untuk mendapatkan hasil yang maksimal dengan tingkat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913" y="3633"/>
              <a:ext cx="169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efisiensi yang tinggi perlu adanya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2660" y="363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2715" y="3633"/>
              <a:ext cx="114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Standard Operational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913" y="3827"/>
              <a:ext cx="90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Procedure (SOP)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1770" y="382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1800" y="3827"/>
              <a:ext cx="208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yang terdiri dari : Petunjuk Pelaksanaan,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913" y="4020"/>
              <a:ext cx="208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Petunjuk Teknis dan Manajemen Resiko: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9"/>
            <p:cNvSpPr>
              <a:spLocks noChangeArrowheads="1"/>
            </p:cNvSpPr>
            <p:nvPr/>
          </p:nvSpPr>
          <p:spPr bwMode="auto">
            <a:xfrm>
              <a:off x="2947" y="402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913" y="4209"/>
              <a:ext cx="31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2.3.1..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>
              <a:off x="1193" y="4209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1253" y="4209"/>
              <a:ext cx="221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Petunjuk Pelaksanaan, Petunjuk Teknis,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83"/>
            <p:cNvSpPr>
              <a:spLocks noChangeArrowheads="1"/>
            </p:cNvSpPr>
            <p:nvPr/>
          </p:nvSpPr>
          <p:spPr bwMode="auto">
            <a:xfrm>
              <a:off x="1253" y="4402"/>
              <a:ext cx="180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Manajemen Resiko dan Auditing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4"/>
            <p:cNvSpPr>
              <a:spLocks noChangeArrowheads="1"/>
            </p:cNvSpPr>
            <p:nvPr/>
          </p:nvSpPr>
          <p:spPr bwMode="auto">
            <a:xfrm>
              <a:off x="3466" y="4402"/>
              <a:ext cx="42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Dalam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5"/>
            <p:cNvSpPr>
              <a:spLocks noChangeArrowheads="1"/>
            </p:cNvSpPr>
            <p:nvPr/>
          </p:nvSpPr>
          <p:spPr bwMode="auto">
            <a:xfrm>
              <a:off x="1253" y="4596"/>
              <a:ext cx="15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Budidaya Cabe dan Kentang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6"/>
            <p:cNvSpPr>
              <a:spLocks noChangeArrowheads="1"/>
            </p:cNvSpPr>
            <p:nvPr/>
          </p:nvSpPr>
          <p:spPr bwMode="auto">
            <a:xfrm>
              <a:off x="2800" y="4596"/>
              <a:ext cx="60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7"/>
            <p:cNvSpPr>
              <a:spLocks noChangeArrowheads="1"/>
            </p:cNvSpPr>
            <p:nvPr/>
          </p:nvSpPr>
          <p:spPr bwMode="auto">
            <a:xfrm>
              <a:off x="3354" y="4596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9"/>
            <p:cNvSpPr>
              <a:spLocks noChangeArrowheads="1"/>
            </p:cNvSpPr>
            <p:nvPr/>
          </p:nvSpPr>
          <p:spPr bwMode="auto">
            <a:xfrm>
              <a:off x="654" y="4793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2.4.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90"/>
            <p:cNvSpPr>
              <a:spLocks noChangeArrowheads="1"/>
            </p:cNvSpPr>
            <p:nvPr/>
          </p:nvSpPr>
          <p:spPr bwMode="auto">
            <a:xfrm>
              <a:off x="913" y="4789"/>
              <a:ext cx="7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Pengawasan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91"/>
            <p:cNvSpPr>
              <a:spLocks noChangeArrowheads="1"/>
            </p:cNvSpPr>
            <p:nvPr/>
          </p:nvSpPr>
          <p:spPr bwMode="auto">
            <a:xfrm>
              <a:off x="1591" y="479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516" y="4986"/>
              <a:ext cx="312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Sistim dan Prosedur adalah salah satu alat manajemen untuk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93"/>
            <p:cNvSpPr>
              <a:spLocks noChangeArrowheads="1"/>
            </p:cNvSpPr>
            <p:nvPr/>
          </p:nvSpPr>
          <p:spPr bwMode="auto">
            <a:xfrm>
              <a:off x="516" y="5134"/>
              <a:ext cx="319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melakukan pengawasan dalam menjalankan fungsi kontrolnya.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94"/>
            <p:cNvSpPr>
              <a:spLocks noChangeArrowheads="1"/>
            </p:cNvSpPr>
            <p:nvPr/>
          </p:nvSpPr>
          <p:spPr bwMode="auto">
            <a:xfrm>
              <a:off x="516" y="5283"/>
              <a:ext cx="194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Untuk mendukung manajemen dalam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95"/>
            <p:cNvSpPr>
              <a:spLocks noChangeArrowheads="1"/>
            </p:cNvSpPr>
            <p:nvPr/>
          </p:nvSpPr>
          <p:spPr bwMode="auto">
            <a:xfrm>
              <a:off x="2406" y="5299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323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430213"/>
            <a:ext cx="5410200" cy="8283575"/>
            <a:chOff x="516" y="271"/>
            <a:chExt cx="3408" cy="521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271"/>
              <a:ext cx="3288" cy="5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913" y="275"/>
              <a:ext cx="131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melakukan pengawasan,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271" y="275"/>
              <a:ext cx="152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 perlu melakukan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13" y="468"/>
              <a:ext cx="288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pencatatan akunting yang standar dan bisa diterima oleh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913" y="662"/>
              <a:ext cx="1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038" y="662"/>
              <a:ext cx="25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ngguna laporan akunting. Oleh karena itu sebagai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913" y="855"/>
              <a:ext cx="286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pedoman dalam membukukan transaksi keuangan perlu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913" y="1048"/>
              <a:ext cx="28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adanya suatu acuan yang baku agar dapat dicapai suatu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913" y="1241"/>
              <a:ext cx="282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persepsi yang sama dalam menginterprestasikan suatu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913" y="1434"/>
              <a:ext cx="104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transaksi keuangan.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914" y="143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913" y="1628"/>
              <a:ext cx="179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Adapun acuan yang dimaksud adal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919" y="1628"/>
              <a:ext cx="83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ah Daftar Kode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913" y="1821"/>
              <a:ext cx="292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Rekening (Daftar Kode Account), Kebijakan Akunting dan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913" y="2014"/>
              <a:ext cx="279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 Perusahaan. Dengan demikian akan dicapai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913" y="2207"/>
              <a:ext cx="281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interprestasi yang sama atas suatu transaksi keuangan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913" y="2401"/>
              <a:ext cx="260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mengenai bertambah atau berkurangnya kekayaan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913" y="2594"/>
              <a:ext cx="18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perusahaan. Oleh karena itu perlu d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699" y="2594"/>
              <a:ext cx="43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isusun 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3083" y="259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913" y="2783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2.4.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1193" y="278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1253" y="2783"/>
              <a:ext cx="229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Sistim dan Prosedur Akuntansi (terlampir)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3498" y="278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913" y="2976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2.4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.2.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193" y="2976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253" y="2976"/>
              <a:ext cx="98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Manual Akunting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2185" y="2976"/>
              <a:ext cx="60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2738" y="2976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913" y="3170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2.4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.3.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193" y="3170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1253" y="3170"/>
              <a:ext cx="50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Formulir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707" y="3170"/>
              <a:ext cx="9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745" y="3170"/>
              <a:ext cx="106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formulir (terlampir)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2751" y="3170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913" y="3363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2.4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.4.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193" y="336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1253" y="3363"/>
              <a:ext cx="182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 Perusahaan (terlampir)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3025" y="3363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686" y="3557"/>
              <a:ext cx="21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2.5.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873" y="355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913" y="3557"/>
              <a:ext cx="28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Rekrutmen, Pelatihan, Pembinaan dan Penilaian SDM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3749" y="355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913" y="3754"/>
              <a:ext cx="28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Untuk mendapatkan tenaga kerja yang berkualitas, ada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913" y="3948"/>
              <a:ext cx="282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beberapa cara salah satunya adalah metode rekrutmen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913" y="4141"/>
              <a:ext cx="281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yang tepat. Dengan metode rekrutmen yang tepat akan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913" y="4334"/>
              <a:ext cx="28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didapat sumberdaya yang diharapkan dan akan menjadi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913" y="4527"/>
              <a:ext cx="262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asset yang berharga bagi perusahaan. Namun demi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3597" y="4527"/>
              <a:ext cx="2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kian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913" y="4720"/>
              <a:ext cx="28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tenaga kerja yang sudah dimiliki apabila dibiarkan begitu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913" y="4914"/>
              <a:ext cx="301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saja bisa kehilangan motivasi dan dedikasi. Oleh karena itu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913" y="5107"/>
              <a:ext cx="279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perlu adanya pembinaan, pelatihan dan penilaian kerja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913" y="5300"/>
              <a:ext cx="5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karyawan.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1454" y="530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942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372905"/>
            <a:ext cx="5220653" cy="839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9150" y="584200"/>
            <a:ext cx="5386388" cy="7975600"/>
            <a:chOff x="516" y="368"/>
            <a:chExt cx="3393" cy="5024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368"/>
              <a:ext cx="3288" cy="5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913" y="368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2.5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.1.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93" y="368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253" y="368"/>
              <a:ext cx="257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Petunjuk Pelaksanaan Rekrutmen Sumberdaya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253" y="561"/>
              <a:ext cx="139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Manusia /SDM (terlampir)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595" y="561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913" y="755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2.5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.2.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193" y="755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253" y="755"/>
              <a:ext cx="12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1327" y="755"/>
              <a:ext cx="213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etunjuk Pelaksanaan/Teknis Pelatihan,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1253" y="948"/>
              <a:ext cx="265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Pembinaan (Motivasi), Penilaian Kerja Karyawan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1253" y="1141"/>
              <a:ext cx="233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dan Materi Audiensi/ Sosialisasi (terlampir)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3541" y="1141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913" y="1334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>
                  <a:solidFill>
                    <a:srgbClr val="000000"/>
                  </a:solidFill>
                </a:rPr>
                <a:t>2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.3..5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193" y="1334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1253" y="1334"/>
              <a:ext cx="250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Sumberdaya Manusia Calon Pelaksana dalam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253" y="1527"/>
              <a:ext cx="58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Proyek ini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1788" y="152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804" y="1725"/>
              <a:ext cx="10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Dengan disusunnya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1818" y="1725"/>
              <a:ext cx="156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1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Requirment Management Plan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329" y="17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3358" y="1725"/>
              <a:ext cx="52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ini, maka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804" y="1918"/>
              <a:ext cx="9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bisa dijadikan untu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1954" y="1918"/>
              <a:ext cx="158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 acuan pelaksanaan kegiatan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804" y="2111"/>
              <a:ext cx="305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perusahaan dari pra operasi sampai dengan paska produksi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804" y="2304"/>
              <a:ext cx="85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dan pemasaran.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612" y="230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516" y="2494"/>
              <a:ext cx="63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LAMPIRAN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106" y="2494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732" y="2687"/>
              <a:ext cx="68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Urut.  Nama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360" y="268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1379" y="268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667" y="268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1955" y="268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2242" y="2687"/>
              <a:ext cx="41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Nomor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2603" y="268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2818" y="2687"/>
              <a:ext cx="2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2974" y="2687"/>
              <a:ext cx="66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Keterangan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3589" y="2687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744" y="2884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837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912" y="2884"/>
              <a:ext cx="7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Peta Budidaya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1640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1667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1955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2242" y="2884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2.1.1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2492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2530" y="2884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2749" y="2884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2786" y="2884"/>
              <a:ext cx="88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Bundel tersendiri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3625" y="2884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3662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744" y="3077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837" y="307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912" y="3077"/>
              <a:ext cx="71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Analisis Binis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1571" y="307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1667" y="307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1955" y="307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2242" y="3077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2.1.2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2492" y="307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2530" y="3077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2749" y="3077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3662" y="307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744" y="3271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837" y="327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912" y="3271"/>
              <a:ext cx="26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Job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1125" y="3271"/>
              <a:ext cx="6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Descriptions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1739" y="327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1955" y="327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2242" y="3271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2.2.1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2492" y="327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5"/>
            <p:cNvSpPr>
              <a:spLocks noChangeArrowheads="1"/>
            </p:cNvSpPr>
            <p:nvPr/>
          </p:nvSpPr>
          <p:spPr bwMode="auto">
            <a:xfrm>
              <a:off x="2530" y="3271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6"/>
            <p:cNvSpPr>
              <a:spLocks noChangeArrowheads="1"/>
            </p:cNvSpPr>
            <p:nvPr/>
          </p:nvSpPr>
          <p:spPr bwMode="auto">
            <a:xfrm>
              <a:off x="2749" y="3271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3662" y="327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744" y="3464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9"/>
            <p:cNvSpPr>
              <a:spLocks noChangeArrowheads="1"/>
            </p:cNvSpPr>
            <p:nvPr/>
          </p:nvSpPr>
          <p:spPr bwMode="auto">
            <a:xfrm>
              <a:off x="837" y="3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80"/>
            <p:cNvSpPr>
              <a:spLocks noChangeArrowheads="1"/>
            </p:cNvSpPr>
            <p:nvPr/>
          </p:nvSpPr>
          <p:spPr bwMode="auto">
            <a:xfrm>
              <a:off x="912" y="3464"/>
              <a:ext cx="10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Struktur Organisasi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81"/>
            <p:cNvSpPr>
              <a:spLocks noChangeArrowheads="1"/>
            </p:cNvSpPr>
            <p:nvPr/>
          </p:nvSpPr>
          <p:spPr bwMode="auto">
            <a:xfrm>
              <a:off x="1870" y="3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1955" y="3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83"/>
            <p:cNvSpPr>
              <a:spLocks noChangeArrowheads="1"/>
            </p:cNvSpPr>
            <p:nvPr/>
          </p:nvSpPr>
          <p:spPr bwMode="auto">
            <a:xfrm>
              <a:off x="2242" y="3464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2.2.2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4"/>
            <p:cNvSpPr>
              <a:spLocks noChangeArrowheads="1"/>
            </p:cNvSpPr>
            <p:nvPr/>
          </p:nvSpPr>
          <p:spPr bwMode="auto">
            <a:xfrm>
              <a:off x="2492" y="3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5"/>
            <p:cNvSpPr>
              <a:spLocks noChangeArrowheads="1"/>
            </p:cNvSpPr>
            <p:nvPr/>
          </p:nvSpPr>
          <p:spPr bwMode="auto">
            <a:xfrm>
              <a:off x="2530" y="3464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6"/>
            <p:cNvSpPr>
              <a:spLocks noChangeArrowheads="1"/>
            </p:cNvSpPr>
            <p:nvPr/>
          </p:nvSpPr>
          <p:spPr bwMode="auto">
            <a:xfrm>
              <a:off x="2749" y="3464"/>
              <a:ext cx="95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(Dalam bundel ini)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7"/>
            <p:cNvSpPr>
              <a:spLocks noChangeArrowheads="1"/>
            </p:cNvSpPr>
            <p:nvPr/>
          </p:nvSpPr>
          <p:spPr bwMode="auto">
            <a:xfrm>
              <a:off x="3656" y="346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8"/>
            <p:cNvSpPr>
              <a:spLocks noChangeArrowheads="1"/>
            </p:cNvSpPr>
            <p:nvPr/>
          </p:nvSpPr>
          <p:spPr bwMode="auto">
            <a:xfrm>
              <a:off x="744" y="3657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9"/>
            <p:cNvSpPr>
              <a:spLocks noChangeArrowheads="1"/>
            </p:cNvSpPr>
            <p:nvPr/>
          </p:nvSpPr>
          <p:spPr bwMode="auto">
            <a:xfrm>
              <a:off x="837" y="365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90"/>
            <p:cNvSpPr>
              <a:spLocks noChangeArrowheads="1"/>
            </p:cNvSpPr>
            <p:nvPr/>
          </p:nvSpPr>
          <p:spPr bwMode="auto">
            <a:xfrm>
              <a:off x="912" y="3657"/>
              <a:ext cx="113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Legalitas Perusahaan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91"/>
            <p:cNvSpPr>
              <a:spLocks noChangeArrowheads="1"/>
            </p:cNvSpPr>
            <p:nvPr/>
          </p:nvSpPr>
          <p:spPr bwMode="auto">
            <a:xfrm>
              <a:off x="1995" y="365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2242" y="3657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2.2.3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93"/>
            <p:cNvSpPr>
              <a:spLocks noChangeArrowheads="1"/>
            </p:cNvSpPr>
            <p:nvPr/>
          </p:nvSpPr>
          <p:spPr bwMode="auto">
            <a:xfrm>
              <a:off x="2492" y="365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94"/>
            <p:cNvSpPr>
              <a:spLocks noChangeArrowheads="1"/>
            </p:cNvSpPr>
            <p:nvPr/>
          </p:nvSpPr>
          <p:spPr bwMode="auto">
            <a:xfrm>
              <a:off x="2530" y="3657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95"/>
            <p:cNvSpPr>
              <a:spLocks noChangeArrowheads="1"/>
            </p:cNvSpPr>
            <p:nvPr/>
          </p:nvSpPr>
          <p:spPr bwMode="auto">
            <a:xfrm>
              <a:off x="2749" y="3657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96"/>
            <p:cNvSpPr>
              <a:spLocks noChangeArrowheads="1"/>
            </p:cNvSpPr>
            <p:nvPr/>
          </p:nvSpPr>
          <p:spPr bwMode="auto">
            <a:xfrm>
              <a:off x="3662" y="365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744" y="3850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98"/>
            <p:cNvSpPr>
              <a:spLocks noChangeArrowheads="1"/>
            </p:cNvSpPr>
            <p:nvPr/>
          </p:nvSpPr>
          <p:spPr bwMode="auto">
            <a:xfrm>
              <a:off x="837" y="385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9"/>
            <p:cNvSpPr>
              <a:spLocks noChangeArrowheads="1"/>
            </p:cNvSpPr>
            <p:nvPr/>
          </p:nvSpPr>
          <p:spPr bwMode="auto">
            <a:xfrm>
              <a:off x="912" y="3850"/>
              <a:ext cx="122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Petunjuk Pelaksanaan,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100"/>
            <p:cNvSpPr>
              <a:spLocks noChangeArrowheads="1"/>
            </p:cNvSpPr>
            <p:nvPr/>
          </p:nvSpPr>
          <p:spPr bwMode="auto">
            <a:xfrm>
              <a:off x="2088" y="385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01"/>
            <p:cNvSpPr>
              <a:spLocks noChangeArrowheads="1"/>
            </p:cNvSpPr>
            <p:nvPr/>
          </p:nvSpPr>
          <p:spPr bwMode="auto">
            <a:xfrm>
              <a:off x="744" y="4044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7.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02"/>
            <p:cNvSpPr>
              <a:spLocks noChangeArrowheads="1"/>
            </p:cNvSpPr>
            <p:nvPr/>
          </p:nvSpPr>
          <p:spPr bwMode="auto">
            <a:xfrm>
              <a:off x="837" y="404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912" y="4044"/>
              <a:ext cx="90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Petunjuk Teknis,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04"/>
            <p:cNvSpPr>
              <a:spLocks noChangeArrowheads="1"/>
            </p:cNvSpPr>
            <p:nvPr/>
          </p:nvSpPr>
          <p:spPr bwMode="auto">
            <a:xfrm>
              <a:off x="1770" y="404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5"/>
            <p:cNvSpPr>
              <a:spLocks noChangeArrowheads="1"/>
            </p:cNvSpPr>
            <p:nvPr/>
          </p:nvSpPr>
          <p:spPr bwMode="auto">
            <a:xfrm>
              <a:off x="912" y="4237"/>
              <a:ext cx="125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Manajemen Resiko dan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06"/>
            <p:cNvSpPr>
              <a:spLocks noChangeArrowheads="1"/>
            </p:cNvSpPr>
            <p:nvPr/>
          </p:nvSpPr>
          <p:spPr bwMode="auto">
            <a:xfrm>
              <a:off x="2120" y="423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07"/>
            <p:cNvSpPr>
              <a:spLocks noChangeArrowheads="1"/>
            </p:cNvSpPr>
            <p:nvPr/>
          </p:nvSpPr>
          <p:spPr bwMode="auto">
            <a:xfrm>
              <a:off x="912" y="4430"/>
              <a:ext cx="4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Auditing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08"/>
            <p:cNvSpPr>
              <a:spLocks noChangeArrowheads="1"/>
            </p:cNvSpPr>
            <p:nvPr/>
          </p:nvSpPr>
          <p:spPr bwMode="auto">
            <a:xfrm>
              <a:off x="1348" y="4430"/>
              <a:ext cx="26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Tiap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1566" y="4430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10"/>
            <p:cNvSpPr>
              <a:spLocks noChangeArrowheads="1"/>
            </p:cNvSpPr>
            <p:nvPr/>
          </p:nvSpPr>
          <p:spPr bwMode="auto">
            <a:xfrm>
              <a:off x="1604" y="4430"/>
              <a:ext cx="29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Tiap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11"/>
            <p:cNvSpPr>
              <a:spLocks noChangeArrowheads="1"/>
            </p:cNvSpPr>
            <p:nvPr/>
          </p:nvSpPr>
          <p:spPr bwMode="auto">
            <a:xfrm>
              <a:off x="1851" y="443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12"/>
            <p:cNvSpPr>
              <a:spLocks noChangeArrowheads="1"/>
            </p:cNvSpPr>
            <p:nvPr/>
          </p:nvSpPr>
          <p:spPr bwMode="auto">
            <a:xfrm>
              <a:off x="912" y="4623"/>
              <a:ext cx="61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Komoditas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13"/>
            <p:cNvSpPr>
              <a:spLocks noChangeArrowheads="1"/>
            </p:cNvSpPr>
            <p:nvPr/>
          </p:nvSpPr>
          <p:spPr bwMode="auto">
            <a:xfrm>
              <a:off x="1472" y="462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114"/>
            <p:cNvSpPr>
              <a:spLocks noChangeArrowheads="1"/>
            </p:cNvSpPr>
            <p:nvPr/>
          </p:nvSpPr>
          <p:spPr bwMode="auto">
            <a:xfrm>
              <a:off x="1667" y="462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1955" y="462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16"/>
            <p:cNvSpPr>
              <a:spLocks noChangeArrowheads="1"/>
            </p:cNvSpPr>
            <p:nvPr/>
          </p:nvSpPr>
          <p:spPr bwMode="auto">
            <a:xfrm>
              <a:off x="2242" y="4623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2.3.1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17"/>
            <p:cNvSpPr>
              <a:spLocks noChangeArrowheads="1"/>
            </p:cNvSpPr>
            <p:nvPr/>
          </p:nvSpPr>
          <p:spPr bwMode="auto">
            <a:xfrm>
              <a:off x="2492" y="462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2530" y="4623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119"/>
            <p:cNvSpPr>
              <a:spLocks noChangeArrowheads="1"/>
            </p:cNvSpPr>
            <p:nvPr/>
          </p:nvSpPr>
          <p:spPr bwMode="auto">
            <a:xfrm>
              <a:off x="2749" y="4623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20"/>
            <p:cNvSpPr>
              <a:spLocks noChangeArrowheads="1"/>
            </p:cNvSpPr>
            <p:nvPr/>
          </p:nvSpPr>
          <p:spPr bwMode="auto">
            <a:xfrm>
              <a:off x="3662" y="462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21"/>
            <p:cNvSpPr>
              <a:spLocks noChangeArrowheads="1"/>
            </p:cNvSpPr>
            <p:nvPr/>
          </p:nvSpPr>
          <p:spPr bwMode="auto">
            <a:xfrm>
              <a:off x="744" y="4816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837" y="481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23"/>
            <p:cNvSpPr>
              <a:spLocks noChangeArrowheads="1"/>
            </p:cNvSpPr>
            <p:nvPr/>
          </p:nvSpPr>
          <p:spPr bwMode="auto">
            <a:xfrm>
              <a:off x="912" y="4816"/>
              <a:ext cx="97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Sistim &amp; Prosedur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24"/>
            <p:cNvSpPr>
              <a:spLocks noChangeArrowheads="1"/>
            </p:cNvSpPr>
            <p:nvPr/>
          </p:nvSpPr>
          <p:spPr bwMode="auto">
            <a:xfrm>
              <a:off x="1839" y="481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25"/>
            <p:cNvSpPr>
              <a:spLocks noChangeArrowheads="1"/>
            </p:cNvSpPr>
            <p:nvPr/>
          </p:nvSpPr>
          <p:spPr bwMode="auto">
            <a:xfrm>
              <a:off x="912" y="5010"/>
              <a:ext cx="5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Akuntansi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26"/>
            <p:cNvSpPr>
              <a:spLocks noChangeArrowheads="1"/>
            </p:cNvSpPr>
            <p:nvPr/>
          </p:nvSpPr>
          <p:spPr bwMode="auto">
            <a:xfrm>
              <a:off x="1403" y="501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27"/>
            <p:cNvSpPr>
              <a:spLocks noChangeArrowheads="1"/>
            </p:cNvSpPr>
            <p:nvPr/>
          </p:nvSpPr>
          <p:spPr bwMode="auto">
            <a:xfrm>
              <a:off x="1667" y="501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28"/>
            <p:cNvSpPr>
              <a:spLocks noChangeArrowheads="1"/>
            </p:cNvSpPr>
            <p:nvPr/>
          </p:nvSpPr>
          <p:spPr bwMode="auto">
            <a:xfrm>
              <a:off x="1955" y="501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29"/>
            <p:cNvSpPr>
              <a:spLocks noChangeArrowheads="1"/>
            </p:cNvSpPr>
            <p:nvPr/>
          </p:nvSpPr>
          <p:spPr bwMode="auto">
            <a:xfrm>
              <a:off x="2242" y="5010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2.4.1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2492" y="501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" name="Rectangle 131"/>
            <p:cNvSpPr>
              <a:spLocks noChangeArrowheads="1"/>
            </p:cNvSpPr>
            <p:nvPr/>
          </p:nvSpPr>
          <p:spPr bwMode="auto">
            <a:xfrm>
              <a:off x="2530" y="5010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132"/>
            <p:cNvSpPr>
              <a:spLocks noChangeArrowheads="1"/>
            </p:cNvSpPr>
            <p:nvPr/>
          </p:nvSpPr>
          <p:spPr bwMode="auto">
            <a:xfrm>
              <a:off x="2749" y="5010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133"/>
            <p:cNvSpPr>
              <a:spLocks noChangeArrowheads="1"/>
            </p:cNvSpPr>
            <p:nvPr/>
          </p:nvSpPr>
          <p:spPr bwMode="auto">
            <a:xfrm>
              <a:off x="3662" y="5010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134"/>
            <p:cNvSpPr>
              <a:spLocks noChangeArrowheads="1"/>
            </p:cNvSpPr>
            <p:nvPr/>
          </p:nvSpPr>
          <p:spPr bwMode="auto">
            <a:xfrm>
              <a:off x="744" y="5203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9.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135"/>
            <p:cNvSpPr>
              <a:spLocks noChangeArrowheads="1"/>
            </p:cNvSpPr>
            <p:nvPr/>
          </p:nvSpPr>
          <p:spPr bwMode="auto">
            <a:xfrm>
              <a:off x="837" y="520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136"/>
            <p:cNvSpPr>
              <a:spLocks noChangeArrowheads="1"/>
            </p:cNvSpPr>
            <p:nvPr/>
          </p:nvSpPr>
          <p:spPr bwMode="auto">
            <a:xfrm>
              <a:off x="912" y="5203"/>
              <a:ext cx="88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Manual Akunting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137"/>
            <p:cNvSpPr>
              <a:spLocks noChangeArrowheads="1"/>
            </p:cNvSpPr>
            <p:nvPr/>
          </p:nvSpPr>
          <p:spPr bwMode="auto">
            <a:xfrm>
              <a:off x="1746" y="520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138"/>
            <p:cNvSpPr>
              <a:spLocks noChangeArrowheads="1"/>
            </p:cNvSpPr>
            <p:nvPr/>
          </p:nvSpPr>
          <p:spPr bwMode="auto">
            <a:xfrm>
              <a:off x="1955" y="520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139"/>
            <p:cNvSpPr>
              <a:spLocks noChangeArrowheads="1"/>
            </p:cNvSpPr>
            <p:nvPr/>
          </p:nvSpPr>
          <p:spPr bwMode="auto">
            <a:xfrm>
              <a:off x="2242" y="5203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2.4.2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140"/>
            <p:cNvSpPr>
              <a:spLocks noChangeArrowheads="1"/>
            </p:cNvSpPr>
            <p:nvPr/>
          </p:nvSpPr>
          <p:spPr bwMode="auto">
            <a:xfrm>
              <a:off x="2492" y="520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141"/>
            <p:cNvSpPr>
              <a:spLocks noChangeArrowheads="1"/>
            </p:cNvSpPr>
            <p:nvPr/>
          </p:nvSpPr>
          <p:spPr bwMode="auto">
            <a:xfrm>
              <a:off x="2530" y="5203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142"/>
            <p:cNvSpPr>
              <a:spLocks noChangeArrowheads="1"/>
            </p:cNvSpPr>
            <p:nvPr/>
          </p:nvSpPr>
          <p:spPr bwMode="auto">
            <a:xfrm>
              <a:off x="2749" y="5203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143"/>
            <p:cNvSpPr>
              <a:spLocks noChangeArrowheads="1"/>
            </p:cNvSpPr>
            <p:nvPr/>
          </p:nvSpPr>
          <p:spPr bwMode="auto">
            <a:xfrm>
              <a:off x="3662" y="520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397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525526" y="500444"/>
            <a:ext cx="5221288" cy="3681412"/>
            <a:chOff x="308" y="465"/>
            <a:chExt cx="3289" cy="2319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08" y="465"/>
              <a:ext cx="3289" cy="2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536" y="469"/>
              <a:ext cx="1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 smtClean="0">
                  <a:solidFill>
                    <a:srgbClr val="000000"/>
                  </a:solidFill>
                </a:rPr>
                <a:t>10.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629" y="46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704" y="469"/>
              <a:ext cx="46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Formulir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1115" y="469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152" y="469"/>
              <a:ext cx="42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formulir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25" y="46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747" y="46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035" y="469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2.4.3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284" y="46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323" y="469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2541" y="469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3455" y="46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536" y="662"/>
              <a:ext cx="14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 smtClean="0">
                  <a:solidFill>
                    <a:srgbClr val="000000"/>
                  </a:solidFill>
                </a:rPr>
                <a:t>11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629" y="66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704" y="662"/>
              <a:ext cx="117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Peraturan Perusahaan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831" y="66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035" y="662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2.4.4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2284" y="66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323" y="662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2541" y="662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3455" y="66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536" y="856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 smtClean="0">
                  <a:solidFill>
                    <a:srgbClr val="000000"/>
                  </a:solidFill>
                </a:rPr>
                <a:t>12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7"/>
            <p:cNvSpPr>
              <a:spLocks noChangeArrowheads="1"/>
            </p:cNvSpPr>
            <p:nvPr/>
          </p:nvSpPr>
          <p:spPr bwMode="auto">
            <a:xfrm>
              <a:off x="629" y="85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704" y="856"/>
              <a:ext cx="5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Petunjuk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1171" y="856"/>
              <a:ext cx="69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1818" y="85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1850" y="856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/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1911" y="85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3"/>
            <p:cNvSpPr>
              <a:spLocks noChangeArrowheads="1"/>
            </p:cNvSpPr>
            <p:nvPr/>
          </p:nvSpPr>
          <p:spPr bwMode="auto">
            <a:xfrm>
              <a:off x="704" y="1049"/>
              <a:ext cx="93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Teknis Pelatihan,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1594" y="104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704" y="1242"/>
              <a:ext cx="119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Pembinaan (Motivasi),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1849" y="124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7"/>
            <p:cNvSpPr>
              <a:spLocks noChangeArrowheads="1"/>
            </p:cNvSpPr>
            <p:nvPr/>
          </p:nvSpPr>
          <p:spPr bwMode="auto">
            <a:xfrm>
              <a:off x="704" y="1435"/>
              <a:ext cx="83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Penilaian Kerja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8"/>
            <p:cNvSpPr>
              <a:spLocks noChangeArrowheads="1"/>
            </p:cNvSpPr>
            <p:nvPr/>
          </p:nvSpPr>
          <p:spPr bwMode="auto">
            <a:xfrm>
              <a:off x="1488" y="143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704" y="1628"/>
              <a:ext cx="113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Karyawan dan Materi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1793" y="162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1"/>
            <p:cNvSpPr>
              <a:spLocks noChangeArrowheads="1"/>
            </p:cNvSpPr>
            <p:nvPr/>
          </p:nvSpPr>
          <p:spPr bwMode="auto">
            <a:xfrm>
              <a:off x="704" y="1822"/>
              <a:ext cx="4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Audiensi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1134" y="182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1165" y="1822"/>
              <a:ext cx="6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/ Sosialisasi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4"/>
            <p:cNvSpPr>
              <a:spLocks noChangeArrowheads="1"/>
            </p:cNvSpPr>
            <p:nvPr/>
          </p:nvSpPr>
          <p:spPr bwMode="auto">
            <a:xfrm>
              <a:off x="1756" y="182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5"/>
            <p:cNvSpPr>
              <a:spLocks noChangeArrowheads="1"/>
            </p:cNvSpPr>
            <p:nvPr/>
          </p:nvSpPr>
          <p:spPr bwMode="auto">
            <a:xfrm>
              <a:off x="2035" y="1822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2.5.1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2284" y="182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7"/>
            <p:cNvSpPr>
              <a:spLocks noChangeArrowheads="1"/>
            </p:cNvSpPr>
            <p:nvPr/>
          </p:nvSpPr>
          <p:spPr bwMode="auto">
            <a:xfrm>
              <a:off x="2323" y="1822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8"/>
            <p:cNvSpPr>
              <a:spLocks noChangeArrowheads="1"/>
            </p:cNvSpPr>
            <p:nvPr/>
          </p:nvSpPr>
          <p:spPr bwMode="auto">
            <a:xfrm>
              <a:off x="2541" y="1822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9"/>
            <p:cNvSpPr>
              <a:spLocks noChangeArrowheads="1"/>
            </p:cNvSpPr>
            <p:nvPr/>
          </p:nvSpPr>
          <p:spPr bwMode="auto">
            <a:xfrm>
              <a:off x="3455" y="182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536" y="2015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 smtClean="0">
                  <a:solidFill>
                    <a:srgbClr val="000000"/>
                  </a:solidFill>
                </a:rPr>
                <a:t>13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629" y="201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704" y="2015"/>
              <a:ext cx="95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Petunjuk Tentang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613" y="201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704" y="2208"/>
              <a:ext cx="105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Rekrutmen Sumber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706" y="22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704" y="2401"/>
              <a:ext cx="11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Daya Manusia (SDM)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1774" y="240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2035" y="2401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2.5.2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2284" y="240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2323" y="2401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2510" y="2401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2547" y="2401"/>
              <a:ext cx="88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Bundel tersendiri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3387" y="2401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4"/>
            <p:cNvSpPr>
              <a:spLocks noChangeArrowheads="1"/>
            </p:cNvSpPr>
            <p:nvPr/>
          </p:nvSpPr>
          <p:spPr bwMode="auto">
            <a:xfrm>
              <a:off x="3424" y="240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537" y="2595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630" y="259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705" y="2595"/>
              <a:ext cx="94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Pelaksana Proyek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8"/>
            <p:cNvSpPr>
              <a:spLocks noChangeArrowheads="1"/>
            </p:cNvSpPr>
            <p:nvPr/>
          </p:nvSpPr>
          <p:spPr bwMode="auto">
            <a:xfrm>
              <a:off x="1607" y="259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1747" y="259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2035" y="2595"/>
              <a:ext cx="2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2.5.3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1"/>
            <p:cNvSpPr>
              <a:spLocks noChangeArrowheads="1"/>
            </p:cNvSpPr>
            <p:nvPr/>
          </p:nvSpPr>
          <p:spPr bwMode="auto">
            <a:xfrm>
              <a:off x="2284" y="259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2"/>
            <p:cNvSpPr>
              <a:spLocks noChangeArrowheads="1"/>
            </p:cNvSpPr>
            <p:nvPr/>
          </p:nvSpPr>
          <p:spPr bwMode="auto">
            <a:xfrm>
              <a:off x="2323" y="2595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2510" y="2595"/>
              <a:ext cx="96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(Bundel tersendiri)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3424" y="259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4389861"/>
            <a:ext cx="5220653" cy="364277"/>
          </a:xfrm>
          <a:prstGeom prst="rect">
            <a:avLst/>
          </a:prstGeom>
        </p:spPr>
      </p:pic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98764"/>
              </p:ext>
            </p:extLst>
          </p:nvPr>
        </p:nvGraphicFramePr>
        <p:xfrm>
          <a:off x="1100519" y="4754138"/>
          <a:ext cx="4420870" cy="4218808"/>
        </p:xfrm>
        <a:graphic>
          <a:graphicData uri="http://schemas.openxmlformats.org/drawingml/2006/table">
            <a:tbl>
              <a:tblPr/>
              <a:tblGrid>
                <a:gridCol w="1439616"/>
                <a:gridCol w="513879"/>
                <a:gridCol w="1484959"/>
                <a:gridCol w="982416"/>
              </a:tblGrid>
              <a:tr h="15838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id-ID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PROPINSI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d-ID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KABUPATEN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04"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BANTEN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SERANG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PANDEGLANG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LEBAK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TANGERANG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JAWA BARAT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SUKABUMI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CIANJUR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BEKASI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KRAWANG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PURWAKARTA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BANDUNG BARAT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BANDUNG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GARUT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TASIKMALAYA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CIAMIS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BANJAR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CIREBON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KUNINGAN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MAJALENGKA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INDRAMAYU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8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SUMEDANG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04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951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630000"/>
              </p:ext>
            </p:extLst>
          </p:nvPr>
        </p:nvGraphicFramePr>
        <p:xfrm>
          <a:off x="1170433" y="256026"/>
          <a:ext cx="4352544" cy="8558764"/>
        </p:xfrm>
        <a:graphic>
          <a:graphicData uri="http://schemas.openxmlformats.org/drawingml/2006/table">
            <a:tbl>
              <a:tblPr/>
              <a:tblGrid>
                <a:gridCol w="1417366"/>
                <a:gridCol w="505937"/>
                <a:gridCol w="1462009"/>
                <a:gridCol w="967232"/>
              </a:tblGrid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JAWA TENGAH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CILACAP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BANYUMAS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PURBALINGGA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BANJARNEGARA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WONOSOBO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KEBUMEN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TEMANGGUNG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MAGELANG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PURWOREJO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BREBES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TEGAL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PEMALANG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PEKALONGAN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BATANG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KENDAL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SEMARANG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DEMAK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SALATIGA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GROBOGAN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KUDUS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JEPARA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PATI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REMBANG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BLORA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BOYOLALI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SUKOHARJO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WONOGIRI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KLATEN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SRAGEN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KARANGANYAR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DIJ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SLEMAN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KULON PROGO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BANTUL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GUNUNG KIDUL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JAWA TIMUR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PACITAN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PONOROGO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MADIUN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NGAWI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MAGETAN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BOJONERORO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TUBAN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TRENGGALEK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TULUNGAGUNG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KEDIRI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BLITAR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NGANJUK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JOMBANG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MOJOKERTO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LAMONGAN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GRESIK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349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SIDOARJO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26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368" marR="5368" marT="536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MALANG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368" marR="5368" marT="536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40352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69135"/>
              </p:ext>
            </p:extLst>
          </p:nvPr>
        </p:nvGraphicFramePr>
        <p:xfrm>
          <a:off x="1207008" y="219440"/>
          <a:ext cx="4535424" cy="8512156"/>
        </p:xfrm>
        <a:graphic>
          <a:graphicData uri="http://schemas.openxmlformats.org/drawingml/2006/table">
            <a:tbl>
              <a:tblPr/>
              <a:tblGrid>
                <a:gridCol w="1303935"/>
                <a:gridCol w="566928"/>
                <a:gridCol w="1795272"/>
                <a:gridCol w="869289"/>
              </a:tblGrid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BATU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PASURUAN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PROBOLINGGA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LUMAJANG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JEMBER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BANYUWANGI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SITUBONDO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BONDOWOSO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SAMPANG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PAMEKASAN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SUMENEP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BANGKALAN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BALI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BADUNG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BANGLI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BULELENG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GIANYAR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JEMBRANA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KARANGASEM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KLUNGKUNG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TABANAN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NTB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BIMA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DOMPU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LOMBOK BARAT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LOMBOK TENGAH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LOMBOK TIMUR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LOMBOK UTARA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SUMBAWA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SUMBAWA BARAT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NTT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ALOR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BELU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ENDE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FLORES TIMUR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LEMBATA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KUPANG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MANGGARAI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382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MANGGARAI BARAT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MANGGARAI TIMUR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NGADA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NAGEKEO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ROTE NDAO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SABU RAIJUA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SIKKA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SUMBA BARAT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3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SUMBA BARAT DAYA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SUMBA TENGAH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SUMBA TIMUR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4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TIMOR TENGAH SELATAN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16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TIMOR TENGAH UTARA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LAMPUNG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LAMPUNG UTARA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4397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103" marR="5103" marT="51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LAMPUNG BARAT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5103" marR="5103" marT="510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9149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751274"/>
              </p:ext>
            </p:extLst>
          </p:nvPr>
        </p:nvGraphicFramePr>
        <p:xfrm>
          <a:off x="1282192" y="582771"/>
          <a:ext cx="4387089" cy="2166906"/>
        </p:xfrm>
        <a:graphic>
          <a:graphicData uri="http://schemas.openxmlformats.org/drawingml/2006/table">
            <a:tbl>
              <a:tblPr/>
              <a:tblGrid>
                <a:gridCol w="1204976"/>
                <a:gridCol w="585216"/>
                <a:gridCol w="1621988"/>
                <a:gridCol w="974909"/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LAMPUNG TIMUR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LAMPUNG TENGAH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661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LAMPUNG SELATAN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MESUJI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PESAWARAN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PRINGSEWU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TANGGAMUS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TULANGBAWANG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22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TULANGBAWANG BARAT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WAY KANAN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Aktif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d-ID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d-ID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01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86" y="435505"/>
            <a:ext cx="5218628" cy="82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15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86" y="968951"/>
            <a:ext cx="5218628" cy="72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642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86" y="978096"/>
            <a:ext cx="5218628" cy="71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1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709747"/>
            <a:ext cx="5220653" cy="772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370618"/>
            <a:ext cx="5220653" cy="84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286565"/>
              </p:ext>
            </p:extLst>
          </p:nvPr>
        </p:nvGraphicFramePr>
        <p:xfrm>
          <a:off x="750570" y="1016542"/>
          <a:ext cx="5356860" cy="7523954"/>
        </p:xfrm>
        <a:graphic>
          <a:graphicData uri="http://schemas.openxmlformats.org/drawingml/2006/table">
            <a:tbl>
              <a:tblPr firstRow="1" firstCol="1" bandRow="1"/>
              <a:tblGrid>
                <a:gridCol w="480060"/>
                <a:gridCol w="4876800"/>
              </a:tblGrid>
              <a:tr h="341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Akta Pendirian Perseroan Terbatas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Tanggal 01 Agustus 2009, nomor 3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Notaris </a:t>
                      </a:r>
                      <a:r>
                        <a:rPr lang="id-ID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Susetyorini</a:t>
                      </a:r>
                      <a:r>
                        <a:rPr lang="id-ID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SH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Pengesahan Akta Pendirian Perseroan Terbatas Menteri Hukum dan Hak Asasi Manusia Republik Indonesia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Nomor : AHU-45177.AH.01.01.Tahun 2009, Tanggal 14 Desember 2009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Ijin Usaha Perdagangan (IUP) Menengah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Nomor : 503/45/Menengah/VIII/2011, 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KPPT Wonosobo Tanggal  4 Agustus 2011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Tanda Daftar Perusahaan Perseroan Terbatas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Nomor : 11.29.1.46.00165, 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KPPT Wonosobo Tanggal  4 Agustus 2011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Ijin Gangguan (HO) / Tempat Usaha Kantor PT Osmosa Alam Semesta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Nomor : 530 / 414 / HO / 2011, 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KPPT Wonosobo Tanggal 31 Desember 2005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5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NPWP PT Osmosa Alam Semesta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Nomor : 02.783.400.1-533.000, 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Temanggung 6 Agustus 2009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NIPIK 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77736" y="431767"/>
            <a:ext cx="54487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altLang="id-ID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DAFTAR LEGALITAS</a:t>
            </a:r>
            <a:endParaRPr kumimoji="0" lang="id-ID" altLang="id-ID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d-ID" altLang="id-ID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73" y="462831"/>
            <a:ext cx="5220653" cy="82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819150" y="406400"/>
            <a:ext cx="5334000" cy="8331200"/>
            <a:chOff x="516" y="256"/>
            <a:chExt cx="3360" cy="5248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516" y="256"/>
              <a:ext cx="3288" cy="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87" y="308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a.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80" y="3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99" y="308"/>
              <a:ext cx="3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Anak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116" y="3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379" y="3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410" y="30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948" y="436"/>
              <a:ext cx="14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047" y="43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091" y="436"/>
              <a:ext cx="278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Rindan Muhammad Tsaqif Ammar, Lahir di Wonosobo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091" y="565"/>
              <a:ext cx="85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31 Januari 1994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894" y="56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948" y="695"/>
              <a:ext cx="14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b)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047" y="69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091" y="695"/>
              <a:ext cx="14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Muhammad Faishal Fajari,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556" y="695"/>
              <a:ext cx="11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Lahir di Jogjakarta  26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1091" y="823"/>
              <a:ext cx="73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Agustus 2000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1776" y="82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948" y="952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041" y="95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091" y="952"/>
              <a:ext cx="274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Muhammad Nurazzam Albanna, Lahir di Wonosobo 8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091" y="1081"/>
              <a:ext cx="55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April 2002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1595" y="108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16" y="1209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17.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609" y="120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687" y="1209"/>
              <a:ext cx="131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Data Pendidikan Terakhir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1950" y="120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1955" y="1209"/>
              <a:ext cx="103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:  Sarjana Pertanian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2943" y="120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3105" y="120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3136" y="120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393" y="120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681" y="120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6" y="1338"/>
              <a:ext cx="28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dirty="0" smtClean="0">
                  <a:solidFill>
                    <a:srgbClr val="000000"/>
                  </a:solidFill>
                </a:rPr>
                <a:t>1817</a:t>
              </a:r>
              <a:r>
                <a:rPr kumimoji="0" lang="id-ID" altLang="id-ID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609" y="133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687" y="1338"/>
              <a:ext cx="123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Data Pengalaman Kerja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1874" y="133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1955" y="1338"/>
              <a:ext cx="14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: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2049" y="1338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2086" y="1338"/>
              <a:ext cx="1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2211" y="1338"/>
              <a:ext cx="145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Komisaris PT Osmosa Alam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609" y="133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3640" y="133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955" y="1467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2017" y="146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2049" y="1467"/>
              <a:ext cx="20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2204" y="1467"/>
              <a:ext cx="49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Semesta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2645" y="146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2677" y="1467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(2009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2994" y="1467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3057" y="146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3087" y="1467"/>
              <a:ext cx="5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sekarang)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3584" y="146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2045" y="1596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2082" y="159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2189" y="1596"/>
              <a:ext cx="125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Direktur CV Merdi Alam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3394" y="159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2189" y="1725"/>
              <a:ext cx="39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Sakina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2531" y="17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2563" y="1725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(2009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2880" y="1725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2941" y="17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2973" y="1725"/>
              <a:ext cx="5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sekarang)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3470" y="172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2045" y="1853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2082" y="1853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2189" y="1853"/>
              <a:ext cx="163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Direktur PT Berkah Surya Tirta,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189" y="1982"/>
              <a:ext cx="67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Purbalingga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2818" y="1982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(2006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3134" y="1982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3197" y="198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3228" y="1982"/>
              <a:ext cx="54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sekarang)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3725" y="198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2045" y="2111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>
              <a:off x="2082" y="211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0" name="Rectangle 79"/>
            <p:cNvSpPr>
              <a:spLocks noChangeArrowheads="1"/>
            </p:cNvSpPr>
            <p:nvPr/>
          </p:nvSpPr>
          <p:spPr bwMode="auto">
            <a:xfrm>
              <a:off x="2189" y="2111"/>
              <a:ext cx="8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Komisaris PT 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1" name="Rectangle 80"/>
            <p:cNvSpPr>
              <a:spLocks noChangeArrowheads="1"/>
            </p:cNvSpPr>
            <p:nvPr/>
          </p:nvSpPr>
          <p:spPr bwMode="auto">
            <a:xfrm>
              <a:off x="2973" y="2111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2" name="Rectangle 81"/>
            <p:cNvSpPr>
              <a:spLocks noChangeArrowheads="1"/>
            </p:cNvSpPr>
            <p:nvPr/>
          </p:nvSpPr>
          <p:spPr bwMode="auto">
            <a:xfrm>
              <a:off x="3011" y="2111"/>
              <a:ext cx="6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ganik Alam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auto">
            <a:xfrm>
              <a:off x="2189" y="2239"/>
              <a:ext cx="94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Lestari, Purworejo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auto">
            <a:xfrm>
              <a:off x="3091" y="223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3123" y="2239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(2003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3440" y="2239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3502" y="223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2189" y="2369"/>
              <a:ext cx="33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2005)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2475" y="236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2045" y="2498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2082" y="249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2189" y="2498"/>
              <a:ext cx="125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Direktur PT Dieng Djaya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394" y="249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3426" y="2498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(2002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2189" y="2626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2251" y="262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2283" y="2626"/>
              <a:ext cx="33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2003)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2568" y="262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2045" y="2755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2082" y="275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2189" y="2755"/>
              <a:ext cx="154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Ketua Koperasi Karyawan PT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2189" y="2884"/>
              <a:ext cx="65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Dieng Djaya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2798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2829" y="2884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(2006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3147" y="2884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3209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3241" y="2884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3303" y="2884"/>
              <a:ext cx="27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008)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3527" y="288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2045" y="3012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2082" y="301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2189" y="3012"/>
              <a:ext cx="141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Manajer Produksi, Manajer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2189" y="3141"/>
              <a:ext cx="144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Pengadaan, Manajer PPIC,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2189" y="3271"/>
              <a:ext cx="79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Deputi Direktur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2936" y="327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2966" y="3271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(1990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3284" y="3271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3346" y="327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3377" y="3271"/>
              <a:ext cx="33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2002)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3663" y="327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2045" y="3399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2082" y="339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3" name="Rectangle 122"/>
            <p:cNvSpPr>
              <a:spLocks noChangeArrowheads="1"/>
            </p:cNvSpPr>
            <p:nvPr/>
          </p:nvSpPr>
          <p:spPr bwMode="auto">
            <a:xfrm>
              <a:off x="2189" y="3399"/>
              <a:ext cx="137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Sinder Kebun Pabrik Gula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2189" y="3528"/>
              <a:ext cx="114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Candi, Sidoarjo, Jatim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24"/>
            <p:cNvSpPr>
              <a:spLocks noChangeArrowheads="1"/>
            </p:cNvSpPr>
            <p:nvPr/>
          </p:nvSpPr>
          <p:spPr bwMode="auto">
            <a:xfrm>
              <a:off x="3283" y="352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3315" y="3528"/>
              <a:ext cx="36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(1989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3632" y="3528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3694" y="352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2189" y="3657"/>
              <a:ext cx="33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1990)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2475" y="3657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516" y="3781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d-ID" altLang="id-ID" sz="1400" b="1" dirty="0" smtClean="0">
                  <a:solidFill>
                    <a:srgbClr val="000000"/>
                  </a:solidFill>
                </a:rPr>
                <a:t>19</a:t>
              </a:r>
              <a:r>
                <a:rPr kumimoji="0" lang="id-ID" altLang="id-ID" sz="1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</a:t>
              </a:r>
              <a:endParaRPr kumimoji="0" lang="id-ID" altLang="id-ID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609" y="3781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687" y="3785"/>
              <a:ext cx="130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Pengalaman Organisasi :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1944" y="3781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1975" y="3785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2036" y="3781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7" name="Rectangle 136"/>
            <p:cNvSpPr>
              <a:spLocks noChangeArrowheads="1"/>
            </p:cNvSpPr>
            <p:nvPr/>
          </p:nvSpPr>
          <p:spPr bwMode="auto">
            <a:xfrm>
              <a:off x="2046" y="3904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rebuchet MS" panose="020B0603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2087" y="391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9" name="Rectangle 138"/>
            <p:cNvSpPr>
              <a:spLocks noChangeArrowheads="1"/>
            </p:cNvSpPr>
            <p:nvPr/>
          </p:nvSpPr>
          <p:spPr bwMode="auto">
            <a:xfrm>
              <a:off x="2242" y="3914"/>
              <a:ext cx="108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Pengurus Lembaga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3281" y="3910"/>
              <a:ext cx="8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1955" y="4044"/>
              <a:ext cx="26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2172" y="4044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>
              <a:off x="2236" y="4044"/>
              <a:ext cx="131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Pengkajian dan Pelatihan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3503" y="404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1955" y="4172"/>
              <a:ext cx="1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2079" y="417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2110" y="4172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2172" y="4172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2236" y="4172"/>
              <a:ext cx="121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Sumber Daya Manusia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3404" y="417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1955" y="4301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2142" y="4301"/>
              <a:ext cx="11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2204" y="430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2236" y="4301"/>
              <a:ext cx="572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(LP2SDM)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757" y="4301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2046" y="4419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rebuchet MS" panose="020B0603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2087" y="442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2242" y="4429"/>
              <a:ext cx="983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Penasehat PPNSI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3175" y="4429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2046" y="4558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2233" y="4558"/>
              <a:ext cx="157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(Perhimpunan Petani Nelayan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3757" y="455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2046" y="4688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2233" y="4688"/>
              <a:ext cx="108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Sejahtera Indonesia)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Rectangle 164"/>
            <p:cNvSpPr>
              <a:spLocks noChangeArrowheads="1"/>
            </p:cNvSpPr>
            <p:nvPr/>
          </p:nvSpPr>
          <p:spPr bwMode="auto">
            <a:xfrm>
              <a:off x="3265" y="4688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Rectangle 165"/>
            <p:cNvSpPr>
              <a:spLocks noChangeArrowheads="1"/>
            </p:cNvSpPr>
            <p:nvPr/>
          </p:nvSpPr>
          <p:spPr bwMode="auto">
            <a:xfrm>
              <a:off x="2046" y="4806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rebuchet MS" panose="020B0603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7" name="Rectangle 166"/>
            <p:cNvSpPr>
              <a:spLocks noChangeArrowheads="1"/>
            </p:cNvSpPr>
            <p:nvPr/>
          </p:nvSpPr>
          <p:spPr bwMode="auto">
            <a:xfrm>
              <a:off x="2087" y="481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2242" y="4816"/>
              <a:ext cx="1120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Pengurus Yayasan Al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>
              <a:off x="3318" y="4816"/>
              <a:ext cx="87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0" name="Rectangle 169"/>
            <p:cNvSpPr>
              <a:spLocks noChangeArrowheads="1"/>
            </p:cNvSpPr>
            <p:nvPr/>
          </p:nvSpPr>
          <p:spPr bwMode="auto">
            <a:xfrm>
              <a:off x="3356" y="4816"/>
              <a:ext cx="3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Ishlah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1" name="Rectangle 170"/>
            <p:cNvSpPr>
              <a:spLocks noChangeArrowheads="1"/>
            </p:cNvSpPr>
            <p:nvPr/>
          </p:nvSpPr>
          <p:spPr bwMode="auto">
            <a:xfrm>
              <a:off x="3685" y="4816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2046" y="4945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3" name="Rectangle 172"/>
            <p:cNvSpPr>
              <a:spLocks noChangeArrowheads="1"/>
            </p:cNvSpPr>
            <p:nvPr/>
          </p:nvSpPr>
          <p:spPr bwMode="auto">
            <a:xfrm>
              <a:off x="2233" y="4945"/>
              <a:ext cx="118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Insan Mulia Wonosobo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4" name="Rectangle 173"/>
            <p:cNvSpPr>
              <a:spLocks noChangeArrowheads="1"/>
            </p:cNvSpPr>
            <p:nvPr/>
          </p:nvSpPr>
          <p:spPr bwMode="auto">
            <a:xfrm>
              <a:off x="3371" y="4945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5" name="Rectangle 174"/>
            <p:cNvSpPr>
              <a:spLocks noChangeArrowheads="1"/>
            </p:cNvSpPr>
            <p:nvPr/>
          </p:nvSpPr>
          <p:spPr bwMode="auto">
            <a:xfrm>
              <a:off x="2046" y="5064"/>
              <a:ext cx="9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rebuchet MS" panose="020B0603020202020204" pitchFamily="34" charset="0"/>
                </a:rPr>
                <a:t>-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2087" y="507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2242" y="5074"/>
              <a:ext cx="1074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Penasehat Jaringan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8" name="Rectangle 177"/>
            <p:cNvSpPr>
              <a:spLocks noChangeArrowheads="1"/>
            </p:cNvSpPr>
            <p:nvPr/>
          </p:nvSpPr>
          <p:spPr bwMode="auto">
            <a:xfrm>
              <a:off x="3269" y="5074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9" name="Rectangle 178"/>
            <p:cNvSpPr>
              <a:spLocks noChangeArrowheads="1"/>
            </p:cNvSpPr>
            <p:nvPr/>
          </p:nvSpPr>
          <p:spPr bwMode="auto">
            <a:xfrm>
              <a:off x="2046" y="5202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2233" y="5202"/>
              <a:ext cx="1579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Pengusaha Muslim Indonesia,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Rectangle 180"/>
            <p:cNvSpPr>
              <a:spLocks noChangeArrowheads="1"/>
            </p:cNvSpPr>
            <p:nvPr/>
          </p:nvSpPr>
          <p:spPr bwMode="auto">
            <a:xfrm>
              <a:off x="3762" y="520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2" name="Rectangle 181"/>
            <p:cNvSpPr>
              <a:spLocks noChangeArrowheads="1"/>
            </p:cNvSpPr>
            <p:nvPr/>
          </p:nvSpPr>
          <p:spPr bwMode="auto">
            <a:xfrm>
              <a:off x="2046" y="5332"/>
              <a:ext cx="23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3" name="Rectangle 182"/>
            <p:cNvSpPr>
              <a:spLocks noChangeArrowheads="1"/>
            </p:cNvSpPr>
            <p:nvPr/>
          </p:nvSpPr>
          <p:spPr bwMode="auto">
            <a:xfrm>
              <a:off x="2232" y="5332"/>
              <a:ext cx="58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Wonosobo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4" name="Rectangle 183"/>
            <p:cNvSpPr>
              <a:spLocks noChangeArrowheads="1"/>
            </p:cNvSpPr>
            <p:nvPr/>
          </p:nvSpPr>
          <p:spPr bwMode="auto">
            <a:xfrm>
              <a:off x="2768" y="5332"/>
              <a:ext cx="8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d-ID" altLang="id-ID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id-ID" altLang="id-ID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4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1381" y="287154"/>
            <a:ext cx="2154757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id-ID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Riwayat  Pendidikan</a:t>
            </a:r>
            <a:endParaRPr lang="id-ID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257719"/>
              </p:ext>
            </p:extLst>
          </p:nvPr>
        </p:nvGraphicFramePr>
        <p:xfrm>
          <a:off x="585978" y="776510"/>
          <a:ext cx="5356860" cy="1472184"/>
        </p:xfrm>
        <a:graphic>
          <a:graphicData uri="http://schemas.openxmlformats.org/drawingml/2006/table">
            <a:tbl>
              <a:tblPr firstRow="1" firstCol="1" bandRow="1"/>
              <a:tblGrid>
                <a:gridCol w="428625"/>
                <a:gridCol w="1980565"/>
                <a:gridCol w="1608455"/>
                <a:gridCol w="133921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NAMA LEMBAGA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KOTA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TAHUN LULUS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SD NEGERI DUKUH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Tulungagung, Jatim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1977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SMP NEGERI KALANGBRET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Tulungagung, Jatim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SMA NEGERI 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Trenggalek, Jatim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1984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INSTITUT PERTANIAN BOGOR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Bogor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1989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31381" y="2467562"/>
            <a:ext cx="3429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id-ID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Daftar Pelatihan, Lokakarya, dan Seminar Yang Diikuti</a:t>
            </a:r>
            <a:endParaRPr lang="id-ID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80185"/>
              </p:ext>
            </p:extLst>
          </p:nvPr>
        </p:nvGraphicFramePr>
        <p:xfrm>
          <a:off x="604266" y="3208814"/>
          <a:ext cx="5356860" cy="3995928"/>
        </p:xfrm>
        <a:graphic>
          <a:graphicData uri="http://schemas.openxmlformats.org/drawingml/2006/table">
            <a:tbl>
              <a:tblPr firstRow="1" firstCol="1" bandRow="1"/>
              <a:tblGrid>
                <a:gridCol w="428625"/>
                <a:gridCol w="1980565"/>
                <a:gridCol w="1890395"/>
                <a:gridCol w="10572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NAMA PROGRAM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PENYELENGGARA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TAHUN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Latihan Dasar Kepemimpinan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Senat Mahasiswa Faperta, IPB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1987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Pelatihan Ekspor-Impor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Bank Umum Nasional, Magelang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1995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Pelatihan Manajemen Personalia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PPM, Jakarta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1996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Loka Karya Manajemen Material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PPM, Jakarta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1998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Loka Karya Manajemen Supervisor Yang Efektif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LPM, Setyadharma, Semarang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1998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Pelatihan Kiat Meningkatkan Bisnis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Kadin, Jateng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Implementasi UU Pajak 2000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DHN-Traning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2001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Pelatihan Pertanian Organik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P3TAL, Jakarta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2003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Bahasa Inggris, Arab, dan Komputer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Otodidak</a:t>
                      </a:r>
                      <a:endParaRPr lang="id-ID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d-ID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id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18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</TotalTime>
  <Words>3793</Words>
  <Application>Microsoft Office PowerPoint</Application>
  <PresentationFormat>On-screen Show (4:3)</PresentationFormat>
  <Paragraphs>1953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Symbol</vt:lpstr>
      <vt:lpstr>Trebuchet MS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ConneCt_ComputeCh</cp:lastModifiedBy>
  <cp:revision>22</cp:revision>
  <dcterms:created xsi:type="dcterms:W3CDTF">2015-03-27T17:40:41Z</dcterms:created>
  <dcterms:modified xsi:type="dcterms:W3CDTF">2015-05-11T04:23:03Z</dcterms:modified>
</cp:coreProperties>
</file>