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61" r:id="rId4"/>
    <p:sldId id="257" r:id="rId5"/>
    <p:sldId id="258" r:id="rId6"/>
    <p:sldId id="259" r:id="rId7"/>
    <p:sldId id="262" r:id="rId8"/>
    <p:sldId id="263" r:id="rId9"/>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48" d="100"/>
          <a:sy n="148" d="100"/>
        </p:scale>
        <p:origin x="-22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094243A-9E82-4580-940E-AA8D75FB1135}" type="datetimeFigureOut">
              <a:rPr lang="id-ID" smtClean="0"/>
              <a:t>07/02/2015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3EF4403-1DDA-43DB-ACCF-4289D62200DB}" type="slidenum">
              <a:rPr lang="id-ID" smtClean="0"/>
              <a:t>‹#›</a:t>
            </a:fld>
            <a:endParaRPr lang="id-ID"/>
          </a:p>
        </p:txBody>
      </p:sp>
    </p:spTree>
    <p:extLst>
      <p:ext uri="{BB962C8B-B14F-4D97-AF65-F5344CB8AC3E}">
        <p14:creationId xmlns:p14="http://schemas.microsoft.com/office/powerpoint/2010/main" val="1821163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094243A-9E82-4580-940E-AA8D75FB1135}" type="datetimeFigureOut">
              <a:rPr lang="id-ID" smtClean="0"/>
              <a:t>07/02/2015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3EF4403-1DDA-43DB-ACCF-4289D62200DB}" type="slidenum">
              <a:rPr lang="id-ID" smtClean="0"/>
              <a:t>‹#›</a:t>
            </a:fld>
            <a:endParaRPr lang="id-ID"/>
          </a:p>
        </p:txBody>
      </p:sp>
    </p:spTree>
    <p:extLst>
      <p:ext uri="{BB962C8B-B14F-4D97-AF65-F5344CB8AC3E}">
        <p14:creationId xmlns:p14="http://schemas.microsoft.com/office/powerpoint/2010/main" val="1507646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094243A-9E82-4580-940E-AA8D75FB1135}" type="datetimeFigureOut">
              <a:rPr lang="id-ID" smtClean="0"/>
              <a:t>07/02/2015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3EF4403-1DDA-43DB-ACCF-4289D62200DB}" type="slidenum">
              <a:rPr lang="id-ID" smtClean="0"/>
              <a:t>‹#›</a:t>
            </a:fld>
            <a:endParaRPr lang="id-ID"/>
          </a:p>
        </p:txBody>
      </p:sp>
    </p:spTree>
    <p:extLst>
      <p:ext uri="{BB962C8B-B14F-4D97-AF65-F5344CB8AC3E}">
        <p14:creationId xmlns:p14="http://schemas.microsoft.com/office/powerpoint/2010/main" val="1483024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094243A-9E82-4580-940E-AA8D75FB1135}" type="datetimeFigureOut">
              <a:rPr lang="id-ID" smtClean="0"/>
              <a:t>07/02/2015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3EF4403-1DDA-43DB-ACCF-4289D62200DB}" type="slidenum">
              <a:rPr lang="id-ID" smtClean="0"/>
              <a:t>‹#›</a:t>
            </a:fld>
            <a:endParaRPr lang="id-ID"/>
          </a:p>
        </p:txBody>
      </p:sp>
    </p:spTree>
    <p:extLst>
      <p:ext uri="{BB962C8B-B14F-4D97-AF65-F5344CB8AC3E}">
        <p14:creationId xmlns:p14="http://schemas.microsoft.com/office/powerpoint/2010/main" val="752494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94243A-9E82-4580-940E-AA8D75FB1135}" type="datetimeFigureOut">
              <a:rPr lang="id-ID" smtClean="0"/>
              <a:t>07/02/2015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63EF4403-1DDA-43DB-ACCF-4289D62200DB}" type="slidenum">
              <a:rPr lang="id-ID" smtClean="0"/>
              <a:t>‹#›</a:t>
            </a:fld>
            <a:endParaRPr lang="id-ID"/>
          </a:p>
        </p:txBody>
      </p:sp>
    </p:spTree>
    <p:extLst>
      <p:ext uri="{BB962C8B-B14F-4D97-AF65-F5344CB8AC3E}">
        <p14:creationId xmlns:p14="http://schemas.microsoft.com/office/powerpoint/2010/main" val="2438858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094243A-9E82-4580-940E-AA8D75FB1135}" type="datetimeFigureOut">
              <a:rPr lang="id-ID" smtClean="0"/>
              <a:t>07/02/2015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3EF4403-1DDA-43DB-ACCF-4289D62200DB}" type="slidenum">
              <a:rPr lang="id-ID" smtClean="0"/>
              <a:t>‹#›</a:t>
            </a:fld>
            <a:endParaRPr lang="id-ID"/>
          </a:p>
        </p:txBody>
      </p:sp>
    </p:spTree>
    <p:extLst>
      <p:ext uri="{BB962C8B-B14F-4D97-AF65-F5344CB8AC3E}">
        <p14:creationId xmlns:p14="http://schemas.microsoft.com/office/powerpoint/2010/main" val="1305603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094243A-9E82-4580-940E-AA8D75FB1135}" type="datetimeFigureOut">
              <a:rPr lang="id-ID" smtClean="0"/>
              <a:t>07/02/2015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63EF4403-1DDA-43DB-ACCF-4289D62200DB}" type="slidenum">
              <a:rPr lang="id-ID" smtClean="0"/>
              <a:t>‹#›</a:t>
            </a:fld>
            <a:endParaRPr lang="id-ID"/>
          </a:p>
        </p:txBody>
      </p:sp>
    </p:spTree>
    <p:extLst>
      <p:ext uri="{BB962C8B-B14F-4D97-AF65-F5344CB8AC3E}">
        <p14:creationId xmlns:p14="http://schemas.microsoft.com/office/powerpoint/2010/main" val="2012468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094243A-9E82-4580-940E-AA8D75FB1135}" type="datetimeFigureOut">
              <a:rPr lang="id-ID" smtClean="0"/>
              <a:t>07/02/2015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63EF4403-1DDA-43DB-ACCF-4289D62200DB}" type="slidenum">
              <a:rPr lang="id-ID" smtClean="0"/>
              <a:t>‹#›</a:t>
            </a:fld>
            <a:endParaRPr lang="id-ID"/>
          </a:p>
        </p:txBody>
      </p:sp>
    </p:spTree>
    <p:extLst>
      <p:ext uri="{BB962C8B-B14F-4D97-AF65-F5344CB8AC3E}">
        <p14:creationId xmlns:p14="http://schemas.microsoft.com/office/powerpoint/2010/main" val="17273507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94243A-9E82-4580-940E-AA8D75FB1135}" type="datetimeFigureOut">
              <a:rPr lang="id-ID" smtClean="0"/>
              <a:t>07/02/2015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63EF4403-1DDA-43DB-ACCF-4289D62200DB}" type="slidenum">
              <a:rPr lang="id-ID" smtClean="0"/>
              <a:t>‹#›</a:t>
            </a:fld>
            <a:endParaRPr lang="id-ID"/>
          </a:p>
        </p:txBody>
      </p:sp>
    </p:spTree>
    <p:extLst>
      <p:ext uri="{BB962C8B-B14F-4D97-AF65-F5344CB8AC3E}">
        <p14:creationId xmlns:p14="http://schemas.microsoft.com/office/powerpoint/2010/main" val="780382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4243A-9E82-4580-940E-AA8D75FB1135}" type="datetimeFigureOut">
              <a:rPr lang="id-ID" smtClean="0"/>
              <a:t>07/02/2015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3EF4403-1DDA-43DB-ACCF-4289D62200DB}" type="slidenum">
              <a:rPr lang="id-ID" smtClean="0"/>
              <a:t>‹#›</a:t>
            </a:fld>
            <a:endParaRPr lang="id-ID"/>
          </a:p>
        </p:txBody>
      </p:sp>
    </p:spTree>
    <p:extLst>
      <p:ext uri="{BB962C8B-B14F-4D97-AF65-F5344CB8AC3E}">
        <p14:creationId xmlns:p14="http://schemas.microsoft.com/office/powerpoint/2010/main" val="3275026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94243A-9E82-4580-940E-AA8D75FB1135}" type="datetimeFigureOut">
              <a:rPr lang="id-ID" smtClean="0"/>
              <a:t>07/02/2015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63EF4403-1DDA-43DB-ACCF-4289D62200DB}" type="slidenum">
              <a:rPr lang="id-ID" smtClean="0"/>
              <a:t>‹#›</a:t>
            </a:fld>
            <a:endParaRPr lang="id-ID"/>
          </a:p>
        </p:txBody>
      </p:sp>
    </p:spTree>
    <p:extLst>
      <p:ext uri="{BB962C8B-B14F-4D97-AF65-F5344CB8AC3E}">
        <p14:creationId xmlns:p14="http://schemas.microsoft.com/office/powerpoint/2010/main" val="3716307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94243A-9E82-4580-940E-AA8D75FB1135}" type="datetimeFigureOut">
              <a:rPr lang="id-ID" smtClean="0"/>
              <a:t>07/02/2015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F4403-1DDA-43DB-ACCF-4289D62200DB}" type="slidenum">
              <a:rPr lang="id-ID" smtClean="0"/>
              <a:t>‹#›</a:t>
            </a:fld>
            <a:endParaRPr lang="id-ID"/>
          </a:p>
        </p:txBody>
      </p:sp>
    </p:spTree>
    <p:extLst>
      <p:ext uri="{BB962C8B-B14F-4D97-AF65-F5344CB8AC3E}">
        <p14:creationId xmlns:p14="http://schemas.microsoft.com/office/powerpoint/2010/main" val="181216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98126"/>
            <a:ext cx="9144000" cy="2387600"/>
          </a:xfrm>
        </p:spPr>
        <p:txBody>
          <a:bodyPr>
            <a:normAutofit fontScale="90000"/>
          </a:bodyPr>
          <a:lstStyle/>
          <a:p>
            <a:r>
              <a:rPr lang="id-ID" b="1" dirty="0" smtClean="0">
                <a:latin typeface="+mn-lt"/>
              </a:rPr>
              <a:t>SUCOFINDO</a:t>
            </a:r>
            <a:br>
              <a:rPr lang="id-ID" b="1" dirty="0" smtClean="0">
                <a:latin typeface="+mn-lt"/>
              </a:rPr>
            </a:br>
            <a:r>
              <a:rPr lang="id-ID" b="1" dirty="0" smtClean="0">
                <a:solidFill>
                  <a:schemeClr val="tx2"/>
                </a:solidFill>
                <a:latin typeface="+mn-lt"/>
              </a:rPr>
              <a:t>LEMBAGA PENGKAJIAN DAN PENGUJIAN</a:t>
            </a:r>
            <a:endParaRPr lang="id-ID" b="1" dirty="0">
              <a:solidFill>
                <a:schemeClr val="tx2"/>
              </a:solidFill>
              <a:latin typeface="+mn-lt"/>
            </a:endParaRPr>
          </a:p>
        </p:txBody>
      </p:sp>
    </p:spTree>
    <p:extLst>
      <p:ext uri="{BB962C8B-B14F-4D97-AF65-F5344CB8AC3E}">
        <p14:creationId xmlns:p14="http://schemas.microsoft.com/office/powerpoint/2010/main" val="446984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913" y="412124"/>
            <a:ext cx="10947042" cy="5388655"/>
          </a:xfrm>
          <a:prstGeom prst="rect">
            <a:avLst/>
          </a:prstGeom>
        </p:spPr>
        <p:txBody>
          <a:bodyPr wrap="square">
            <a:spAutoFit/>
          </a:bodyPr>
          <a:lstStyle/>
          <a:p>
            <a:pPr algn="just">
              <a:spcAft>
                <a:spcPts val="800"/>
              </a:spcAft>
            </a:pPr>
            <a:r>
              <a:rPr lang="id-ID" sz="2000" b="1" dirty="0" smtClean="0">
                <a:effectLst/>
                <a:latin typeface="Calibri" panose="020F0502020204030204" pitchFamily="34" charset="0"/>
                <a:ea typeface="Calibri" panose="020F0502020204030204" pitchFamily="34" charset="0"/>
                <a:cs typeface="Arial" panose="020B0604020202020204" pitchFamily="34" charset="0"/>
              </a:rPr>
              <a:t>TENTANG SUCOFINDO</a:t>
            </a:r>
          </a:p>
          <a:p>
            <a:pPr algn="just" fontAlgn="base">
              <a:spcAft>
                <a:spcPts val="1500"/>
              </a:spcAft>
            </a:pP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PT SUCOFINDO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Persero</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didirikan pada tanggal 22 Oktober 1956 oleh Republik Indonesia bersama dengan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Societe</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Generale</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de</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Surveillance</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Holding SA (SGS) merupakan Perusahaan inspeksi terbesar di dunia yang berpusat di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Jenewa</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Swiss. SUCOFINDO merupakan perusahaan inspeksi pertama dan kemudian menjadi terbesar di Indonesia sampai saat ini.</a:t>
            </a:r>
            <a:endParaRPr lang="id-ID" sz="2000" b="1" dirty="0" smtClean="0">
              <a:effectLst/>
              <a:latin typeface="Calibri" panose="020F0502020204030204" pitchFamily="34" charset="0"/>
              <a:ea typeface="Calibri" panose="020F0502020204030204" pitchFamily="34" charset="0"/>
              <a:cs typeface="Arial" panose="020B0604020202020204" pitchFamily="34" charset="0"/>
            </a:endParaRPr>
          </a:p>
          <a:p>
            <a:pPr algn="just" fontAlgn="base">
              <a:spcAft>
                <a:spcPts val="1500"/>
              </a:spcAft>
            </a:pP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Keberadaan SUCOFINDO diawali sebagai Lembaga Penyelenggara Perusahaan Industri (LPPI). Pada tahun, 1956 lembaga ini ditransformasi oleh pemerintah menjadi  perusahaan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joint</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venture</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bekerja sama dengan SGS,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Jenewa</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Swiss dengan komposisi saham masing-masing sebesar 50%. Dalam perjalanan bisnis SUCOFINDO, komposisi tersebut berubah menjadi 5% SGS dan 95% Republik Indonesia.</a:t>
            </a:r>
            <a:endParaRPr lang="id-ID" sz="2000" b="1" dirty="0" smtClean="0">
              <a:effectLst/>
              <a:latin typeface="Calibri" panose="020F0502020204030204" pitchFamily="34" charset="0"/>
              <a:ea typeface="Calibri" panose="020F0502020204030204" pitchFamily="34" charset="0"/>
              <a:cs typeface="Arial" panose="020B0604020202020204" pitchFamily="34" charset="0"/>
            </a:endParaRPr>
          </a:p>
          <a:p>
            <a:pPr algn="just" fontAlgn="base">
              <a:spcAft>
                <a:spcPts val="1500"/>
              </a:spcAft>
            </a:pP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Bisnis SUCOFINDO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bemula</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dari menyediakan jasa Pemeriksaan dan Pengawasan di bidang perdagangan terutama komoditas pertanian serta membantu pemerintah dalam menjamin kelancaran arus barang dan pengamanan devisa negara dalam perdagangan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ekspor-impor</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a:t>
            </a:r>
            <a:endParaRPr lang="id-ID" sz="2000" b="1" dirty="0" smtClean="0">
              <a:effectLst/>
              <a:latin typeface="Calibri" panose="020F0502020204030204" pitchFamily="34" charset="0"/>
              <a:ea typeface="Calibri" panose="020F0502020204030204" pitchFamily="34" charset="0"/>
              <a:cs typeface="Arial" panose="020B0604020202020204" pitchFamily="34" charset="0"/>
            </a:endParaRPr>
          </a:p>
          <a:p>
            <a:pPr algn="just" fontAlgn="base">
              <a:spcAft>
                <a:spcPts val="0"/>
              </a:spcAft>
            </a:pP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Seiring dengan perkembangan kebutuhan dunia usaha, SUCOFINDO melakukan langkah kreatif dan inovatif dalam menawarkan jasa-jasa terkait lainnya.</a:t>
            </a:r>
            <a:endParaRPr lang="id-ID"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5971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792" y="450761"/>
            <a:ext cx="10947042" cy="5516895"/>
          </a:xfrm>
          <a:prstGeom prst="rect">
            <a:avLst/>
          </a:prstGeom>
        </p:spPr>
        <p:txBody>
          <a:bodyPr wrap="square">
            <a:spAutoFit/>
          </a:bodyPr>
          <a:lstStyle/>
          <a:p>
            <a:pPr algn="just" fontAlgn="base">
              <a:spcAft>
                <a:spcPts val="0"/>
              </a:spcAft>
            </a:pP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Pengembangan jasa tersebut mencakup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warehousing</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dan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forwarding</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analytical</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laboratories</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industrial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and</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marine</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engineering</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dan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fumigation</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and</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industrial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hygiene</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Keanekaragaman jenis jasa SUCOFINDO dikemas secara terpadu, didukung oleh tenaga profesional yang ahli di bidangnya, kemitraan usaha strategis dengan beberapa institusi internasional serta jaringan kerja laboratorium, cabang dan titik layanan yang tersebar di berbagai kota di Indonesia telah memberikan nilai tambah terhadap layanan yang diberikan SUCOFINDO.</a:t>
            </a:r>
            <a:endParaRPr lang="id-ID" sz="2000" b="1" dirty="0" smtClean="0">
              <a:effectLst/>
              <a:latin typeface="Calibri" panose="020F0502020204030204" pitchFamily="34" charset="0"/>
              <a:ea typeface="Calibri" panose="020F0502020204030204" pitchFamily="34" charset="0"/>
              <a:cs typeface="Arial" panose="020B0604020202020204" pitchFamily="34" charset="0"/>
            </a:endParaRPr>
          </a:p>
          <a:p>
            <a:pPr algn="just" fontAlgn="base">
              <a:spcAft>
                <a:spcPts val="1500"/>
              </a:spcAft>
            </a:pP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Sampai dengan usia 57 tahun, selain jasa di atas, SUCOFINDO telah mengembangkan jasanya di bidang usaha sertifikasi, audit,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assessment</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konsultasi, pelatihan dan berbagai kegiatan penunjang terkait,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diantaranya</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pada sektor Pertanian, Kehutanan, Pertambangan (Migas dan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Non</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Migas), Konstruksi, Industri Pengolahan, Kelautan, Perikanan, Pemerintah, Transportasi, Sistem Informatika dan Energi Terbarukan.</a:t>
            </a:r>
            <a:endParaRPr lang="id-ID" sz="2000" b="1" dirty="0" smtClean="0">
              <a:effectLst/>
              <a:latin typeface="Calibri" panose="020F0502020204030204" pitchFamily="34" charset="0"/>
              <a:ea typeface="Calibri" panose="020F0502020204030204" pitchFamily="34" charset="0"/>
              <a:cs typeface="Arial" panose="020B0604020202020204" pitchFamily="34" charset="0"/>
            </a:endParaRPr>
          </a:p>
          <a:p>
            <a:pPr algn="just" fontAlgn="base">
              <a:spcAft>
                <a:spcPts val="1500"/>
              </a:spcAft>
            </a:pP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Kompetensi dan pengalaman di bidang inspeksi, supervisi, pengkajian dan pengujian, serta jaringan yang luas, ditunjang dengan laboratorium yang </a:t>
            </a:r>
            <a:r>
              <a:rPr lang="id-ID" sz="2000" b="1" dirty="0" err="1" smtClean="0">
                <a:effectLst/>
                <a:latin typeface="Calibri" panose="020F0502020204030204" pitchFamily="34" charset="0"/>
                <a:ea typeface="Times New Roman" panose="02020603050405020304" pitchFamily="18" charset="0"/>
                <a:cs typeface="Arial" panose="020B0604020202020204" pitchFamily="34" charset="0"/>
              </a:rPr>
              <a:t>terintegrasi</a:t>
            </a:r>
            <a:r>
              <a:rPr lang="id-ID" sz="2000" b="1" dirty="0" smtClean="0">
                <a:effectLst/>
                <a:latin typeface="Calibri" panose="020F0502020204030204" pitchFamily="34" charset="0"/>
                <a:ea typeface="Times New Roman" panose="02020603050405020304" pitchFamily="18" charset="0"/>
                <a:cs typeface="Arial" panose="020B0604020202020204" pitchFamily="34" charset="0"/>
              </a:rPr>
              <a:t> serta layanan yang prima menjadi elemen utama untuk menjadi Perusahaan inspeksi nasional terbesar di Indonesia. Melalui pendekatan sistem manajemen terpadu dan sebagai organisasi pembelajar yang menghasilkan jasa-jasa yang inovatif, ke depannya SUCOFINDO bertekad untuk senantiasa meningkatkan pelayanan dan kemampuan daya saingnya dalam menghadapi pasar global.</a:t>
            </a:r>
            <a:endParaRPr lang="id-ID" sz="20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28778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8135" y="337864"/>
            <a:ext cx="11105882" cy="6481261"/>
          </a:xfrm>
          <a:prstGeom prst="rect">
            <a:avLst/>
          </a:prstGeom>
        </p:spPr>
        <p:txBody>
          <a:bodyPr wrap="square">
            <a:spAutoFit/>
          </a:bodyPr>
          <a:lstStyle/>
          <a:p>
            <a:pPr algn="just">
              <a:spcAft>
                <a:spcPts val="800"/>
              </a:spcAft>
            </a:pPr>
            <a:r>
              <a:rPr lang="id-ID" b="1" dirty="0" smtClean="0">
                <a:effectLst/>
                <a:ea typeface="Calibri" panose="020F0502020204030204" pitchFamily="34" charset="0"/>
                <a:cs typeface="Arial" panose="020B0604020202020204" pitchFamily="34" charset="0"/>
              </a:rPr>
              <a:t>LAYANAN SUCOFINDO</a:t>
            </a:r>
          </a:p>
          <a:p>
            <a:pPr algn="just" fontAlgn="base">
              <a:spcAft>
                <a:spcPts val="0"/>
              </a:spcAft>
            </a:pPr>
            <a:r>
              <a:rPr lang="id-ID" b="1" dirty="0" smtClean="0">
                <a:effectLst/>
                <a:ea typeface="Times New Roman" panose="02020603050405020304" pitchFamily="18" charset="0"/>
                <a:cs typeface="Arial" panose="020B0604020202020204" pitchFamily="34" charset="0"/>
              </a:rPr>
              <a:t>1. Pengujian dan Analisa</a:t>
            </a:r>
            <a:endParaRPr lang="id-ID" b="1" dirty="0" smtClean="0">
              <a:effectLst/>
              <a:ea typeface="Times New Roman" panose="02020603050405020304" pitchFamily="18" charset="0"/>
            </a:endParaRPr>
          </a:p>
          <a:p>
            <a:pPr algn="just" fontAlgn="base">
              <a:spcAft>
                <a:spcPts val="0"/>
              </a:spcAft>
            </a:pPr>
            <a:r>
              <a:rPr lang="id-ID" b="1" dirty="0" smtClean="0">
                <a:effectLst/>
                <a:ea typeface="Times New Roman" panose="02020603050405020304" pitchFamily="18" charset="0"/>
                <a:cs typeface="Arial" panose="020B0604020202020204" pitchFamily="34" charset="0"/>
              </a:rPr>
              <a:t> </a:t>
            </a:r>
            <a:endParaRPr lang="id-ID" b="1" dirty="0" smtClean="0">
              <a:effectLst/>
              <a:ea typeface="Times New Roman" panose="02020603050405020304" pitchFamily="18" charset="0"/>
            </a:endParaRPr>
          </a:p>
          <a:p>
            <a:pPr algn="just" fontAlgn="base">
              <a:spcAft>
                <a:spcPts val="1500"/>
              </a:spcAft>
            </a:pPr>
            <a:r>
              <a:rPr lang="id-ID" b="1" dirty="0" smtClean="0">
                <a:effectLst/>
                <a:ea typeface="Times New Roman" panose="02020603050405020304" pitchFamily="18" charset="0"/>
                <a:cs typeface="Arial" panose="020B0604020202020204" pitchFamily="34" charset="0"/>
              </a:rPr>
              <a:t>Sucofindo memiliki sarana pengujian dan analisis yang lengkap untuk memastikan aspek mutu dan keamanan produk.</a:t>
            </a:r>
            <a:endParaRPr lang="id-ID" b="1" dirty="0" smtClean="0">
              <a:effectLst/>
              <a:ea typeface="Times New Roman" panose="02020603050405020304" pitchFamily="18" charset="0"/>
            </a:endParaRPr>
          </a:p>
          <a:p>
            <a:pPr algn="just" fontAlgn="base">
              <a:spcAft>
                <a:spcPts val="0"/>
              </a:spcAft>
            </a:pPr>
            <a:r>
              <a:rPr lang="id-ID" b="1" dirty="0" smtClean="0">
                <a:effectLst/>
                <a:ea typeface="Times New Roman" panose="02020603050405020304" pitchFamily="18" charset="0"/>
                <a:cs typeface="Arial" panose="020B0604020202020204" pitchFamily="34" charset="0"/>
              </a:rPr>
              <a:t>Kapabilitas laboratorium kami meliputi pengujian kimia, mikrobiologi, kalibrasi, elektrikal dan elektronika, keteknikan dan </a:t>
            </a:r>
            <a:r>
              <a:rPr lang="id-ID" b="1" dirty="0" err="1" smtClean="0">
                <a:effectLst/>
                <a:ea typeface="Times New Roman" panose="02020603050405020304" pitchFamily="18" charset="0"/>
                <a:cs typeface="Arial" panose="020B0604020202020204" pitchFamily="34" charset="0"/>
              </a:rPr>
              <a:t>pengujain</a:t>
            </a:r>
            <a:r>
              <a:rPr lang="id-ID" b="1" dirty="0" smtClean="0">
                <a:effectLst/>
                <a:ea typeface="Times New Roman" panose="02020603050405020304" pitchFamily="18" charset="0"/>
                <a:cs typeface="Arial" panose="020B0604020202020204" pitchFamily="34" charset="0"/>
              </a:rPr>
              <a:t> mineral dan pemrosesan mineral. </a:t>
            </a:r>
            <a:endParaRPr lang="id-ID" b="1" dirty="0" smtClean="0">
              <a:effectLst/>
              <a:ea typeface="Times New Roman" panose="02020603050405020304" pitchFamily="18" charset="0"/>
            </a:endParaRPr>
          </a:p>
          <a:p>
            <a:pPr algn="just" fontAlgn="base">
              <a:spcAft>
                <a:spcPts val="0"/>
              </a:spcAft>
            </a:pPr>
            <a:r>
              <a:rPr lang="id-ID" b="1" dirty="0" smtClean="0">
                <a:effectLst/>
                <a:ea typeface="Times New Roman" panose="02020603050405020304" pitchFamily="18" charset="0"/>
                <a:cs typeface="Arial" panose="020B0604020202020204" pitchFamily="34" charset="0"/>
              </a:rPr>
              <a:t>Silakan akses panel informasi di bagian kiri untuk detil layanan Pengujian dan Analisis berdasarkan obyek pengujian, dan panel bagian kanan berdasarkan jenis industri.</a:t>
            </a:r>
            <a:endParaRPr lang="id-ID" b="1" dirty="0" smtClean="0">
              <a:effectLst/>
              <a:ea typeface="Times New Roman" panose="02020603050405020304" pitchFamily="18" charset="0"/>
            </a:endParaRPr>
          </a:p>
          <a:p>
            <a:pPr algn="just" fontAlgn="base">
              <a:spcAft>
                <a:spcPts val="0"/>
              </a:spcAft>
            </a:pPr>
            <a:r>
              <a:rPr lang="id-ID" b="1" dirty="0" smtClean="0">
                <a:effectLst/>
                <a:ea typeface="Times New Roman" panose="02020603050405020304" pitchFamily="18" charset="0"/>
                <a:cs typeface="Arial" panose="020B0604020202020204" pitchFamily="34" charset="0"/>
              </a:rPr>
              <a:t> </a:t>
            </a:r>
            <a:endParaRPr lang="id-ID" b="1" dirty="0" smtClean="0">
              <a:effectLst/>
              <a:ea typeface="Times New Roman" panose="02020603050405020304" pitchFamily="18" charset="0"/>
            </a:endParaRPr>
          </a:p>
          <a:p>
            <a:pPr algn="just" fontAlgn="base">
              <a:spcAft>
                <a:spcPts val="0"/>
              </a:spcAft>
            </a:pPr>
            <a:r>
              <a:rPr lang="id-ID" b="1" dirty="0" smtClean="0">
                <a:effectLst/>
                <a:ea typeface="Times New Roman" panose="02020603050405020304" pitchFamily="18" charset="0"/>
                <a:cs typeface="Arial" panose="020B0604020202020204" pitchFamily="34" charset="0"/>
              </a:rPr>
              <a:t>2. Inspeksi dan Audit</a:t>
            </a:r>
            <a:endParaRPr lang="id-ID" b="1" dirty="0" smtClean="0">
              <a:effectLst/>
              <a:ea typeface="Times New Roman" panose="02020603050405020304" pitchFamily="18" charset="0"/>
            </a:endParaRPr>
          </a:p>
          <a:p>
            <a:pPr algn="just" fontAlgn="base">
              <a:spcAft>
                <a:spcPts val="0"/>
              </a:spcAft>
            </a:pPr>
            <a:r>
              <a:rPr lang="id-ID" b="1" dirty="0" smtClean="0">
                <a:effectLst/>
                <a:ea typeface="Times New Roman" panose="02020603050405020304" pitchFamily="18" charset="0"/>
                <a:cs typeface="Arial" panose="020B0604020202020204" pitchFamily="34" charset="0"/>
              </a:rPr>
              <a:t> </a:t>
            </a:r>
            <a:endParaRPr lang="id-ID" b="1" dirty="0" smtClean="0">
              <a:effectLst/>
              <a:ea typeface="Times New Roman" panose="02020603050405020304" pitchFamily="18" charset="0"/>
            </a:endParaRPr>
          </a:p>
          <a:p>
            <a:pPr algn="just" fontAlgn="base">
              <a:spcAft>
                <a:spcPts val="0"/>
              </a:spcAft>
            </a:pPr>
            <a:r>
              <a:rPr lang="id-ID" b="1" dirty="0" smtClean="0">
                <a:effectLst/>
                <a:ea typeface="Times New Roman" panose="02020603050405020304" pitchFamily="18" charset="0"/>
                <a:cs typeface="Arial" panose="020B0604020202020204" pitchFamily="34" charset="0"/>
              </a:rPr>
              <a:t>Kegiatan inspeksi dan audit krusial diperlukan untuk melindungi seluruh pihak yang berhubungan dalam </a:t>
            </a:r>
            <a:r>
              <a:rPr lang="id-ID" b="1" dirty="0" err="1" smtClean="0">
                <a:effectLst/>
                <a:ea typeface="Times New Roman" panose="02020603050405020304" pitchFamily="18" charset="0"/>
                <a:cs typeface="Arial" panose="020B0604020202020204" pitchFamily="34" charset="0"/>
              </a:rPr>
              <a:t>suatu</a:t>
            </a:r>
            <a:r>
              <a:rPr lang="id-ID" b="1" dirty="0" smtClean="0">
                <a:effectLst/>
                <a:ea typeface="Times New Roman" panose="02020603050405020304" pitchFamily="18" charset="0"/>
                <a:cs typeface="Arial" panose="020B0604020202020204" pitchFamily="34" charset="0"/>
              </a:rPr>
              <a:t> transaksi, misalnya untuk memastikan kualitas dan standar teknis </a:t>
            </a:r>
            <a:r>
              <a:rPr lang="id-ID" b="1" dirty="0" err="1" smtClean="0">
                <a:effectLst/>
                <a:ea typeface="Times New Roman" panose="02020603050405020304" pitchFamily="18" charset="0"/>
                <a:cs typeface="Arial" panose="020B0604020202020204" pitchFamily="34" charset="0"/>
              </a:rPr>
              <a:t>suatu</a:t>
            </a:r>
            <a:r>
              <a:rPr lang="id-ID" b="1" dirty="0" smtClean="0">
                <a:effectLst/>
                <a:ea typeface="Times New Roman" panose="02020603050405020304" pitchFamily="18" charset="0"/>
                <a:cs typeface="Arial" panose="020B0604020202020204" pitchFamily="34" charset="0"/>
              </a:rPr>
              <a:t> produk/jasa telah terpenuhi, atau memastikan kemampuan dan kapasitas calon pemasok. </a:t>
            </a:r>
            <a:endParaRPr lang="id-ID" b="1" dirty="0" smtClean="0">
              <a:effectLst/>
              <a:ea typeface="Times New Roman" panose="02020603050405020304" pitchFamily="18" charset="0"/>
            </a:endParaRPr>
          </a:p>
          <a:p>
            <a:pPr algn="just" fontAlgn="base">
              <a:spcAft>
                <a:spcPts val="0"/>
              </a:spcAft>
            </a:pPr>
            <a:r>
              <a:rPr lang="id-ID" b="1" dirty="0" smtClean="0">
                <a:effectLst/>
                <a:ea typeface="Times New Roman" panose="02020603050405020304" pitchFamily="18" charset="0"/>
                <a:cs typeface="Arial" panose="020B0604020202020204" pitchFamily="34" charset="0"/>
              </a:rPr>
              <a:t/>
            </a:r>
            <a:br>
              <a:rPr lang="id-ID" b="1" dirty="0" smtClean="0">
                <a:effectLst/>
                <a:ea typeface="Times New Roman" panose="02020603050405020304" pitchFamily="18" charset="0"/>
                <a:cs typeface="Arial" panose="020B0604020202020204" pitchFamily="34" charset="0"/>
              </a:rPr>
            </a:br>
            <a:r>
              <a:rPr lang="id-ID" b="1" dirty="0" smtClean="0">
                <a:effectLst/>
                <a:ea typeface="Times New Roman" panose="02020603050405020304" pitchFamily="18" charset="0"/>
                <a:cs typeface="Arial" panose="020B0604020202020204" pitchFamily="34" charset="0"/>
              </a:rPr>
              <a:t>SUCOFINDO menyediakan layanan inspeksi kualitas dan kuantitas produk, mulai dari komoditas pertanian, kehutanan, kelautan dan perikanan, pangan olahan, industri, pertambangan, minyak dan gas, hingga produk konsumen. </a:t>
            </a:r>
            <a:endParaRPr lang="id-ID" b="1" dirty="0" smtClean="0">
              <a:effectLst/>
              <a:ea typeface="Times New Roman" panose="02020603050405020304" pitchFamily="18" charset="0"/>
            </a:endParaRPr>
          </a:p>
          <a:p>
            <a:pPr algn="just" fontAlgn="base">
              <a:spcAft>
                <a:spcPts val="0"/>
              </a:spcAft>
            </a:pPr>
            <a:r>
              <a:rPr lang="id-ID" b="1" dirty="0" smtClean="0">
                <a:effectLst/>
                <a:ea typeface="Times New Roman" panose="02020603050405020304" pitchFamily="18" charset="0"/>
                <a:cs typeface="Arial" panose="020B0604020202020204" pitchFamily="34" charset="0"/>
              </a:rPr>
              <a:t/>
            </a:r>
            <a:br>
              <a:rPr lang="id-ID" b="1" dirty="0" smtClean="0">
                <a:effectLst/>
                <a:ea typeface="Times New Roman" panose="02020603050405020304" pitchFamily="18" charset="0"/>
                <a:cs typeface="Arial" panose="020B0604020202020204" pitchFamily="34" charset="0"/>
              </a:rPr>
            </a:br>
            <a:r>
              <a:rPr lang="id-ID" b="1" dirty="0" smtClean="0">
                <a:effectLst/>
                <a:ea typeface="Times New Roman" panose="02020603050405020304" pitchFamily="18" charset="0"/>
                <a:cs typeface="Arial" panose="020B0604020202020204" pitchFamily="34" charset="0"/>
              </a:rPr>
              <a:t>Silakan akses panel informasi di bagian kiri untuk detil layanan Inspeksi dan Audit berdasarkan obyek pengujian, dan panel bagian kanan berdasarkan jenis industri.</a:t>
            </a:r>
            <a:endParaRPr lang="id-ID" b="1" dirty="0">
              <a:effectLst/>
              <a:ea typeface="Times New Roman" panose="02020603050405020304" pitchFamily="18" charset="0"/>
            </a:endParaRPr>
          </a:p>
        </p:txBody>
      </p:sp>
    </p:spTree>
    <p:extLst>
      <p:ext uri="{BB962C8B-B14F-4D97-AF65-F5344CB8AC3E}">
        <p14:creationId xmlns:p14="http://schemas.microsoft.com/office/powerpoint/2010/main" val="3150252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3791" y="347730"/>
            <a:ext cx="10998557" cy="6247864"/>
          </a:xfrm>
          <a:prstGeom prst="rect">
            <a:avLst/>
          </a:prstGeom>
        </p:spPr>
        <p:txBody>
          <a:bodyPr wrap="square">
            <a:spAutoFit/>
          </a:bodyPr>
          <a:lstStyle/>
          <a:p>
            <a:pPr algn="just" fontAlgn="base">
              <a:spcAft>
                <a:spcPts val="0"/>
              </a:spcAft>
            </a:pPr>
            <a:r>
              <a:rPr lang="id-ID" sz="1600" b="1" dirty="0" smtClean="0">
                <a:effectLst/>
                <a:ea typeface="Times New Roman" panose="02020603050405020304" pitchFamily="18" charset="0"/>
                <a:cs typeface="Arial" panose="020B0604020202020204" pitchFamily="34" charset="0"/>
              </a:rPr>
              <a:t>3. Sertifikasi</a:t>
            </a:r>
            <a:endParaRPr lang="id-ID" sz="1600" b="1" dirty="0" smtClean="0">
              <a:effectLst/>
              <a:ea typeface="Times New Roman" panose="02020603050405020304" pitchFamily="18" charset="0"/>
            </a:endParaRPr>
          </a:p>
          <a:p>
            <a:pPr algn="just" fontAlgn="base">
              <a:spcAft>
                <a:spcPts val="0"/>
              </a:spcAft>
            </a:pPr>
            <a:r>
              <a:rPr lang="id-ID" sz="1600" b="1" dirty="0" smtClean="0">
                <a:effectLst/>
                <a:ea typeface="Times New Roman" panose="02020603050405020304" pitchFamily="18" charset="0"/>
                <a:cs typeface="Arial" panose="020B0604020202020204" pitchFamily="34" charset="0"/>
              </a:rPr>
              <a:t> </a:t>
            </a:r>
            <a:endParaRPr lang="id-ID" sz="1600" b="1" dirty="0" smtClean="0">
              <a:effectLst/>
              <a:ea typeface="Times New Roman" panose="02020603050405020304" pitchFamily="18" charset="0"/>
            </a:endParaRPr>
          </a:p>
          <a:p>
            <a:pPr algn="just" fontAlgn="base">
              <a:spcAft>
                <a:spcPts val="0"/>
              </a:spcAft>
            </a:pPr>
            <a:r>
              <a:rPr lang="id-ID" sz="1600" b="1" dirty="0" smtClean="0">
                <a:effectLst/>
                <a:ea typeface="Times New Roman" panose="02020603050405020304" pitchFamily="18" charset="0"/>
                <a:cs typeface="Arial" panose="020B0604020202020204" pitchFamily="34" charset="0"/>
              </a:rPr>
              <a:t>SUCOFINDO memiliki kapabilitas untuk menyediakan sertifikasi sistem manajemen dan sertifikasi produk. Skema sertifikasi sistem manajemen meliputi sertifikasi ISO 9000, ISO 14000, OHSAS 18000, SA 8000, RSPO, HAACP, Manajemen Hutan Lestari, Chain of </a:t>
            </a:r>
            <a:r>
              <a:rPr lang="id-ID" sz="1600" b="1" dirty="0" err="1" smtClean="0">
                <a:effectLst/>
                <a:ea typeface="Times New Roman" panose="02020603050405020304" pitchFamily="18" charset="0"/>
                <a:cs typeface="Arial" panose="020B0604020202020204" pitchFamily="34" charset="0"/>
              </a:rPr>
              <a:t>Custody</a:t>
            </a:r>
            <a:r>
              <a:rPr lang="id-ID" sz="1600" b="1" dirty="0" smtClean="0">
                <a:effectLst/>
                <a:ea typeface="Times New Roman" panose="02020603050405020304" pitchFamily="18" charset="0"/>
                <a:cs typeface="Arial" panose="020B0604020202020204" pitchFamily="34" charset="0"/>
              </a:rPr>
              <a:t>, Legal </a:t>
            </a:r>
            <a:r>
              <a:rPr lang="id-ID" sz="1600" b="1" dirty="0" err="1" smtClean="0">
                <a:effectLst/>
                <a:ea typeface="Times New Roman" panose="02020603050405020304" pitchFamily="18" charset="0"/>
                <a:cs typeface="Arial" panose="020B0604020202020204" pitchFamily="34" charset="0"/>
              </a:rPr>
              <a:t>Source</a:t>
            </a:r>
            <a:r>
              <a:rPr lang="id-ID" sz="1600" b="1" dirty="0" smtClean="0">
                <a:effectLst/>
                <a:ea typeface="Times New Roman" panose="02020603050405020304" pitchFamily="18" charset="0"/>
                <a:cs typeface="Arial" panose="020B0604020202020204" pitchFamily="34" charset="0"/>
              </a:rPr>
              <a:t> dan lainnya. Sedangkan skema sertifikasi produk meliputi sertifikasi produk listrik dan elektronik, pupuk dan produk kimia, makanan dan minuman, baja serta komoditas pertanian. </a:t>
            </a:r>
            <a:endParaRPr lang="id-ID" sz="1600" b="1" dirty="0" smtClean="0">
              <a:effectLst/>
              <a:ea typeface="Times New Roman" panose="02020603050405020304" pitchFamily="18" charset="0"/>
            </a:endParaRPr>
          </a:p>
          <a:p>
            <a:pPr algn="just" fontAlgn="base">
              <a:spcAft>
                <a:spcPts val="0"/>
              </a:spcAft>
            </a:pPr>
            <a:r>
              <a:rPr lang="id-ID" sz="1600" b="1" dirty="0" smtClean="0">
                <a:effectLst/>
                <a:ea typeface="Times New Roman" panose="02020603050405020304" pitchFamily="18" charset="0"/>
                <a:cs typeface="Arial" panose="020B0604020202020204" pitchFamily="34" charset="0"/>
              </a:rPr>
              <a:t/>
            </a:r>
            <a:br>
              <a:rPr lang="id-ID" sz="1600" b="1" dirty="0" smtClean="0">
                <a:effectLst/>
                <a:ea typeface="Times New Roman" panose="02020603050405020304" pitchFamily="18" charset="0"/>
                <a:cs typeface="Arial" panose="020B0604020202020204" pitchFamily="34" charset="0"/>
              </a:rPr>
            </a:br>
            <a:r>
              <a:rPr lang="id-ID" sz="1600" b="1" dirty="0" smtClean="0">
                <a:effectLst/>
                <a:ea typeface="Times New Roman" panose="02020603050405020304" pitchFamily="18" charset="0"/>
                <a:cs typeface="Arial" panose="020B0604020202020204" pitchFamily="34" charset="0"/>
              </a:rPr>
              <a:t>Silakan akses panel informasi di bagian kiri untuk detil layanan Sertifikasi berdasarkan obyek pengujian, dan panel bagian kanan berdasarkan jenis industri.</a:t>
            </a:r>
            <a:endParaRPr lang="id-ID" sz="1600" b="1" dirty="0" smtClean="0">
              <a:effectLst/>
              <a:ea typeface="Times New Roman" panose="02020603050405020304" pitchFamily="18" charset="0"/>
            </a:endParaRPr>
          </a:p>
          <a:p>
            <a:pPr algn="just" fontAlgn="base">
              <a:spcAft>
                <a:spcPts val="0"/>
              </a:spcAft>
            </a:pPr>
            <a:r>
              <a:rPr lang="id-ID" sz="1600" b="1" dirty="0" smtClean="0">
                <a:effectLst/>
                <a:ea typeface="Times New Roman" panose="02020603050405020304" pitchFamily="18" charset="0"/>
                <a:cs typeface="Arial" panose="020B0604020202020204" pitchFamily="34" charset="0"/>
              </a:rPr>
              <a:t> </a:t>
            </a:r>
            <a:endParaRPr lang="id-ID" sz="1600" b="1" dirty="0" smtClean="0">
              <a:effectLst/>
              <a:ea typeface="Times New Roman" panose="02020603050405020304" pitchFamily="18" charset="0"/>
            </a:endParaRPr>
          </a:p>
          <a:p>
            <a:pPr algn="just" fontAlgn="base">
              <a:spcAft>
                <a:spcPts val="0"/>
              </a:spcAft>
            </a:pPr>
            <a:r>
              <a:rPr lang="id-ID" sz="1600" b="1" dirty="0" smtClean="0">
                <a:effectLst/>
                <a:ea typeface="Times New Roman" panose="02020603050405020304" pitchFamily="18" charset="0"/>
                <a:cs typeface="Arial" panose="020B0604020202020204" pitchFamily="34" charset="0"/>
              </a:rPr>
              <a:t>4. Pelatihan</a:t>
            </a:r>
            <a:endParaRPr lang="id-ID" sz="1600" b="1" dirty="0" smtClean="0">
              <a:effectLst/>
              <a:ea typeface="Times New Roman" panose="02020603050405020304" pitchFamily="18" charset="0"/>
            </a:endParaRPr>
          </a:p>
          <a:p>
            <a:pPr algn="just" fontAlgn="base">
              <a:spcAft>
                <a:spcPts val="0"/>
              </a:spcAft>
            </a:pPr>
            <a:r>
              <a:rPr lang="id-ID" sz="1600" b="1" dirty="0" smtClean="0">
                <a:effectLst/>
                <a:ea typeface="Times New Roman" panose="02020603050405020304" pitchFamily="18" charset="0"/>
                <a:cs typeface="Arial" panose="020B0604020202020204" pitchFamily="34" charset="0"/>
              </a:rPr>
              <a:t> </a:t>
            </a:r>
            <a:endParaRPr lang="id-ID" sz="1600" b="1" dirty="0" smtClean="0">
              <a:effectLst/>
              <a:ea typeface="Times New Roman" panose="02020603050405020304" pitchFamily="18" charset="0"/>
            </a:endParaRPr>
          </a:p>
          <a:p>
            <a:pPr algn="just" fontAlgn="base">
              <a:spcAft>
                <a:spcPts val="0"/>
              </a:spcAft>
            </a:pPr>
            <a:r>
              <a:rPr lang="id-ID" sz="1600" b="1" dirty="0" smtClean="0">
                <a:effectLst/>
                <a:ea typeface="Times New Roman" panose="02020603050405020304" pitchFamily="18" charset="0"/>
                <a:cs typeface="Arial" panose="020B0604020202020204" pitchFamily="34" charset="0"/>
              </a:rPr>
              <a:t>SUCOFINDO menyediakan pelatihan Peningkatan Pengetahuan dan pelatihan Kecakapan Teknis </a:t>
            </a:r>
            <a:r>
              <a:rPr lang="id-ID" sz="1600" b="1" dirty="0" err="1" smtClean="0">
                <a:effectLst/>
                <a:ea typeface="Times New Roman" panose="02020603050405020304" pitchFamily="18" charset="0"/>
                <a:cs typeface="Arial" panose="020B0604020202020204" pitchFamily="34" charset="0"/>
              </a:rPr>
              <a:t>dimana</a:t>
            </a:r>
            <a:r>
              <a:rPr lang="id-ID" sz="1600" b="1" dirty="0" smtClean="0">
                <a:effectLst/>
                <a:ea typeface="Times New Roman" panose="02020603050405020304" pitchFamily="18" charset="0"/>
                <a:cs typeface="Arial" panose="020B0604020202020204" pitchFamily="34" charset="0"/>
              </a:rPr>
              <a:t> kurikulumnya disusun secara khusus dan spesifik untuk memenuhi kebutuhan industri dan bisnis. </a:t>
            </a:r>
            <a:endParaRPr lang="id-ID" sz="1600" b="1" dirty="0" smtClean="0">
              <a:effectLst/>
              <a:ea typeface="Times New Roman" panose="02020603050405020304" pitchFamily="18" charset="0"/>
            </a:endParaRPr>
          </a:p>
          <a:p>
            <a:pPr algn="just" fontAlgn="base">
              <a:spcAft>
                <a:spcPts val="0"/>
              </a:spcAft>
            </a:pPr>
            <a:r>
              <a:rPr lang="id-ID" sz="1600" b="1" dirty="0" smtClean="0">
                <a:effectLst/>
                <a:ea typeface="Times New Roman" panose="02020603050405020304" pitchFamily="18" charset="0"/>
                <a:cs typeface="Arial" panose="020B0604020202020204" pitchFamily="34" charset="0"/>
              </a:rPr>
              <a:t/>
            </a:r>
            <a:br>
              <a:rPr lang="id-ID" sz="1600" b="1" dirty="0" smtClean="0">
                <a:effectLst/>
                <a:ea typeface="Times New Roman" panose="02020603050405020304" pitchFamily="18" charset="0"/>
                <a:cs typeface="Arial" panose="020B0604020202020204" pitchFamily="34" charset="0"/>
              </a:rPr>
            </a:br>
            <a:r>
              <a:rPr lang="id-ID" sz="1600" b="1" dirty="0" smtClean="0">
                <a:effectLst/>
                <a:ea typeface="Times New Roman" panose="02020603050405020304" pitchFamily="18" charset="0"/>
                <a:cs typeface="Arial" panose="020B0604020202020204" pitchFamily="34" charset="0"/>
              </a:rPr>
              <a:t>Pelatihan Peningkatan Pengetahuan membagikan pengetahuan dan pengalaman dalam berbagai aspek bisnis, seperti sistem manajemen mutu, keselamatan dan kesehatan kerja, HACCP, dan manajemen pengamanan. Jasa pelatihan teknis mempersiapkan personil-personil untuk segala kegiatan teknis, seperti pelatihan tanggap darurat dan pengoperasian alat-alat berat. </a:t>
            </a:r>
            <a:endParaRPr lang="id-ID" sz="1600" b="1" dirty="0" smtClean="0">
              <a:effectLst/>
              <a:ea typeface="Times New Roman" panose="02020603050405020304" pitchFamily="18" charset="0"/>
            </a:endParaRPr>
          </a:p>
          <a:p>
            <a:pPr algn="just" fontAlgn="base">
              <a:spcAft>
                <a:spcPts val="0"/>
              </a:spcAft>
            </a:pPr>
            <a:r>
              <a:rPr lang="id-ID" sz="1600" b="1" dirty="0" smtClean="0">
                <a:effectLst/>
                <a:ea typeface="Times New Roman" panose="02020603050405020304" pitchFamily="18" charset="0"/>
                <a:cs typeface="Arial" panose="020B0604020202020204" pitchFamily="34" charset="0"/>
              </a:rPr>
              <a:t/>
            </a:r>
            <a:br>
              <a:rPr lang="id-ID" sz="1600" b="1" dirty="0" smtClean="0">
                <a:effectLst/>
                <a:ea typeface="Times New Roman" panose="02020603050405020304" pitchFamily="18" charset="0"/>
                <a:cs typeface="Arial" panose="020B0604020202020204" pitchFamily="34" charset="0"/>
              </a:rPr>
            </a:br>
            <a:r>
              <a:rPr lang="id-ID" sz="1600" b="1" dirty="0" smtClean="0">
                <a:effectLst/>
                <a:ea typeface="Times New Roman" panose="02020603050405020304" pitchFamily="18" charset="0"/>
                <a:cs typeface="Arial" panose="020B0604020202020204" pitchFamily="34" charset="0"/>
              </a:rPr>
              <a:t>Kurikulum SUCOFINDO yang superior didukung dengan fasilitas pelatihan yang diperlukan untuk menjamin manfaat yang sebesar-besarnya </a:t>
            </a:r>
            <a:r>
              <a:rPr lang="id-ID" sz="1600" b="1" dirty="0" err="1" smtClean="0">
                <a:effectLst/>
                <a:ea typeface="Times New Roman" panose="02020603050405020304" pitchFamily="18" charset="0"/>
                <a:cs typeface="Arial" panose="020B0604020202020204" pitchFamily="34" charset="0"/>
              </a:rPr>
              <a:t>keikutsertaan</a:t>
            </a:r>
            <a:r>
              <a:rPr lang="id-ID" sz="1600" b="1" dirty="0" smtClean="0">
                <a:effectLst/>
                <a:ea typeface="Times New Roman" panose="02020603050405020304" pitchFamily="18" charset="0"/>
                <a:cs typeface="Arial" panose="020B0604020202020204" pitchFamily="34" charset="0"/>
              </a:rPr>
              <a:t> setiap peserta pelatihan.</a:t>
            </a:r>
            <a:endParaRPr lang="id-ID" sz="1600" b="1" dirty="0" smtClean="0">
              <a:effectLst/>
              <a:ea typeface="Times New Roman" panose="02020603050405020304" pitchFamily="18" charset="0"/>
            </a:endParaRPr>
          </a:p>
          <a:p>
            <a:pPr algn="just" fontAlgn="base">
              <a:spcAft>
                <a:spcPts val="0"/>
              </a:spcAft>
            </a:pPr>
            <a:r>
              <a:rPr lang="id-ID" sz="1600" b="1" dirty="0" smtClean="0">
                <a:effectLst/>
                <a:ea typeface="Times New Roman" panose="02020603050405020304" pitchFamily="18" charset="0"/>
                <a:cs typeface="Arial" panose="020B0604020202020204" pitchFamily="34" charset="0"/>
              </a:rPr>
              <a:t/>
            </a:r>
            <a:br>
              <a:rPr lang="id-ID" sz="1600" b="1" dirty="0" smtClean="0">
                <a:effectLst/>
                <a:ea typeface="Times New Roman" panose="02020603050405020304" pitchFamily="18" charset="0"/>
                <a:cs typeface="Arial" panose="020B0604020202020204" pitchFamily="34" charset="0"/>
              </a:rPr>
            </a:br>
            <a:r>
              <a:rPr lang="id-ID" sz="1600" b="1" dirty="0" smtClean="0">
                <a:effectLst/>
                <a:ea typeface="Times New Roman" panose="02020603050405020304" pitchFamily="18" charset="0"/>
                <a:cs typeface="Arial" panose="020B0604020202020204" pitchFamily="34" charset="0"/>
              </a:rPr>
              <a:t>Silakan akses panel informasi di bagian kiri untuk detil layanan Pelatihan berdasarkan obyek latihan, dan panel bagian kanan berdasarkan jenis industri.</a:t>
            </a:r>
            <a:endParaRPr lang="id-ID" sz="1600" b="1" dirty="0">
              <a:effectLst/>
              <a:ea typeface="Times New Roman" panose="02020603050405020304" pitchFamily="18" charset="0"/>
            </a:endParaRPr>
          </a:p>
        </p:txBody>
      </p:sp>
    </p:spTree>
    <p:extLst>
      <p:ext uri="{BB962C8B-B14F-4D97-AF65-F5344CB8AC3E}">
        <p14:creationId xmlns:p14="http://schemas.microsoft.com/office/powerpoint/2010/main" val="141766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913" y="360609"/>
            <a:ext cx="10895526" cy="3693319"/>
          </a:xfrm>
          <a:prstGeom prst="rect">
            <a:avLst/>
          </a:prstGeom>
        </p:spPr>
        <p:txBody>
          <a:bodyPr wrap="square">
            <a:spAutoFit/>
          </a:bodyPr>
          <a:lstStyle/>
          <a:p>
            <a:pPr algn="just" fontAlgn="base">
              <a:spcAft>
                <a:spcPts val="0"/>
              </a:spcAft>
            </a:pPr>
            <a:r>
              <a:rPr lang="id-ID" b="1" dirty="0" smtClean="0">
                <a:effectLst/>
                <a:ea typeface="Times New Roman" panose="02020603050405020304" pitchFamily="18" charset="0"/>
                <a:cs typeface="Arial" panose="020B0604020202020204" pitchFamily="34" charset="0"/>
              </a:rPr>
              <a:t>5. Konsultasi</a:t>
            </a:r>
            <a:endParaRPr lang="id-ID" b="1" dirty="0" smtClean="0">
              <a:effectLst/>
              <a:ea typeface="Times New Roman" panose="02020603050405020304" pitchFamily="18" charset="0"/>
            </a:endParaRPr>
          </a:p>
          <a:p>
            <a:pPr algn="just" fontAlgn="base">
              <a:spcAft>
                <a:spcPts val="0"/>
              </a:spcAft>
            </a:pPr>
            <a:r>
              <a:rPr lang="id-ID" b="1" dirty="0" smtClean="0">
                <a:effectLst/>
                <a:ea typeface="Times New Roman" panose="02020603050405020304" pitchFamily="18" charset="0"/>
                <a:cs typeface="Arial" panose="020B0604020202020204" pitchFamily="34" charset="0"/>
              </a:rPr>
              <a:t> </a:t>
            </a:r>
            <a:endParaRPr lang="id-ID" b="1" dirty="0" smtClean="0">
              <a:effectLst/>
              <a:ea typeface="Times New Roman" panose="02020603050405020304" pitchFamily="18" charset="0"/>
            </a:endParaRPr>
          </a:p>
          <a:p>
            <a:pPr algn="just" fontAlgn="base">
              <a:spcAft>
                <a:spcPts val="0"/>
              </a:spcAft>
            </a:pPr>
            <a:r>
              <a:rPr lang="id-ID" b="1" dirty="0" smtClean="0">
                <a:effectLst/>
                <a:ea typeface="Times New Roman" panose="02020603050405020304" pitchFamily="18" charset="0"/>
                <a:cs typeface="Arial" panose="020B0604020202020204" pitchFamily="34" charset="0"/>
              </a:rPr>
              <a:t>Selama lebih dari setengah abad sejak berdirinya SUCOFINDO pada tahun 1956, kami terus membangun pengalaman, keahlian dan teknologi, yang menjadi </a:t>
            </a:r>
            <a:r>
              <a:rPr lang="id-ID" b="1" dirty="0" err="1" smtClean="0">
                <a:effectLst/>
                <a:ea typeface="Times New Roman" panose="02020603050405020304" pitchFamily="18" charset="0"/>
                <a:cs typeface="Arial" panose="020B0604020202020204" pitchFamily="34" charset="0"/>
              </a:rPr>
              <a:t>pondasi</a:t>
            </a:r>
            <a:r>
              <a:rPr lang="id-ID" b="1" dirty="0" smtClean="0">
                <a:effectLst/>
                <a:ea typeface="Times New Roman" panose="02020603050405020304" pitchFamily="18" charset="0"/>
                <a:cs typeface="Arial" panose="020B0604020202020204" pitchFamily="34" charset="0"/>
              </a:rPr>
              <a:t> bisnis dan teknis yang kuat. Interaksi ekstensif kami dengan pelaku berbagai bidang bisnis dan dukungan para pakar yang kami miliki juga turut mendukung perkembangan kami.</a:t>
            </a:r>
            <a:endParaRPr lang="id-ID" b="1" dirty="0" smtClean="0">
              <a:effectLst/>
              <a:ea typeface="Times New Roman" panose="02020603050405020304" pitchFamily="18" charset="0"/>
            </a:endParaRPr>
          </a:p>
          <a:p>
            <a:pPr algn="just" fontAlgn="base">
              <a:spcAft>
                <a:spcPts val="0"/>
              </a:spcAft>
            </a:pPr>
            <a:r>
              <a:rPr lang="id-ID" b="1" dirty="0" smtClean="0">
                <a:effectLst/>
                <a:ea typeface="Times New Roman" panose="02020603050405020304" pitchFamily="18" charset="0"/>
                <a:cs typeface="Arial" panose="020B0604020202020204" pitchFamily="34" charset="0"/>
              </a:rPr>
              <a:t/>
            </a:r>
            <a:br>
              <a:rPr lang="id-ID" b="1" dirty="0" smtClean="0">
                <a:effectLst/>
                <a:ea typeface="Times New Roman" panose="02020603050405020304" pitchFamily="18" charset="0"/>
                <a:cs typeface="Arial" panose="020B0604020202020204" pitchFamily="34" charset="0"/>
              </a:rPr>
            </a:br>
            <a:r>
              <a:rPr lang="id-ID" b="1" dirty="0" smtClean="0">
                <a:effectLst/>
                <a:ea typeface="Times New Roman" panose="02020603050405020304" pitchFamily="18" charset="0"/>
                <a:cs typeface="Arial" panose="020B0604020202020204" pitchFamily="34" charset="0"/>
              </a:rPr>
              <a:t>Melihat dinamika bisnis dan industri di Indonesia saat ini, SUCOFINDO terdorong untuk menyumbangkan keahlian dan pengalaman yang kami miliki dalam bentuk layanan konsultasi di berbagai bidang, seperti konsultasi sistem manajemen, AMDAL, sistem informasi, kandungan komponen dalam negeri, pengembangan wilayah, infrastruktur dan tata ruang. </a:t>
            </a:r>
            <a:endParaRPr lang="id-ID" b="1" dirty="0" smtClean="0">
              <a:effectLst/>
              <a:ea typeface="Times New Roman" panose="02020603050405020304" pitchFamily="18" charset="0"/>
            </a:endParaRPr>
          </a:p>
          <a:p>
            <a:pPr algn="just" fontAlgn="base">
              <a:spcAft>
                <a:spcPts val="0"/>
              </a:spcAft>
            </a:pPr>
            <a:r>
              <a:rPr lang="id-ID" b="1" dirty="0" smtClean="0">
                <a:effectLst/>
                <a:ea typeface="Times New Roman" panose="02020603050405020304" pitchFamily="18" charset="0"/>
                <a:cs typeface="Arial" panose="020B0604020202020204" pitchFamily="34" charset="0"/>
              </a:rPr>
              <a:t>Silakan akses panel informasi di bagian kiri untuk detil layanan Konsultasi berdasarkan obyek latihan, dan panel bagian kanan berdasarkan jenis industri.</a:t>
            </a:r>
            <a:endParaRPr lang="id-ID" b="1" dirty="0">
              <a:effectLst/>
              <a:ea typeface="Times New Roman" panose="02020603050405020304" pitchFamily="18" charset="0"/>
            </a:endParaRPr>
          </a:p>
        </p:txBody>
      </p:sp>
    </p:spTree>
    <p:extLst>
      <p:ext uri="{BB962C8B-B14F-4D97-AF65-F5344CB8AC3E}">
        <p14:creationId xmlns:p14="http://schemas.microsoft.com/office/powerpoint/2010/main" val="566800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0913" y="437882"/>
            <a:ext cx="11114467" cy="4134465"/>
          </a:xfrm>
          <a:prstGeom prst="rect">
            <a:avLst/>
          </a:prstGeom>
        </p:spPr>
        <p:txBody>
          <a:bodyPr wrap="square">
            <a:spAutoFit/>
          </a:bodyPr>
          <a:lstStyle/>
          <a:p>
            <a:pPr>
              <a:spcAft>
                <a:spcPts val="800"/>
              </a:spcAft>
            </a:pPr>
            <a:r>
              <a:rPr lang="id-ID" sz="3200" b="1" dirty="0" smtClean="0">
                <a:effectLst/>
                <a:latin typeface="Calibri" panose="020F0502020204030204" pitchFamily="34" charset="0"/>
                <a:ea typeface="Calibri" panose="020F0502020204030204" pitchFamily="34" charset="0"/>
                <a:cs typeface="Arial" panose="020B0604020202020204" pitchFamily="34" charset="0"/>
              </a:rPr>
              <a:t>NASKURU TELAH DIANALISA OLEH SUCOFINDO</a:t>
            </a:r>
          </a:p>
          <a:p>
            <a:pPr algn="just">
              <a:spcAft>
                <a:spcPts val="800"/>
              </a:spcAft>
            </a:pPr>
            <a:r>
              <a:rPr lang="id-ID" sz="3200" b="1" dirty="0" smtClean="0">
                <a:effectLst/>
                <a:latin typeface="Calibri" panose="020F0502020204030204" pitchFamily="34" charset="0"/>
                <a:ea typeface="Calibri" panose="020F0502020204030204" pitchFamily="34" charset="0"/>
                <a:cs typeface="Arial" panose="020B0604020202020204" pitchFamily="34" charset="0"/>
              </a:rPr>
              <a:t>Sebelum dinyatakan lulus untuk mendapatkan </a:t>
            </a:r>
            <a:r>
              <a:rPr lang="id-ID" sz="3200" b="1" dirty="0" err="1" smtClean="0">
                <a:effectLst/>
                <a:latin typeface="Calibri" panose="020F0502020204030204" pitchFamily="34" charset="0"/>
                <a:ea typeface="Calibri" panose="020F0502020204030204" pitchFamily="34" charset="0"/>
                <a:cs typeface="Arial" panose="020B0604020202020204" pitchFamily="34" charset="0"/>
              </a:rPr>
              <a:t>ijin</a:t>
            </a:r>
            <a:r>
              <a:rPr lang="id-ID" sz="3200" b="1" dirty="0" smtClean="0">
                <a:effectLst/>
                <a:latin typeface="Calibri" panose="020F0502020204030204" pitchFamily="34" charset="0"/>
                <a:ea typeface="Calibri" panose="020F0502020204030204" pitchFamily="34" charset="0"/>
                <a:cs typeface="Arial" panose="020B0604020202020204" pitchFamily="34" charset="0"/>
              </a:rPr>
              <a:t> produksi dan </a:t>
            </a:r>
            <a:r>
              <a:rPr lang="id-ID" sz="3200" b="1" dirty="0" err="1" smtClean="0">
                <a:effectLst/>
                <a:latin typeface="Calibri" panose="020F0502020204030204" pitchFamily="34" charset="0"/>
                <a:ea typeface="Calibri" panose="020F0502020204030204" pitchFamily="34" charset="0"/>
                <a:cs typeface="Arial" panose="020B0604020202020204" pitchFamily="34" charset="0"/>
              </a:rPr>
              <a:t>ijin</a:t>
            </a:r>
            <a:r>
              <a:rPr lang="id-ID" sz="3200" b="1" dirty="0" smtClean="0">
                <a:effectLst/>
                <a:latin typeface="Calibri" panose="020F0502020204030204" pitchFamily="34" charset="0"/>
                <a:ea typeface="Calibri" panose="020F0502020204030204" pitchFamily="34" charset="0"/>
                <a:cs typeface="Arial" panose="020B0604020202020204" pitchFamily="34" charset="0"/>
              </a:rPr>
              <a:t> memasarkan, terlebih dahulu </a:t>
            </a:r>
            <a:r>
              <a:rPr lang="id-ID" sz="3200" b="1" dirty="0" err="1" smtClean="0">
                <a:effectLst/>
                <a:latin typeface="Calibri" panose="020F0502020204030204" pitchFamily="34" charset="0"/>
                <a:ea typeface="Calibri" panose="020F0502020204030204" pitchFamily="34" charset="0"/>
                <a:cs typeface="Arial" panose="020B0604020202020204" pitchFamily="34" charset="0"/>
              </a:rPr>
              <a:t>Naskuru</a:t>
            </a:r>
            <a:r>
              <a:rPr lang="id-ID" sz="3200" b="1" dirty="0" smtClean="0">
                <a:effectLst/>
                <a:latin typeface="Calibri" panose="020F0502020204030204" pitchFamily="34" charset="0"/>
                <a:ea typeface="Calibri" panose="020F0502020204030204" pitchFamily="34" charset="0"/>
                <a:cs typeface="Arial" panose="020B0604020202020204" pitchFamily="34" charset="0"/>
              </a:rPr>
              <a:t> harus diuji secara kimia, fisika, dan biologi oleh Laboratorium Sucofindo. Hasil analisa tersebut sebagai kelengkapan untuk uji efektivitas yang dilakukan oleh Departemen Agronomi, Fakultas Pertanian, Institut Pertanian Bogor. Hasil analisa Sucofindo dapat dilihat sebagai berikut:</a:t>
            </a:r>
            <a:endParaRPr lang="id-ID" sz="3200" b="1"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5605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cstate="screen">
            <a:extLst>
              <a:ext uri="{28A0092B-C50C-407E-A947-70E740481C1C}">
                <a14:useLocalDpi xmlns:a14="http://schemas.microsoft.com/office/drawing/2010/main"/>
              </a:ext>
            </a:extLst>
          </a:blip>
          <a:srcRect l="1000" t="436" r="815" b="599"/>
          <a:stretch/>
        </p:blipFill>
        <p:spPr>
          <a:xfrm>
            <a:off x="3277673" y="225381"/>
            <a:ext cx="4655713" cy="6445876"/>
          </a:xfrm>
          <a:prstGeom prst="rect">
            <a:avLst/>
          </a:prstGeom>
        </p:spPr>
      </p:pic>
    </p:spTree>
    <p:extLst>
      <p:ext uri="{BB962C8B-B14F-4D97-AF65-F5344CB8AC3E}">
        <p14:creationId xmlns:p14="http://schemas.microsoft.com/office/powerpoint/2010/main" val="11941118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360</Words>
  <Application>Microsoft Office PowerPoint</Application>
  <PresentationFormat>Widescreen</PresentationFormat>
  <Paragraphs>39</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SUCOFINDO LEMBAGA PENGKAJIAN DAN PENGUJIAN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SUCOFINDO LEMBAGA PENGKAJIAN DAN PENGUJIAN</dc:title>
  <dc:creator>TOSHIBA</dc:creator>
  <cp:lastModifiedBy>ConneCt_ComputeCh</cp:lastModifiedBy>
  <cp:revision>4</cp:revision>
  <dcterms:created xsi:type="dcterms:W3CDTF">2015-02-02T14:17:13Z</dcterms:created>
  <dcterms:modified xsi:type="dcterms:W3CDTF">2015-02-07T15:19:32Z</dcterms:modified>
</cp:coreProperties>
</file>