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4C4A-63C2-47FF-B2D2-8741C31A116C}" type="datetimeFigureOut">
              <a:rPr lang="id-ID" smtClean="0"/>
              <a:t>21/01/2015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5BE4-825C-4952-8C28-8D85A7AC38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90443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4C4A-63C2-47FF-B2D2-8741C31A116C}" type="datetimeFigureOut">
              <a:rPr lang="id-ID" smtClean="0"/>
              <a:t>21/01/2015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5BE4-825C-4952-8C28-8D85A7AC38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26839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4C4A-63C2-47FF-B2D2-8741C31A116C}" type="datetimeFigureOut">
              <a:rPr lang="id-ID" smtClean="0"/>
              <a:t>21/01/2015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5BE4-825C-4952-8C28-8D85A7AC38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8541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4C4A-63C2-47FF-B2D2-8741C31A116C}" type="datetimeFigureOut">
              <a:rPr lang="id-ID" smtClean="0"/>
              <a:t>21/01/2015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5BE4-825C-4952-8C28-8D85A7AC38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53538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4C4A-63C2-47FF-B2D2-8741C31A116C}" type="datetimeFigureOut">
              <a:rPr lang="id-ID" smtClean="0"/>
              <a:t>21/01/2015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5BE4-825C-4952-8C28-8D85A7AC38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68780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4C4A-63C2-47FF-B2D2-8741C31A116C}" type="datetimeFigureOut">
              <a:rPr lang="id-ID" smtClean="0"/>
              <a:t>21/01/2015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5BE4-825C-4952-8C28-8D85A7AC38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59796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4C4A-63C2-47FF-B2D2-8741C31A116C}" type="datetimeFigureOut">
              <a:rPr lang="id-ID" smtClean="0"/>
              <a:t>21/01/2015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5BE4-825C-4952-8C28-8D85A7AC38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62305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4C4A-63C2-47FF-B2D2-8741C31A116C}" type="datetimeFigureOut">
              <a:rPr lang="id-ID" smtClean="0"/>
              <a:t>21/01/2015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5BE4-825C-4952-8C28-8D85A7AC38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0262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4C4A-63C2-47FF-B2D2-8741C31A116C}" type="datetimeFigureOut">
              <a:rPr lang="id-ID" smtClean="0"/>
              <a:t>21/01/2015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5BE4-825C-4952-8C28-8D85A7AC38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86166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4C4A-63C2-47FF-B2D2-8741C31A116C}" type="datetimeFigureOut">
              <a:rPr lang="id-ID" smtClean="0"/>
              <a:t>21/01/2015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5BE4-825C-4952-8C28-8D85A7AC38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9923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64C4A-63C2-47FF-B2D2-8741C31A116C}" type="datetimeFigureOut">
              <a:rPr lang="id-ID" smtClean="0"/>
              <a:t>21/01/2015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5BE4-825C-4952-8C28-8D85A7AC38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9407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64C4A-63C2-47FF-B2D2-8741C31A116C}" type="datetimeFigureOut">
              <a:rPr lang="id-ID" smtClean="0"/>
              <a:t>21/01/2015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F5BE4-825C-4952-8C28-8D85A7AC385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71896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590843"/>
            <a:ext cx="9144000" cy="2635782"/>
          </a:xfrm>
        </p:spPr>
        <p:txBody>
          <a:bodyPr>
            <a:normAutofit fontScale="90000"/>
          </a:bodyPr>
          <a:lstStyle/>
          <a:p>
            <a:r>
              <a:rPr lang="id-ID" sz="4000" b="1" dirty="0" smtClean="0">
                <a:solidFill>
                  <a:srgbClr val="FFFF00"/>
                </a:solidFill>
                <a:latin typeface="+mn-lt"/>
              </a:rPr>
              <a:t>PEMAKAIAN NASKURU PADA </a:t>
            </a:r>
            <a:r>
              <a:rPr lang="id-ID" sz="4000" b="1" dirty="0" smtClean="0">
                <a:solidFill>
                  <a:srgbClr val="FFFF00"/>
                </a:solidFill>
                <a:latin typeface="+mn-lt"/>
              </a:rPr>
              <a:t>TERNAK DAN IKAN </a:t>
            </a:r>
            <a:r>
              <a:rPr lang="id-ID" sz="4000" b="1" dirty="0" smtClean="0">
                <a:solidFill>
                  <a:srgbClr val="FFFF00"/>
                </a:solidFill>
                <a:latin typeface="+mn-lt"/>
              </a:rPr>
              <a:t>:</a:t>
            </a:r>
            <a:br>
              <a:rPr lang="id-ID" sz="4000" b="1" dirty="0" smtClean="0">
                <a:solidFill>
                  <a:srgbClr val="FFFF00"/>
                </a:solidFill>
                <a:latin typeface="+mn-lt"/>
              </a:rPr>
            </a:br>
            <a:r>
              <a:rPr lang="id-ID" sz="4000" b="1" i="1" dirty="0" smtClean="0">
                <a:solidFill>
                  <a:srgbClr val="00B0F0"/>
                </a:solidFill>
                <a:latin typeface="+mn-lt"/>
              </a:rPr>
              <a:t>SAPI POTONG, SAPI PERAH, KAMBING, AYAM POTONG, AYAM PETELOR, ITIK, PUYUH</a:t>
            </a:r>
            <a:r>
              <a:rPr lang="id-ID" sz="4000" b="1" i="1" dirty="0" smtClean="0">
                <a:solidFill>
                  <a:srgbClr val="00B0F0"/>
                </a:solidFill>
                <a:latin typeface="+mn-lt"/>
              </a:rPr>
              <a:t>, AYAM KAMPUNG, LELE</a:t>
            </a:r>
            <a:r>
              <a:rPr lang="id-ID" sz="4000" b="1" i="1" dirty="0" smtClean="0">
                <a:solidFill>
                  <a:srgbClr val="00B0F0"/>
                </a:solidFill>
                <a:latin typeface="+mn-lt"/>
              </a:rPr>
              <a:t>, </a:t>
            </a:r>
            <a:r>
              <a:rPr lang="id-ID" sz="4000" b="1" i="1" dirty="0" smtClean="0">
                <a:solidFill>
                  <a:srgbClr val="00B0F0"/>
                </a:solidFill>
                <a:latin typeface="+mn-lt"/>
              </a:rPr>
              <a:t>BELUT, SIDAT, GURAMEH, NILA, EMAS, BAWAL </a:t>
            </a:r>
            <a:r>
              <a:rPr lang="id-ID" sz="4000" b="1" i="1" dirty="0" smtClean="0">
                <a:solidFill>
                  <a:srgbClr val="00B0F0"/>
                </a:solidFill>
                <a:latin typeface="+mn-lt"/>
              </a:rPr>
              <a:t>DAN </a:t>
            </a:r>
            <a:r>
              <a:rPr lang="id-ID" sz="4000" b="1" i="1" dirty="0" smtClean="0">
                <a:solidFill>
                  <a:srgbClr val="00B0F0"/>
                </a:solidFill>
                <a:latin typeface="+mn-lt"/>
              </a:rPr>
              <a:t>CACING</a:t>
            </a:r>
            <a:endParaRPr lang="id-ID" sz="4000" b="1" i="1" dirty="0">
              <a:solidFill>
                <a:srgbClr val="00B0F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01287"/>
            <a:ext cx="9144000" cy="1655762"/>
          </a:xfrm>
        </p:spPr>
        <p:txBody>
          <a:bodyPr/>
          <a:lstStyle/>
          <a:p>
            <a:r>
              <a:rPr lang="id-ID" b="1" dirty="0" smtClean="0">
                <a:solidFill>
                  <a:srgbClr val="92D050"/>
                </a:solidFill>
              </a:rPr>
              <a:t>DISAMPAIKAN OLEH</a:t>
            </a:r>
          </a:p>
          <a:p>
            <a:r>
              <a:rPr lang="id-ID" b="1" dirty="0" smtClean="0">
                <a:solidFill>
                  <a:srgbClr val="92D050"/>
                </a:solidFill>
              </a:rPr>
              <a:t>PT OSMOSA ALAM SEMESTA</a:t>
            </a:r>
          </a:p>
          <a:p>
            <a:r>
              <a:rPr lang="id-ID" b="1" dirty="0" smtClean="0">
                <a:solidFill>
                  <a:srgbClr val="92D050"/>
                </a:solidFill>
              </a:rPr>
              <a:t>WONOSOBO, JANUARI 2015</a:t>
            </a:r>
            <a:endParaRPr lang="id-ID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89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0741" y="1477106"/>
            <a:ext cx="10515600" cy="516284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d-ID" b="1" dirty="0" err="1"/>
              <a:t>Naskuru</a:t>
            </a:r>
            <a:r>
              <a:rPr lang="id-ID" b="1" dirty="0"/>
              <a:t> Ternak bisa diberikan kepada </a:t>
            </a:r>
            <a:r>
              <a:rPr lang="id-ID" b="1" dirty="0" smtClean="0"/>
              <a:t>ayam potong, ayam </a:t>
            </a:r>
            <a:r>
              <a:rPr lang="id-ID" b="1" dirty="0" err="1" smtClean="0"/>
              <a:t>petelor</a:t>
            </a:r>
            <a:r>
              <a:rPr lang="id-ID" b="1" dirty="0" smtClean="0"/>
              <a:t>, itik, puyuh dan ayam kampung dengan </a:t>
            </a:r>
            <a:r>
              <a:rPr lang="id-ID" b="1" dirty="0"/>
              <a:t>cara diberikan pada :</a:t>
            </a:r>
          </a:p>
          <a:p>
            <a:pPr marL="514350" indent="-514350">
              <a:buFont typeface="+mj-lt"/>
              <a:buAutoNum type="arabicPeriod"/>
            </a:pPr>
            <a:r>
              <a:rPr lang="id-ID" b="1" dirty="0"/>
              <a:t>Air </a:t>
            </a:r>
            <a:r>
              <a:rPr lang="id-ID" b="1" dirty="0" smtClean="0"/>
              <a:t>minum</a:t>
            </a:r>
            <a:endParaRPr lang="id-ID" b="1" dirty="0"/>
          </a:p>
          <a:p>
            <a:pPr marL="514350" indent="-514350">
              <a:buFont typeface="+mj-lt"/>
              <a:buAutoNum type="arabicPeriod"/>
            </a:pPr>
            <a:r>
              <a:rPr lang="id-ID" b="1" dirty="0"/>
              <a:t>Pakan</a:t>
            </a:r>
          </a:p>
          <a:p>
            <a:pPr marL="0" indent="0">
              <a:buNone/>
            </a:pPr>
            <a:r>
              <a:rPr lang="id-ID" b="1" i="1" dirty="0">
                <a:solidFill>
                  <a:srgbClr val="FF0000"/>
                </a:solidFill>
              </a:rPr>
              <a:t>Aplikasi pada air minum</a:t>
            </a:r>
            <a:r>
              <a:rPr lang="id-ID" b="1" dirty="0"/>
              <a:t>, caranya </a:t>
            </a:r>
            <a:r>
              <a:rPr lang="id-ID" b="1" dirty="0" err="1"/>
              <a:t>Naskuru</a:t>
            </a:r>
            <a:r>
              <a:rPr lang="id-ID" b="1" dirty="0"/>
              <a:t> Ternak dicampurkan pada air minum ayam potong, ayam </a:t>
            </a:r>
            <a:r>
              <a:rPr lang="id-ID" b="1" dirty="0" err="1"/>
              <a:t>petelor</a:t>
            </a:r>
            <a:r>
              <a:rPr lang="id-ID" b="1" dirty="0"/>
              <a:t>, itik, puyuh dan ayam kampung</a:t>
            </a:r>
            <a:r>
              <a:rPr lang="id-ID" b="1" dirty="0" smtClean="0"/>
              <a:t> </a:t>
            </a:r>
            <a:r>
              <a:rPr lang="id-ID" b="1" dirty="0"/>
              <a:t>dengan dosis setiap liter air minum dicampur dengan 5 cc </a:t>
            </a:r>
            <a:r>
              <a:rPr lang="id-ID" b="1" dirty="0" err="1"/>
              <a:t>Naskuru</a:t>
            </a:r>
            <a:r>
              <a:rPr lang="id-ID" b="1" dirty="0"/>
              <a:t> diberikan setiap hari. </a:t>
            </a:r>
            <a:endParaRPr lang="id-ID" b="1" dirty="0" smtClean="0"/>
          </a:p>
          <a:p>
            <a:pPr marL="0" indent="0">
              <a:buNone/>
            </a:pPr>
            <a:r>
              <a:rPr lang="id-ID" b="1" i="1" dirty="0" smtClean="0">
                <a:solidFill>
                  <a:srgbClr val="FF0000"/>
                </a:solidFill>
              </a:rPr>
              <a:t>Aplikasi </a:t>
            </a:r>
            <a:r>
              <a:rPr lang="id-ID" b="1" i="1" dirty="0">
                <a:solidFill>
                  <a:srgbClr val="FF0000"/>
                </a:solidFill>
              </a:rPr>
              <a:t>pada pakan</a:t>
            </a:r>
            <a:r>
              <a:rPr lang="id-ID" b="1" dirty="0"/>
              <a:t>, selain diberikan lewat minuman </a:t>
            </a:r>
            <a:r>
              <a:rPr lang="id-ID" b="1" dirty="0" smtClean="0"/>
              <a:t>agar </a:t>
            </a:r>
            <a:r>
              <a:rPr lang="id-ID" b="1" dirty="0"/>
              <a:t>pertumbuhan / penambahan </a:t>
            </a:r>
            <a:r>
              <a:rPr lang="id-ID" b="1" dirty="0" smtClean="0"/>
              <a:t>bobot / produksi </a:t>
            </a:r>
            <a:r>
              <a:rPr lang="id-ID" b="1" dirty="0" err="1" smtClean="0"/>
              <a:t>telor</a:t>
            </a:r>
            <a:r>
              <a:rPr lang="id-ID" b="1" dirty="0" smtClean="0"/>
              <a:t> </a:t>
            </a:r>
            <a:r>
              <a:rPr lang="id-ID" b="1" dirty="0"/>
              <a:t>ayam potong, ayam </a:t>
            </a:r>
            <a:r>
              <a:rPr lang="id-ID" b="1" dirty="0" err="1"/>
              <a:t>petelor</a:t>
            </a:r>
            <a:r>
              <a:rPr lang="id-ID" b="1" dirty="0"/>
              <a:t>, itik, puyuh dan ayam </a:t>
            </a:r>
            <a:r>
              <a:rPr lang="id-ID" b="1" dirty="0" smtClean="0"/>
              <a:t>kampung maksimal, </a:t>
            </a:r>
            <a:r>
              <a:rPr lang="id-ID" b="1" dirty="0"/>
              <a:t>maka bisa ditambahkan aplikasi melalui pakannya dengan cara </a:t>
            </a:r>
            <a:r>
              <a:rPr lang="id-ID" b="1" dirty="0" smtClean="0"/>
              <a:t>pakan unggas tersebut disemprot dengan larutan </a:t>
            </a:r>
            <a:r>
              <a:rPr lang="id-ID" b="1" dirty="0" err="1" smtClean="0"/>
              <a:t>Naskuru</a:t>
            </a:r>
            <a:r>
              <a:rPr lang="id-ID" b="1" dirty="0" smtClean="0"/>
              <a:t> secara merata sebelum diberikan kepada unggas tersebut (cara membuat larutan adalah : campur </a:t>
            </a:r>
            <a:r>
              <a:rPr lang="id-ID" b="1" dirty="0" err="1" smtClean="0"/>
              <a:t>Naskuru</a:t>
            </a:r>
            <a:r>
              <a:rPr lang="id-ID" b="1" dirty="0" smtClean="0"/>
              <a:t> Ternak dengan air bersih dengan perbandingan 1 : 30).</a:t>
            </a:r>
            <a:endParaRPr lang="id-ID" b="1" dirty="0"/>
          </a:p>
          <a:p>
            <a:endParaRPr lang="id-ID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294786"/>
            <a:ext cx="10515600" cy="943172"/>
          </a:xfrm>
        </p:spPr>
        <p:txBody>
          <a:bodyPr>
            <a:noAutofit/>
          </a:bodyPr>
          <a:lstStyle/>
          <a:p>
            <a:pPr algn="ctr"/>
            <a:r>
              <a:rPr lang="id-ID" sz="3600" b="1" dirty="0">
                <a:solidFill>
                  <a:srgbClr val="002060"/>
                </a:solidFill>
                <a:latin typeface="+mn-lt"/>
              </a:rPr>
              <a:t>4</a:t>
            </a:r>
            <a:r>
              <a:rPr lang="id-ID" sz="3600" b="1" dirty="0" smtClean="0">
                <a:solidFill>
                  <a:srgbClr val="002060"/>
                </a:solidFill>
                <a:latin typeface="+mn-lt"/>
              </a:rPr>
              <a:t>. AYAM POTONG, AYAM PETELOR, ITIK, PUYUH, DAN AYAM KAMPUNG</a:t>
            </a:r>
            <a:endParaRPr lang="id-ID" sz="3600" b="1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9303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1817"/>
          </a:xfrm>
        </p:spPr>
        <p:txBody>
          <a:bodyPr>
            <a:noAutofit/>
          </a:bodyPr>
          <a:lstStyle/>
          <a:p>
            <a:pPr algn="ctr"/>
            <a:r>
              <a:rPr lang="id-ID" sz="3600" b="1" dirty="0">
                <a:solidFill>
                  <a:srgbClr val="FFFF00"/>
                </a:solidFill>
                <a:latin typeface="+mn-lt"/>
              </a:rPr>
              <a:t>5</a:t>
            </a:r>
            <a:r>
              <a:rPr lang="id-ID" sz="3600" b="1" dirty="0" smtClean="0">
                <a:solidFill>
                  <a:srgbClr val="FFFF00"/>
                </a:solidFill>
                <a:latin typeface="+mn-lt"/>
              </a:rPr>
              <a:t>. LELE, BELUT, SIDAT, DAN GURAMEH</a:t>
            </a:r>
            <a:endParaRPr lang="id-ID" sz="36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181100"/>
            <a:ext cx="10515600" cy="52482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d-ID" b="1" dirty="0" err="1">
                <a:solidFill>
                  <a:schemeClr val="bg1"/>
                </a:solidFill>
              </a:rPr>
              <a:t>Naskuru</a:t>
            </a:r>
            <a:r>
              <a:rPr lang="id-ID" b="1" dirty="0">
                <a:solidFill>
                  <a:schemeClr val="bg1"/>
                </a:solidFill>
              </a:rPr>
              <a:t> Ternak bisa diberikan kepada </a:t>
            </a:r>
            <a:r>
              <a:rPr lang="id-ID" b="1" dirty="0" smtClean="0">
                <a:solidFill>
                  <a:schemeClr val="bg1"/>
                </a:solidFill>
              </a:rPr>
              <a:t>lele, belut, </a:t>
            </a:r>
            <a:r>
              <a:rPr lang="id-ID" b="1" dirty="0" err="1" smtClean="0">
                <a:solidFill>
                  <a:schemeClr val="bg1"/>
                </a:solidFill>
              </a:rPr>
              <a:t>sidat</a:t>
            </a:r>
            <a:r>
              <a:rPr lang="id-ID" b="1" dirty="0" smtClean="0">
                <a:solidFill>
                  <a:schemeClr val="bg1"/>
                </a:solidFill>
              </a:rPr>
              <a:t>, dan </a:t>
            </a:r>
            <a:r>
              <a:rPr lang="id-ID" b="1" dirty="0" err="1" smtClean="0">
                <a:solidFill>
                  <a:schemeClr val="bg1"/>
                </a:solidFill>
              </a:rPr>
              <a:t>gurameh</a:t>
            </a:r>
            <a:r>
              <a:rPr lang="id-ID" b="1" dirty="0" smtClean="0">
                <a:solidFill>
                  <a:schemeClr val="bg1"/>
                </a:solidFill>
              </a:rPr>
              <a:t> dengan </a:t>
            </a:r>
            <a:r>
              <a:rPr lang="id-ID" b="1" dirty="0">
                <a:solidFill>
                  <a:schemeClr val="bg1"/>
                </a:solidFill>
              </a:rPr>
              <a:t>cara diberikan pada :</a:t>
            </a:r>
          </a:p>
          <a:p>
            <a:pPr marL="51435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bg1"/>
                </a:solidFill>
              </a:rPr>
              <a:t>Pakan</a:t>
            </a:r>
            <a:endParaRPr lang="id-ID" b="1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bg1"/>
                </a:solidFill>
              </a:rPr>
              <a:t>Air kolam</a:t>
            </a:r>
            <a:endParaRPr lang="id-ID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id-ID" b="1" i="1" dirty="0">
                <a:solidFill>
                  <a:srgbClr val="FF0000"/>
                </a:solidFill>
              </a:rPr>
              <a:t>Aplikasi pada </a:t>
            </a:r>
            <a:r>
              <a:rPr lang="id-ID" b="1" i="1" dirty="0" smtClean="0">
                <a:solidFill>
                  <a:srgbClr val="FF0000"/>
                </a:solidFill>
              </a:rPr>
              <a:t>pakan</a:t>
            </a:r>
            <a:r>
              <a:rPr lang="id-ID" b="1" dirty="0" smtClean="0">
                <a:solidFill>
                  <a:schemeClr val="bg1"/>
                </a:solidFill>
              </a:rPr>
              <a:t>, agar pertumbuhan / pertambahan bobot ikan tersebut cepat dengan target 2 x lipat dari yang tidak memakai </a:t>
            </a:r>
            <a:r>
              <a:rPr lang="id-ID" b="1" dirty="0" err="1" smtClean="0">
                <a:solidFill>
                  <a:schemeClr val="bg1"/>
                </a:solidFill>
              </a:rPr>
              <a:t>Naskuru</a:t>
            </a:r>
            <a:r>
              <a:rPr lang="id-ID" b="1" dirty="0" smtClean="0">
                <a:solidFill>
                  <a:schemeClr val="bg1"/>
                </a:solidFill>
              </a:rPr>
              <a:t> dengan cara pakan ikan tersebut disemprot dengan larutan </a:t>
            </a:r>
            <a:r>
              <a:rPr lang="id-ID" b="1" dirty="0" err="1" smtClean="0">
                <a:solidFill>
                  <a:schemeClr val="bg1"/>
                </a:solidFill>
              </a:rPr>
              <a:t>Naskuru</a:t>
            </a:r>
            <a:r>
              <a:rPr lang="id-ID" b="1" dirty="0" smtClean="0">
                <a:solidFill>
                  <a:schemeClr val="bg1"/>
                </a:solidFill>
              </a:rPr>
              <a:t> secara merata sebelum diberikan kepada ikan tersebut </a:t>
            </a:r>
            <a:r>
              <a:rPr lang="id-ID" b="1" dirty="0">
                <a:solidFill>
                  <a:schemeClr val="bg1"/>
                </a:solidFill>
              </a:rPr>
              <a:t>(cara membuat larutan adalah : campur </a:t>
            </a:r>
            <a:r>
              <a:rPr lang="id-ID" b="1" dirty="0" err="1">
                <a:solidFill>
                  <a:schemeClr val="bg1"/>
                </a:solidFill>
              </a:rPr>
              <a:t>Naskuru</a:t>
            </a:r>
            <a:r>
              <a:rPr lang="id-ID" b="1" dirty="0">
                <a:solidFill>
                  <a:schemeClr val="bg1"/>
                </a:solidFill>
              </a:rPr>
              <a:t> Ternak dengan air bersih dengan perbandingan 1 : 30</a:t>
            </a:r>
            <a:r>
              <a:rPr lang="id-ID" b="1" dirty="0" smtClean="0">
                <a:solidFill>
                  <a:schemeClr val="bg1"/>
                </a:solidFill>
              </a:rPr>
              <a:t>).</a:t>
            </a:r>
          </a:p>
          <a:p>
            <a:pPr marL="0" indent="0">
              <a:buNone/>
            </a:pPr>
            <a:r>
              <a:rPr lang="id-ID" b="1" i="1" dirty="0" smtClean="0">
                <a:solidFill>
                  <a:srgbClr val="FF0000"/>
                </a:solidFill>
              </a:rPr>
              <a:t>Aplikasi </a:t>
            </a:r>
            <a:r>
              <a:rPr lang="id-ID" b="1" i="1" dirty="0">
                <a:solidFill>
                  <a:srgbClr val="FF0000"/>
                </a:solidFill>
              </a:rPr>
              <a:t>pada </a:t>
            </a:r>
            <a:r>
              <a:rPr lang="id-ID" b="1" i="1" dirty="0" smtClean="0">
                <a:solidFill>
                  <a:srgbClr val="FF0000"/>
                </a:solidFill>
              </a:rPr>
              <a:t>air kolam</a:t>
            </a:r>
            <a:r>
              <a:rPr lang="id-ID" b="1" dirty="0" smtClean="0">
                <a:solidFill>
                  <a:schemeClr val="bg1"/>
                </a:solidFill>
              </a:rPr>
              <a:t>, </a:t>
            </a:r>
            <a:r>
              <a:rPr lang="id-ID" b="1" dirty="0">
                <a:solidFill>
                  <a:schemeClr val="bg1"/>
                </a:solidFill>
              </a:rPr>
              <a:t>selain diberikan lewat </a:t>
            </a:r>
            <a:r>
              <a:rPr lang="id-ID" b="1" dirty="0" smtClean="0">
                <a:solidFill>
                  <a:schemeClr val="bg1"/>
                </a:solidFill>
              </a:rPr>
              <a:t>pakan, </a:t>
            </a:r>
            <a:r>
              <a:rPr lang="id-ID" b="1" dirty="0" err="1" smtClean="0">
                <a:solidFill>
                  <a:schemeClr val="bg1"/>
                </a:solidFill>
              </a:rPr>
              <a:t>Naskuru</a:t>
            </a:r>
            <a:r>
              <a:rPr lang="id-ID" b="1" dirty="0" smtClean="0">
                <a:solidFill>
                  <a:schemeClr val="bg1"/>
                </a:solidFill>
              </a:rPr>
              <a:t> diberikan lewat air kolam dengan maksud untuk menumbuhkan plankton dan menghilangkan bau tak sedap dari air kolam, caranya secara periodik seminggu sekali air kolam disemprot dengan larutan </a:t>
            </a:r>
            <a:r>
              <a:rPr lang="id-ID" b="1" dirty="0" err="1" smtClean="0">
                <a:solidFill>
                  <a:schemeClr val="bg1"/>
                </a:solidFill>
              </a:rPr>
              <a:t>Naskuru</a:t>
            </a:r>
            <a:r>
              <a:rPr lang="id-ID" b="1" dirty="0" smtClean="0">
                <a:solidFill>
                  <a:schemeClr val="bg1"/>
                </a:solidFill>
              </a:rPr>
              <a:t> secara merata </a:t>
            </a:r>
            <a:r>
              <a:rPr lang="id-ID" b="1" dirty="0" err="1" smtClean="0">
                <a:solidFill>
                  <a:schemeClr val="bg1"/>
                </a:solidFill>
              </a:rPr>
              <a:t>dipermukaannya</a:t>
            </a:r>
            <a:r>
              <a:rPr lang="id-ID" b="1" dirty="0" smtClean="0">
                <a:solidFill>
                  <a:schemeClr val="bg1"/>
                </a:solidFill>
              </a:rPr>
              <a:t> </a:t>
            </a:r>
            <a:r>
              <a:rPr lang="id-ID" b="1" dirty="0">
                <a:solidFill>
                  <a:schemeClr val="bg1"/>
                </a:solidFill>
              </a:rPr>
              <a:t>(cara membuat larutan adalah : campur </a:t>
            </a:r>
            <a:r>
              <a:rPr lang="id-ID" b="1" dirty="0" err="1">
                <a:solidFill>
                  <a:schemeClr val="bg1"/>
                </a:solidFill>
              </a:rPr>
              <a:t>Naskuru</a:t>
            </a:r>
            <a:r>
              <a:rPr lang="id-ID" b="1" dirty="0">
                <a:solidFill>
                  <a:schemeClr val="bg1"/>
                </a:solidFill>
              </a:rPr>
              <a:t> Ternak dengan air bersih dengan perbandingan 1 : 30).</a:t>
            </a:r>
          </a:p>
          <a:p>
            <a:pPr marL="0" indent="0">
              <a:buNone/>
            </a:pPr>
            <a:endParaRPr lang="id-ID" b="1" dirty="0">
              <a:solidFill>
                <a:schemeClr val="bg1"/>
              </a:solidFill>
            </a:endParaRPr>
          </a:p>
          <a:p>
            <a:endParaRPr lang="id-ID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843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0" b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5884"/>
          </a:xfrm>
        </p:spPr>
        <p:txBody>
          <a:bodyPr>
            <a:noAutofit/>
          </a:bodyPr>
          <a:lstStyle/>
          <a:p>
            <a:pPr algn="ctr"/>
            <a:r>
              <a:rPr lang="id-ID" sz="3600" b="1" dirty="0">
                <a:solidFill>
                  <a:srgbClr val="FFFF00"/>
                </a:solidFill>
                <a:latin typeface="+mn-lt"/>
              </a:rPr>
              <a:t>6</a:t>
            </a:r>
            <a:r>
              <a:rPr lang="id-ID" sz="3600" b="1" dirty="0" smtClean="0">
                <a:solidFill>
                  <a:srgbClr val="FFFF00"/>
                </a:solidFill>
                <a:latin typeface="+mn-lt"/>
              </a:rPr>
              <a:t>. NILA, EMAS, BAWAL DLL</a:t>
            </a:r>
            <a:endParaRPr lang="id-ID" sz="36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195388"/>
            <a:ext cx="10515600" cy="52895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3200" b="1" dirty="0" err="1">
                <a:solidFill>
                  <a:srgbClr val="002060"/>
                </a:solidFill>
              </a:rPr>
              <a:t>Naskuru</a:t>
            </a:r>
            <a:r>
              <a:rPr lang="id-ID" sz="3200" b="1" dirty="0">
                <a:solidFill>
                  <a:srgbClr val="002060"/>
                </a:solidFill>
              </a:rPr>
              <a:t> Ternak bisa diberikan kepada </a:t>
            </a:r>
            <a:r>
              <a:rPr lang="id-ID" sz="3200" b="1" dirty="0" smtClean="0">
                <a:solidFill>
                  <a:srgbClr val="002060"/>
                </a:solidFill>
              </a:rPr>
              <a:t>nila, emas, bawal </a:t>
            </a:r>
            <a:r>
              <a:rPr lang="id-ID" sz="3200" b="1" dirty="0" err="1" smtClean="0">
                <a:solidFill>
                  <a:srgbClr val="002060"/>
                </a:solidFill>
              </a:rPr>
              <a:t>dll</a:t>
            </a:r>
            <a:r>
              <a:rPr lang="id-ID" sz="3200" b="1" dirty="0" smtClean="0">
                <a:solidFill>
                  <a:srgbClr val="002060"/>
                </a:solidFill>
              </a:rPr>
              <a:t> dengan cara dicampurkan pada pakannya, </a:t>
            </a:r>
          </a:p>
          <a:p>
            <a:pPr marL="0" indent="0">
              <a:buNone/>
            </a:pPr>
            <a:r>
              <a:rPr lang="id-ID" sz="3200" b="1" i="1" dirty="0" smtClean="0">
                <a:solidFill>
                  <a:srgbClr val="FF0000"/>
                </a:solidFill>
              </a:rPr>
              <a:t>Aplikasi </a:t>
            </a:r>
            <a:r>
              <a:rPr lang="id-ID" sz="3200" b="1" i="1" dirty="0">
                <a:solidFill>
                  <a:srgbClr val="FF0000"/>
                </a:solidFill>
              </a:rPr>
              <a:t>pada </a:t>
            </a:r>
            <a:r>
              <a:rPr lang="id-ID" sz="3200" b="1" i="1" dirty="0" smtClean="0">
                <a:solidFill>
                  <a:srgbClr val="FF0000"/>
                </a:solidFill>
              </a:rPr>
              <a:t>pakan</a:t>
            </a:r>
            <a:r>
              <a:rPr lang="id-ID" sz="3200" b="1" dirty="0" smtClean="0">
                <a:solidFill>
                  <a:srgbClr val="002060"/>
                </a:solidFill>
              </a:rPr>
              <a:t>, agar pertumbuhan / pertambahan bobot ikan tersebut cepat dengan target 2 x lipat dari yang tidak memakai </a:t>
            </a:r>
            <a:r>
              <a:rPr lang="id-ID" sz="3200" b="1" dirty="0" err="1" smtClean="0">
                <a:solidFill>
                  <a:srgbClr val="002060"/>
                </a:solidFill>
              </a:rPr>
              <a:t>Naskuru</a:t>
            </a:r>
            <a:r>
              <a:rPr lang="id-ID" sz="3200" b="1" dirty="0" smtClean="0">
                <a:solidFill>
                  <a:srgbClr val="002060"/>
                </a:solidFill>
              </a:rPr>
              <a:t> dengan cara pakan ikan tersebut disemprot dengan larutan </a:t>
            </a:r>
            <a:r>
              <a:rPr lang="id-ID" sz="3200" b="1" dirty="0" err="1" smtClean="0">
                <a:solidFill>
                  <a:srgbClr val="002060"/>
                </a:solidFill>
              </a:rPr>
              <a:t>Naskuru</a:t>
            </a:r>
            <a:r>
              <a:rPr lang="id-ID" sz="3200" b="1" dirty="0" smtClean="0">
                <a:solidFill>
                  <a:srgbClr val="002060"/>
                </a:solidFill>
              </a:rPr>
              <a:t> secara merata sebelum diberikan kepada ikan tersebut </a:t>
            </a:r>
            <a:r>
              <a:rPr lang="id-ID" sz="3200" b="1" dirty="0">
                <a:solidFill>
                  <a:srgbClr val="002060"/>
                </a:solidFill>
              </a:rPr>
              <a:t>(cara membuat larutan adalah : campur </a:t>
            </a:r>
            <a:r>
              <a:rPr lang="id-ID" sz="3200" b="1" dirty="0" err="1">
                <a:solidFill>
                  <a:srgbClr val="002060"/>
                </a:solidFill>
              </a:rPr>
              <a:t>Naskuru</a:t>
            </a:r>
            <a:r>
              <a:rPr lang="id-ID" sz="3200" b="1" dirty="0">
                <a:solidFill>
                  <a:srgbClr val="002060"/>
                </a:solidFill>
              </a:rPr>
              <a:t> Ternak dengan air bersih dengan perbandingan 1 : 30</a:t>
            </a:r>
            <a:r>
              <a:rPr lang="id-ID" sz="3200" b="1" dirty="0" smtClean="0">
                <a:solidFill>
                  <a:srgbClr val="002060"/>
                </a:solidFill>
              </a:rPr>
              <a:t>).</a:t>
            </a:r>
          </a:p>
          <a:p>
            <a:endParaRPr lang="id-ID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9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8087"/>
          </a:xfrm>
        </p:spPr>
        <p:txBody>
          <a:bodyPr>
            <a:noAutofit/>
          </a:bodyPr>
          <a:lstStyle/>
          <a:p>
            <a:pPr algn="ctr"/>
            <a:r>
              <a:rPr lang="id-ID" sz="3600" b="1" dirty="0">
                <a:solidFill>
                  <a:srgbClr val="FFFF00"/>
                </a:solidFill>
                <a:latin typeface="+mn-lt"/>
              </a:rPr>
              <a:t>7</a:t>
            </a:r>
            <a:r>
              <a:rPr lang="id-ID" sz="3600" b="1" dirty="0" smtClean="0">
                <a:solidFill>
                  <a:srgbClr val="FFFF00"/>
                </a:solidFill>
                <a:latin typeface="+mn-lt"/>
              </a:rPr>
              <a:t>. CACING</a:t>
            </a:r>
            <a:endParaRPr lang="id-ID" sz="36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252538"/>
            <a:ext cx="10515600" cy="51768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d-ID" sz="3200" b="1" dirty="0" err="1">
                <a:solidFill>
                  <a:schemeClr val="bg1"/>
                </a:solidFill>
              </a:rPr>
              <a:t>Naskuru</a:t>
            </a:r>
            <a:r>
              <a:rPr lang="id-ID" sz="3200" b="1" dirty="0">
                <a:solidFill>
                  <a:schemeClr val="bg1"/>
                </a:solidFill>
              </a:rPr>
              <a:t> Ternak bisa diberikan kepada </a:t>
            </a:r>
            <a:r>
              <a:rPr lang="id-ID" sz="3200" b="1" dirty="0" smtClean="0">
                <a:solidFill>
                  <a:schemeClr val="bg1"/>
                </a:solidFill>
              </a:rPr>
              <a:t>cacing dengan cara </a:t>
            </a:r>
            <a:r>
              <a:rPr lang="id-ID" sz="3200" b="1" dirty="0" err="1" smtClean="0">
                <a:solidFill>
                  <a:schemeClr val="bg1"/>
                </a:solidFill>
              </a:rPr>
              <a:t>dikocorkan</a:t>
            </a:r>
            <a:r>
              <a:rPr lang="id-ID" sz="3200" b="1" dirty="0" smtClean="0">
                <a:solidFill>
                  <a:schemeClr val="bg1"/>
                </a:solidFill>
              </a:rPr>
              <a:t> pada media tumbuhnya,</a:t>
            </a:r>
          </a:p>
          <a:p>
            <a:pPr marL="0" indent="0">
              <a:buNone/>
            </a:pPr>
            <a:r>
              <a:rPr lang="id-ID" sz="3200" b="1" i="1" dirty="0" smtClean="0">
                <a:solidFill>
                  <a:srgbClr val="00B0F0"/>
                </a:solidFill>
              </a:rPr>
              <a:t>Aplikasi </a:t>
            </a:r>
            <a:r>
              <a:rPr lang="id-ID" sz="3200" b="1" i="1" dirty="0">
                <a:solidFill>
                  <a:srgbClr val="00B0F0"/>
                </a:solidFill>
              </a:rPr>
              <a:t>pada </a:t>
            </a:r>
            <a:r>
              <a:rPr lang="id-ID" sz="3200" b="1" i="1" dirty="0" smtClean="0">
                <a:solidFill>
                  <a:srgbClr val="00B0F0"/>
                </a:solidFill>
              </a:rPr>
              <a:t>media tumbuhnya</a:t>
            </a:r>
            <a:r>
              <a:rPr lang="id-ID" sz="3200" b="1" dirty="0" smtClean="0">
                <a:solidFill>
                  <a:schemeClr val="bg1"/>
                </a:solidFill>
              </a:rPr>
              <a:t>, agar pertumbuhan / pertambahan bobot cacing tersebut lebih cepat dengan target 2 x lipat dari yang tidak memakai </a:t>
            </a:r>
            <a:r>
              <a:rPr lang="id-ID" sz="3200" b="1" dirty="0" err="1" smtClean="0">
                <a:solidFill>
                  <a:schemeClr val="bg1"/>
                </a:solidFill>
              </a:rPr>
              <a:t>Naskuru</a:t>
            </a:r>
            <a:r>
              <a:rPr lang="id-ID" sz="3200" b="1" dirty="0" smtClean="0">
                <a:solidFill>
                  <a:schemeClr val="bg1"/>
                </a:solidFill>
              </a:rPr>
              <a:t> dengan cara media tumbuh cacing tersebut </a:t>
            </a:r>
            <a:r>
              <a:rPr lang="id-ID" sz="3200" b="1" dirty="0" err="1" smtClean="0">
                <a:solidFill>
                  <a:schemeClr val="bg1"/>
                </a:solidFill>
              </a:rPr>
              <a:t>dikocor</a:t>
            </a:r>
            <a:r>
              <a:rPr lang="id-ID" sz="3200" b="1" dirty="0" smtClean="0">
                <a:solidFill>
                  <a:schemeClr val="bg1"/>
                </a:solidFill>
              </a:rPr>
              <a:t> dengan larutan </a:t>
            </a:r>
            <a:r>
              <a:rPr lang="id-ID" sz="3200" b="1" dirty="0" err="1" smtClean="0">
                <a:solidFill>
                  <a:schemeClr val="bg1"/>
                </a:solidFill>
              </a:rPr>
              <a:t>Naskuru</a:t>
            </a:r>
            <a:r>
              <a:rPr lang="id-ID" sz="3200" b="1" dirty="0" smtClean="0">
                <a:solidFill>
                  <a:schemeClr val="bg1"/>
                </a:solidFill>
              </a:rPr>
              <a:t> secara merata sebelum diberikan kepada media cacing tersebut </a:t>
            </a:r>
            <a:r>
              <a:rPr lang="id-ID" sz="3200" b="1" dirty="0">
                <a:solidFill>
                  <a:schemeClr val="bg1"/>
                </a:solidFill>
              </a:rPr>
              <a:t>(cara membuat larutan adalah : campur </a:t>
            </a:r>
            <a:r>
              <a:rPr lang="id-ID" sz="3200" b="1" dirty="0" err="1">
                <a:solidFill>
                  <a:schemeClr val="bg1"/>
                </a:solidFill>
              </a:rPr>
              <a:t>Naskuru</a:t>
            </a:r>
            <a:r>
              <a:rPr lang="id-ID" sz="3200" b="1" dirty="0">
                <a:solidFill>
                  <a:schemeClr val="bg1"/>
                </a:solidFill>
              </a:rPr>
              <a:t> Ternak dengan air bersih dengan perbandingan 1 : 30</a:t>
            </a:r>
            <a:r>
              <a:rPr lang="id-ID" sz="3200" b="1" dirty="0" smtClean="0">
                <a:solidFill>
                  <a:schemeClr val="bg1"/>
                </a:solidFill>
              </a:rPr>
              <a:t>), dalam setiap 20 liter larutan </a:t>
            </a:r>
            <a:r>
              <a:rPr lang="id-ID" sz="3200" b="1" dirty="0" err="1" smtClean="0">
                <a:solidFill>
                  <a:schemeClr val="bg1"/>
                </a:solidFill>
              </a:rPr>
              <a:t>Naskuru</a:t>
            </a:r>
            <a:r>
              <a:rPr lang="id-ID" sz="3200" b="1" dirty="0" smtClean="0">
                <a:solidFill>
                  <a:schemeClr val="bg1"/>
                </a:solidFill>
              </a:rPr>
              <a:t> ditambahkan urea 3 sendok makan dan gula merah 3 sendok makan.</a:t>
            </a:r>
          </a:p>
        </p:txBody>
      </p:sp>
    </p:spTree>
    <p:extLst>
      <p:ext uri="{BB962C8B-B14F-4D97-AF65-F5344CB8AC3E}">
        <p14:creationId xmlns:p14="http://schemas.microsoft.com/office/powerpoint/2010/main" val="3710847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020"/>
          </a:xfrm>
        </p:spPr>
        <p:txBody>
          <a:bodyPr/>
          <a:lstStyle/>
          <a:p>
            <a:pPr algn="ctr"/>
            <a:r>
              <a:rPr lang="id-ID" b="1" dirty="0" smtClean="0">
                <a:solidFill>
                  <a:srgbClr val="FFFF00"/>
                </a:solidFill>
                <a:latin typeface="+mn-lt"/>
              </a:rPr>
              <a:t>1. SAPI POTONG</a:t>
            </a:r>
            <a:endParaRPr lang="id-ID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0160"/>
            <a:ext cx="10515600" cy="51487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b="1" dirty="0" err="1" smtClean="0">
                <a:solidFill>
                  <a:schemeClr val="bg1"/>
                </a:solidFill>
              </a:rPr>
              <a:t>Naskuru</a:t>
            </a:r>
            <a:r>
              <a:rPr lang="id-ID" b="1" dirty="0" smtClean="0">
                <a:solidFill>
                  <a:schemeClr val="bg1"/>
                </a:solidFill>
              </a:rPr>
              <a:t> Ternak bisa diberikan kepada sapi potong jenis apapun dengan cara diberikan pada :</a:t>
            </a:r>
          </a:p>
          <a:p>
            <a:pPr marL="51435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bg1"/>
                </a:solidFill>
              </a:rPr>
              <a:t>Air minum / </a:t>
            </a:r>
            <a:r>
              <a:rPr lang="id-ID" b="1" dirty="0" err="1" smtClean="0">
                <a:solidFill>
                  <a:schemeClr val="bg1"/>
                </a:solidFill>
              </a:rPr>
              <a:t>komboran</a:t>
            </a:r>
            <a:endParaRPr lang="id-ID" b="1" dirty="0" smtClean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id-ID" b="1" dirty="0" smtClean="0">
                <a:solidFill>
                  <a:schemeClr val="bg1"/>
                </a:solidFill>
              </a:rPr>
              <a:t>Pakan</a:t>
            </a:r>
          </a:p>
          <a:p>
            <a:pPr marL="0" indent="0">
              <a:buNone/>
            </a:pPr>
            <a:r>
              <a:rPr lang="id-ID" b="1" i="1" dirty="0" smtClean="0">
                <a:solidFill>
                  <a:srgbClr val="00B0F0"/>
                </a:solidFill>
              </a:rPr>
              <a:t>Aplikasi pada air minum</a:t>
            </a:r>
            <a:r>
              <a:rPr lang="id-ID" b="1" dirty="0" smtClean="0">
                <a:solidFill>
                  <a:schemeClr val="bg1"/>
                </a:solidFill>
              </a:rPr>
              <a:t>, caranya </a:t>
            </a:r>
            <a:r>
              <a:rPr lang="id-ID" b="1" dirty="0" err="1" smtClean="0">
                <a:solidFill>
                  <a:schemeClr val="bg1"/>
                </a:solidFill>
              </a:rPr>
              <a:t>Naskuru</a:t>
            </a:r>
            <a:r>
              <a:rPr lang="id-ID" b="1" dirty="0" smtClean="0">
                <a:solidFill>
                  <a:schemeClr val="bg1"/>
                </a:solidFill>
              </a:rPr>
              <a:t> Ternak dicampurkan pada air minum sapi / </a:t>
            </a:r>
            <a:r>
              <a:rPr lang="id-ID" b="1" dirty="0" err="1" smtClean="0">
                <a:solidFill>
                  <a:schemeClr val="bg1"/>
                </a:solidFill>
              </a:rPr>
              <a:t>komboran</a:t>
            </a:r>
            <a:r>
              <a:rPr lang="id-ID" b="1" dirty="0" smtClean="0">
                <a:solidFill>
                  <a:schemeClr val="bg1"/>
                </a:solidFill>
              </a:rPr>
              <a:t> dengan dosis setiap liter air minum dicampur dengan 5 cc </a:t>
            </a:r>
            <a:r>
              <a:rPr lang="id-ID" b="1" dirty="0" err="1" smtClean="0">
                <a:solidFill>
                  <a:schemeClr val="bg1"/>
                </a:solidFill>
              </a:rPr>
              <a:t>Naskuru</a:t>
            </a:r>
            <a:r>
              <a:rPr lang="id-ID" b="1" dirty="0" smtClean="0">
                <a:solidFill>
                  <a:schemeClr val="bg1"/>
                </a:solidFill>
              </a:rPr>
              <a:t> diberikan setiap hari. Bahan-bahan yang bisa ditambahkan pada </a:t>
            </a:r>
            <a:r>
              <a:rPr lang="id-ID" b="1" dirty="0" err="1" smtClean="0">
                <a:solidFill>
                  <a:schemeClr val="bg1"/>
                </a:solidFill>
              </a:rPr>
              <a:t>komboran</a:t>
            </a:r>
            <a:r>
              <a:rPr lang="id-ID" b="1" dirty="0" smtClean="0">
                <a:solidFill>
                  <a:schemeClr val="bg1"/>
                </a:solidFill>
              </a:rPr>
              <a:t> adalah : ampas tahu, ampas singkong, </a:t>
            </a:r>
            <a:r>
              <a:rPr lang="id-ID" b="1" dirty="0" err="1" smtClean="0">
                <a:solidFill>
                  <a:schemeClr val="bg1"/>
                </a:solidFill>
              </a:rPr>
              <a:t>bungkil</a:t>
            </a:r>
            <a:r>
              <a:rPr lang="id-ID" b="1" dirty="0" smtClean="0">
                <a:solidFill>
                  <a:schemeClr val="bg1"/>
                </a:solidFill>
              </a:rPr>
              <a:t> kedelai, konsentrat, dedak / katul, </a:t>
            </a:r>
            <a:r>
              <a:rPr lang="id-ID" b="1" dirty="0" err="1" smtClean="0">
                <a:solidFill>
                  <a:schemeClr val="bg1"/>
                </a:solidFill>
              </a:rPr>
              <a:t>bungkil</a:t>
            </a:r>
            <a:r>
              <a:rPr lang="id-ID" b="1" dirty="0" smtClean="0">
                <a:solidFill>
                  <a:schemeClr val="bg1"/>
                </a:solidFill>
              </a:rPr>
              <a:t> </a:t>
            </a:r>
            <a:r>
              <a:rPr lang="id-ID" b="1" dirty="0">
                <a:solidFill>
                  <a:schemeClr val="bg1"/>
                </a:solidFill>
              </a:rPr>
              <a:t>j</a:t>
            </a:r>
            <a:r>
              <a:rPr lang="id-ID" b="1" dirty="0" smtClean="0">
                <a:solidFill>
                  <a:schemeClr val="bg1"/>
                </a:solidFill>
              </a:rPr>
              <a:t>agung, </a:t>
            </a:r>
            <a:r>
              <a:rPr lang="id-ID" b="1" dirty="0" err="1" smtClean="0">
                <a:solidFill>
                  <a:schemeClr val="bg1"/>
                </a:solidFill>
              </a:rPr>
              <a:t>bungkil</a:t>
            </a:r>
            <a:r>
              <a:rPr lang="id-ID" b="1" dirty="0" smtClean="0">
                <a:solidFill>
                  <a:schemeClr val="bg1"/>
                </a:solidFill>
              </a:rPr>
              <a:t> biji kapuk, </a:t>
            </a:r>
            <a:r>
              <a:rPr lang="id-ID" b="1" dirty="0" err="1" smtClean="0">
                <a:solidFill>
                  <a:schemeClr val="bg1"/>
                </a:solidFill>
              </a:rPr>
              <a:t>bungkil</a:t>
            </a:r>
            <a:r>
              <a:rPr lang="id-ID" b="1" dirty="0" smtClean="0">
                <a:solidFill>
                  <a:schemeClr val="bg1"/>
                </a:solidFill>
              </a:rPr>
              <a:t> </a:t>
            </a:r>
            <a:r>
              <a:rPr lang="id-ID" b="1" dirty="0" err="1" smtClean="0">
                <a:solidFill>
                  <a:schemeClr val="bg1"/>
                </a:solidFill>
              </a:rPr>
              <a:t>coklat</a:t>
            </a:r>
            <a:r>
              <a:rPr lang="id-ID" b="1" dirty="0" smtClean="0">
                <a:solidFill>
                  <a:schemeClr val="bg1"/>
                </a:solidFill>
              </a:rPr>
              <a:t> dll.</a:t>
            </a:r>
          </a:p>
          <a:p>
            <a:pPr marL="0" indent="0">
              <a:buNone/>
            </a:pPr>
            <a:r>
              <a:rPr lang="id-ID" b="1" i="1" dirty="0" smtClean="0">
                <a:solidFill>
                  <a:srgbClr val="00B0F0"/>
                </a:solidFill>
              </a:rPr>
              <a:t>Aplikasi pada pakan</a:t>
            </a:r>
            <a:r>
              <a:rPr lang="id-ID" b="1" dirty="0" smtClean="0">
                <a:solidFill>
                  <a:schemeClr val="bg1"/>
                </a:solidFill>
              </a:rPr>
              <a:t>, selain diberikan lewat minuman / </a:t>
            </a:r>
            <a:r>
              <a:rPr lang="id-ID" b="1" dirty="0" err="1" smtClean="0">
                <a:solidFill>
                  <a:schemeClr val="bg1"/>
                </a:solidFill>
              </a:rPr>
              <a:t>komboran</a:t>
            </a:r>
            <a:r>
              <a:rPr lang="id-ID" b="1" dirty="0" smtClean="0">
                <a:solidFill>
                  <a:schemeClr val="bg1"/>
                </a:solidFill>
              </a:rPr>
              <a:t> agar pertumbuhan / penambahan bobot sapi bisa mencapai minimal 1,5 kg per hari, maka bisa ditambahkan aplikasi melalui pakannya dengan cara membuat pakan dengan </a:t>
            </a:r>
            <a:r>
              <a:rPr lang="id-ID" b="1" dirty="0" err="1" smtClean="0">
                <a:solidFill>
                  <a:schemeClr val="bg1"/>
                </a:solidFill>
              </a:rPr>
              <a:t>Naskuru</a:t>
            </a:r>
            <a:r>
              <a:rPr lang="id-ID" b="1" dirty="0" smtClean="0">
                <a:solidFill>
                  <a:schemeClr val="bg1"/>
                </a:solidFill>
              </a:rPr>
              <a:t>.</a:t>
            </a:r>
            <a:endParaRPr lang="id-ID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243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8000" b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8087"/>
          </a:xfrm>
        </p:spPr>
        <p:txBody>
          <a:bodyPr>
            <a:normAutofit/>
          </a:bodyPr>
          <a:lstStyle/>
          <a:p>
            <a:pPr algn="ctr"/>
            <a:r>
              <a:rPr lang="id-ID" sz="3200" b="1" dirty="0" smtClean="0">
                <a:solidFill>
                  <a:srgbClr val="FF0000"/>
                </a:solidFill>
                <a:latin typeface="+mn-lt"/>
              </a:rPr>
              <a:t>CARA MEMBUAT RANSUM PAKAN SAPI POTONG</a:t>
            </a:r>
            <a:endParaRPr lang="id-ID" sz="32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0793259"/>
              </p:ext>
            </p:extLst>
          </p:nvPr>
        </p:nvGraphicFramePr>
        <p:xfrm>
          <a:off x="838200" y="1463039"/>
          <a:ext cx="10515599" cy="49236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8070"/>
                <a:gridCol w="3609166"/>
                <a:gridCol w="1826863"/>
                <a:gridCol w="1227809"/>
                <a:gridCol w="1326828"/>
                <a:gridCol w="1826863"/>
              </a:tblGrid>
              <a:tr h="425504">
                <a:tc gridSpan="2"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 smtClean="0">
                          <a:effectLst/>
                          <a:latin typeface="+mn-lt"/>
                        </a:rPr>
                        <a:t>  ALTERNATIF </a:t>
                      </a:r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1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66865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fi-FI" sz="2400" b="1" u="none" strike="noStrike" dirty="0">
                          <a:effectLst/>
                          <a:latin typeface="+mn-lt"/>
                        </a:rPr>
                        <a:t>PEMBUATAN SILASE PAKAN TERNAK </a:t>
                      </a:r>
                      <a:r>
                        <a:rPr lang="fi-FI" sz="2400" b="1" u="none" strike="noStrike" dirty="0" smtClean="0">
                          <a:effectLst/>
                          <a:latin typeface="+mn-lt"/>
                        </a:rPr>
                        <a:t>SAPI</a:t>
                      </a:r>
                      <a:r>
                        <a:rPr lang="id-ID" sz="2400" b="1" u="none" strike="noStrike" dirty="0" smtClean="0">
                          <a:effectLst/>
                          <a:latin typeface="+mn-lt"/>
                        </a:rPr>
                        <a:t> POTONG</a:t>
                      </a:r>
                      <a:endParaRPr lang="fi-FI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25504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NO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DESKRIPSI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KUANTITAS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SATUAN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HARGA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NILAI (Rp)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504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1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 smtClean="0">
                          <a:effectLst/>
                          <a:latin typeface="+mn-lt"/>
                        </a:rPr>
                        <a:t>  Jerami Padi / Rumput / Daun Jagung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                        98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 err="1">
                          <a:effectLst/>
                          <a:latin typeface="+mn-lt"/>
                        </a:rPr>
                        <a:t>Kg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              200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                 19.600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504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2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 smtClean="0">
                          <a:effectLst/>
                          <a:latin typeface="+mn-lt"/>
                        </a:rPr>
                        <a:t>  Tetes </a:t>
                      </a:r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Tebu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                      500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Gram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         15.000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                   7.500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504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3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 smtClean="0">
                          <a:effectLst/>
                          <a:latin typeface="+mn-lt"/>
                        </a:rPr>
                        <a:t>  Garam </a:t>
                      </a:r>
                      <a:r>
                        <a:rPr lang="id-ID" sz="1800" b="1" u="none" strike="noStrike" dirty="0" err="1">
                          <a:effectLst/>
                          <a:latin typeface="+mn-lt"/>
                        </a:rPr>
                        <a:t>Krosok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                        30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Gram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           1.500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                        45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504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4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 smtClean="0">
                          <a:effectLst/>
                          <a:latin typeface="+mn-lt"/>
                        </a:rPr>
                        <a:t>  Urea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                        60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Gram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           2.100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                      126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504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5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 smtClean="0">
                          <a:effectLst/>
                          <a:latin typeface="+mn-lt"/>
                        </a:rPr>
                        <a:t>  </a:t>
                      </a:r>
                      <a:r>
                        <a:rPr lang="id-ID" sz="1800" b="1" u="none" strike="noStrike" dirty="0" err="1" smtClean="0">
                          <a:effectLst/>
                          <a:latin typeface="+mn-lt"/>
                        </a:rPr>
                        <a:t>Naskuru</a:t>
                      </a:r>
                      <a:r>
                        <a:rPr lang="id-ID" sz="1800" b="1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Ternak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                        50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 smtClean="0">
                          <a:effectLst/>
                          <a:latin typeface="+mn-lt"/>
                        </a:rPr>
                        <a:t>CC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         25.000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                   1.250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504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6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 smtClean="0">
                          <a:effectLst/>
                          <a:latin typeface="+mn-lt"/>
                        </a:rPr>
                        <a:t>  Air Sumur (secukupnya)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                        </a:t>
                      </a:r>
                      <a:r>
                        <a:rPr lang="id-ID" sz="1800" b="1" u="none" strike="noStrike" dirty="0" smtClean="0">
                          <a:effectLst/>
                          <a:latin typeface="+mn-lt"/>
                        </a:rPr>
                        <a:t>20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Liter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                  -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                           -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504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                 28.521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504">
                <a:tc gridSpan="3"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Ransum ini diberikan untuk 7 - 10 ekor sapi (setiap hari)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05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610435"/>
              </p:ext>
            </p:extLst>
          </p:nvPr>
        </p:nvGraphicFramePr>
        <p:xfrm>
          <a:off x="872196" y="815924"/>
          <a:ext cx="10494498" cy="55426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6669"/>
                <a:gridCol w="3601924"/>
                <a:gridCol w="1823197"/>
                <a:gridCol w="1225346"/>
                <a:gridCol w="1324165"/>
                <a:gridCol w="1823197"/>
              </a:tblGrid>
              <a:tr h="482971">
                <a:tc gridSpan="2"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 smtClean="0">
                          <a:effectLst/>
                          <a:latin typeface="+mn-lt"/>
                        </a:rPr>
                        <a:t>  ALTERNATIF </a:t>
                      </a:r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2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712960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fi-FI" sz="2400" b="1" u="none" strike="noStrike" dirty="0">
                          <a:effectLst/>
                          <a:latin typeface="+mn-lt"/>
                        </a:rPr>
                        <a:t>PEMBUATAN SILASE PAKAN TERNAK </a:t>
                      </a:r>
                      <a:r>
                        <a:rPr lang="fi-FI" sz="2400" b="1" u="none" strike="noStrike" dirty="0" smtClean="0">
                          <a:effectLst/>
                          <a:latin typeface="+mn-lt"/>
                        </a:rPr>
                        <a:t>SAPI</a:t>
                      </a:r>
                      <a:r>
                        <a:rPr lang="id-ID" sz="2400" b="1" u="none" strike="noStrike" dirty="0" smtClean="0">
                          <a:effectLst/>
                          <a:latin typeface="+mn-lt"/>
                        </a:rPr>
                        <a:t> POTONG</a:t>
                      </a:r>
                      <a:endParaRPr lang="fi-FI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8297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NO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DESKRIPSI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KUANTITAS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SATUAN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HARGA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NILAI (Rp)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97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1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 smtClean="0">
                          <a:effectLst/>
                          <a:latin typeface="+mn-lt"/>
                        </a:rPr>
                        <a:t>  Jerami Padi / Rumput / Daun Jagung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                        98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 err="1">
                          <a:effectLst/>
                          <a:latin typeface="+mn-lt"/>
                        </a:rPr>
                        <a:t>Kg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              200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                 19.600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97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2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 smtClean="0">
                          <a:effectLst/>
                          <a:latin typeface="+mn-lt"/>
                        </a:rPr>
                        <a:t>  Gula </a:t>
                      </a:r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Merah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                      700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Gram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         10.000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                   7.000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97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3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 smtClean="0">
                          <a:effectLst/>
                          <a:latin typeface="+mn-lt"/>
                        </a:rPr>
                        <a:t>  Garam </a:t>
                      </a:r>
                      <a:r>
                        <a:rPr lang="id-ID" sz="1800" b="1" u="none" strike="noStrike" dirty="0" err="1">
                          <a:effectLst/>
                          <a:latin typeface="+mn-lt"/>
                        </a:rPr>
                        <a:t>Krosok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                        30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Gram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           1.500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                        45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97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4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 smtClean="0">
                          <a:effectLst/>
                          <a:latin typeface="+mn-lt"/>
                        </a:rPr>
                        <a:t>  Urea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                        60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Gram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           2.100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                      126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97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5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 smtClean="0">
                          <a:effectLst/>
                          <a:latin typeface="+mn-lt"/>
                        </a:rPr>
                        <a:t>  </a:t>
                      </a:r>
                      <a:r>
                        <a:rPr lang="id-ID" sz="1800" b="1" u="none" strike="noStrike" dirty="0" err="1" smtClean="0">
                          <a:effectLst/>
                          <a:latin typeface="+mn-lt"/>
                        </a:rPr>
                        <a:t>Naskuru</a:t>
                      </a:r>
                      <a:r>
                        <a:rPr lang="id-ID" sz="1800" b="1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Ternak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                        50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 smtClean="0">
                          <a:effectLst/>
                          <a:latin typeface="+mn-lt"/>
                        </a:rPr>
                        <a:t>CC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         25.000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                   1.250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971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6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 smtClean="0">
                          <a:effectLst/>
                          <a:latin typeface="+mn-lt"/>
                        </a:rPr>
                        <a:t>  Air </a:t>
                      </a:r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Sumur (secukupnya)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                        </a:t>
                      </a:r>
                      <a:r>
                        <a:rPr lang="id-ID" sz="1800" b="1" u="none" strike="noStrike" dirty="0" smtClean="0">
                          <a:effectLst/>
                          <a:latin typeface="+mn-lt"/>
                        </a:rPr>
                        <a:t>20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Liter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                  -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                           -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971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                 28.021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971">
                <a:tc gridSpan="3"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Ransum ini diberikan untuk 7 - 10 ekor sapi (setiap hari)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9876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4020"/>
          </a:xfrm>
        </p:spPr>
        <p:txBody>
          <a:bodyPr/>
          <a:lstStyle/>
          <a:p>
            <a:pPr algn="ctr"/>
            <a:r>
              <a:rPr lang="id-ID" b="1" dirty="0">
                <a:solidFill>
                  <a:srgbClr val="C00000"/>
                </a:solidFill>
                <a:latin typeface="+mn-lt"/>
              </a:rPr>
              <a:t>2</a:t>
            </a:r>
            <a:r>
              <a:rPr lang="id-ID" b="1" dirty="0" smtClean="0">
                <a:solidFill>
                  <a:srgbClr val="C00000"/>
                </a:solidFill>
                <a:latin typeface="+mn-lt"/>
              </a:rPr>
              <a:t>. SAPI PERAH</a:t>
            </a:r>
            <a:endParaRPr lang="id-ID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0160"/>
            <a:ext cx="10515600" cy="51487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b="1" dirty="0" err="1" smtClean="0">
                <a:solidFill>
                  <a:srgbClr val="002060"/>
                </a:solidFill>
              </a:rPr>
              <a:t>Naskuru</a:t>
            </a:r>
            <a:r>
              <a:rPr lang="id-ID" b="1" dirty="0" smtClean="0">
                <a:solidFill>
                  <a:srgbClr val="002060"/>
                </a:solidFill>
              </a:rPr>
              <a:t> Ternak bisa diberikan kepada sapi perah dengan cara diberikan pada :</a:t>
            </a:r>
          </a:p>
          <a:p>
            <a:pPr marL="514350" indent="-514350">
              <a:buFont typeface="+mj-lt"/>
              <a:buAutoNum type="arabicPeriod"/>
            </a:pPr>
            <a:r>
              <a:rPr lang="id-ID" b="1" dirty="0" smtClean="0">
                <a:solidFill>
                  <a:srgbClr val="002060"/>
                </a:solidFill>
              </a:rPr>
              <a:t>Air minum / </a:t>
            </a:r>
            <a:r>
              <a:rPr lang="id-ID" b="1" dirty="0" err="1" smtClean="0">
                <a:solidFill>
                  <a:srgbClr val="002060"/>
                </a:solidFill>
              </a:rPr>
              <a:t>komboran</a:t>
            </a:r>
            <a:endParaRPr lang="id-ID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id-ID" b="1" dirty="0" smtClean="0">
                <a:solidFill>
                  <a:srgbClr val="002060"/>
                </a:solidFill>
              </a:rPr>
              <a:t>Pakan</a:t>
            </a:r>
          </a:p>
          <a:p>
            <a:pPr marL="0" indent="0">
              <a:buNone/>
            </a:pPr>
            <a:r>
              <a:rPr lang="id-ID" b="1" i="1" dirty="0" smtClean="0">
                <a:solidFill>
                  <a:srgbClr val="C00000"/>
                </a:solidFill>
              </a:rPr>
              <a:t>Aplikasi pada air minum</a:t>
            </a:r>
            <a:r>
              <a:rPr lang="id-ID" b="1" dirty="0" smtClean="0">
                <a:solidFill>
                  <a:srgbClr val="002060"/>
                </a:solidFill>
              </a:rPr>
              <a:t>, caranya </a:t>
            </a:r>
            <a:r>
              <a:rPr lang="id-ID" b="1" dirty="0" err="1" smtClean="0">
                <a:solidFill>
                  <a:srgbClr val="002060"/>
                </a:solidFill>
              </a:rPr>
              <a:t>Naskuru</a:t>
            </a:r>
            <a:r>
              <a:rPr lang="id-ID" b="1" dirty="0" smtClean="0">
                <a:solidFill>
                  <a:srgbClr val="002060"/>
                </a:solidFill>
              </a:rPr>
              <a:t> Ternak dicampurkan pada air minum </a:t>
            </a:r>
            <a:r>
              <a:rPr lang="id-ID" b="1" dirty="0" smtClean="0">
                <a:solidFill>
                  <a:srgbClr val="002060"/>
                </a:solidFill>
              </a:rPr>
              <a:t>sapi perah </a:t>
            </a:r>
            <a:r>
              <a:rPr lang="id-ID" b="1" dirty="0" smtClean="0">
                <a:solidFill>
                  <a:srgbClr val="002060"/>
                </a:solidFill>
              </a:rPr>
              <a:t>/ </a:t>
            </a:r>
            <a:r>
              <a:rPr lang="id-ID" b="1" dirty="0" err="1" smtClean="0">
                <a:solidFill>
                  <a:srgbClr val="002060"/>
                </a:solidFill>
              </a:rPr>
              <a:t>komboran</a:t>
            </a:r>
            <a:r>
              <a:rPr lang="id-ID" b="1" dirty="0" smtClean="0">
                <a:solidFill>
                  <a:srgbClr val="002060"/>
                </a:solidFill>
              </a:rPr>
              <a:t> dengan dosis setiap liter air minum dicampur dengan 5 cc </a:t>
            </a:r>
            <a:r>
              <a:rPr lang="id-ID" b="1" dirty="0" err="1" smtClean="0">
                <a:solidFill>
                  <a:srgbClr val="002060"/>
                </a:solidFill>
              </a:rPr>
              <a:t>Naskuru</a:t>
            </a:r>
            <a:r>
              <a:rPr lang="id-ID" b="1" dirty="0" smtClean="0">
                <a:solidFill>
                  <a:srgbClr val="002060"/>
                </a:solidFill>
              </a:rPr>
              <a:t> diberikan setiap hari. Bahan-bahan yang bisa ditambahkan pada </a:t>
            </a:r>
            <a:r>
              <a:rPr lang="id-ID" b="1" dirty="0" err="1" smtClean="0">
                <a:solidFill>
                  <a:srgbClr val="002060"/>
                </a:solidFill>
              </a:rPr>
              <a:t>komboran</a:t>
            </a:r>
            <a:r>
              <a:rPr lang="id-ID" b="1" dirty="0" smtClean="0">
                <a:solidFill>
                  <a:srgbClr val="002060"/>
                </a:solidFill>
              </a:rPr>
              <a:t> adalah : ampas tahu, ampas singkong, </a:t>
            </a:r>
            <a:r>
              <a:rPr lang="id-ID" b="1" dirty="0" err="1" smtClean="0">
                <a:solidFill>
                  <a:srgbClr val="002060"/>
                </a:solidFill>
              </a:rPr>
              <a:t>bungkil</a:t>
            </a:r>
            <a:r>
              <a:rPr lang="id-ID" b="1" dirty="0" smtClean="0">
                <a:solidFill>
                  <a:srgbClr val="002060"/>
                </a:solidFill>
              </a:rPr>
              <a:t> kedelai, konsentrat, dedak / katul, </a:t>
            </a:r>
            <a:r>
              <a:rPr lang="id-ID" b="1" dirty="0" err="1" smtClean="0">
                <a:solidFill>
                  <a:srgbClr val="002060"/>
                </a:solidFill>
              </a:rPr>
              <a:t>bungkil</a:t>
            </a:r>
            <a:r>
              <a:rPr lang="id-ID" b="1" dirty="0" smtClean="0">
                <a:solidFill>
                  <a:srgbClr val="002060"/>
                </a:solidFill>
              </a:rPr>
              <a:t> </a:t>
            </a:r>
            <a:r>
              <a:rPr lang="id-ID" b="1" dirty="0">
                <a:solidFill>
                  <a:srgbClr val="002060"/>
                </a:solidFill>
              </a:rPr>
              <a:t>j</a:t>
            </a:r>
            <a:r>
              <a:rPr lang="id-ID" b="1" dirty="0" smtClean="0">
                <a:solidFill>
                  <a:srgbClr val="002060"/>
                </a:solidFill>
              </a:rPr>
              <a:t>agung, </a:t>
            </a:r>
            <a:r>
              <a:rPr lang="id-ID" b="1" dirty="0" err="1" smtClean="0">
                <a:solidFill>
                  <a:srgbClr val="002060"/>
                </a:solidFill>
              </a:rPr>
              <a:t>bungkil</a:t>
            </a:r>
            <a:r>
              <a:rPr lang="id-ID" b="1" dirty="0" smtClean="0">
                <a:solidFill>
                  <a:srgbClr val="002060"/>
                </a:solidFill>
              </a:rPr>
              <a:t> biji kapuk, </a:t>
            </a:r>
            <a:r>
              <a:rPr lang="id-ID" b="1" dirty="0" err="1" smtClean="0">
                <a:solidFill>
                  <a:srgbClr val="002060"/>
                </a:solidFill>
              </a:rPr>
              <a:t>bungkil</a:t>
            </a:r>
            <a:r>
              <a:rPr lang="id-ID" b="1" dirty="0" smtClean="0">
                <a:solidFill>
                  <a:srgbClr val="002060"/>
                </a:solidFill>
              </a:rPr>
              <a:t> </a:t>
            </a:r>
            <a:r>
              <a:rPr lang="id-ID" b="1" dirty="0" err="1" smtClean="0">
                <a:solidFill>
                  <a:srgbClr val="002060"/>
                </a:solidFill>
              </a:rPr>
              <a:t>coklat</a:t>
            </a:r>
            <a:r>
              <a:rPr lang="id-ID" b="1" dirty="0" smtClean="0">
                <a:solidFill>
                  <a:srgbClr val="002060"/>
                </a:solidFill>
              </a:rPr>
              <a:t> dll.</a:t>
            </a:r>
          </a:p>
          <a:p>
            <a:pPr marL="0" indent="0">
              <a:buNone/>
            </a:pPr>
            <a:r>
              <a:rPr lang="id-ID" b="1" i="1" dirty="0" smtClean="0">
                <a:solidFill>
                  <a:srgbClr val="C00000"/>
                </a:solidFill>
              </a:rPr>
              <a:t>Aplikasi pada pakan</a:t>
            </a:r>
            <a:r>
              <a:rPr lang="id-ID" b="1" dirty="0" smtClean="0">
                <a:solidFill>
                  <a:srgbClr val="002060"/>
                </a:solidFill>
              </a:rPr>
              <a:t>, selain diberikan lewat minuman / </a:t>
            </a:r>
            <a:r>
              <a:rPr lang="id-ID" b="1" dirty="0" err="1" smtClean="0">
                <a:solidFill>
                  <a:srgbClr val="002060"/>
                </a:solidFill>
              </a:rPr>
              <a:t>komboran</a:t>
            </a:r>
            <a:r>
              <a:rPr lang="id-ID" b="1" dirty="0" smtClean="0">
                <a:solidFill>
                  <a:srgbClr val="002060"/>
                </a:solidFill>
              </a:rPr>
              <a:t> agar produksi susunya maksimal, maka bisa ditambahkan aplikasi melalui pakannya dengan cara membuat pakan dengan </a:t>
            </a:r>
            <a:r>
              <a:rPr lang="id-ID" b="1" dirty="0" err="1" smtClean="0">
                <a:solidFill>
                  <a:srgbClr val="002060"/>
                </a:solidFill>
              </a:rPr>
              <a:t>Naskuru</a:t>
            </a:r>
            <a:r>
              <a:rPr lang="id-ID" b="1" dirty="0" smtClean="0">
                <a:solidFill>
                  <a:srgbClr val="002060"/>
                </a:solidFill>
              </a:rPr>
              <a:t>.</a:t>
            </a:r>
            <a:endParaRPr lang="id-ID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8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140043"/>
            <a:ext cx="10515600" cy="774358"/>
          </a:xfrm>
        </p:spPr>
        <p:txBody>
          <a:bodyPr>
            <a:normAutofit/>
          </a:bodyPr>
          <a:lstStyle/>
          <a:p>
            <a:pPr algn="ctr"/>
            <a:r>
              <a:rPr lang="id-ID" sz="3200" b="1" dirty="0" smtClean="0">
                <a:solidFill>
                  <a:srgbClr val="FF0000"/>
                </a:solidFill>
                <a:latin typeface="+mn-lt"/>
              </a:rPr>
              <a:t>CARA MEMBUAT RANSUM PAKAN SAPI PERAH</a:t>
            </a:r>
            <a:endParaRPr lang="id-ID" sz="32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497459"/>
              </p:ext>
            </p:extLst>
          </p:nvPr>
        </p:nvGraphicFramePr>
        <p:xfrm>
          <a:off x="838200" y="1378634"/>
          <a:ext cx="10317482" cy="43305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4918"/>
                <a:gridCol w="3541169"/>
                <a:gridCol w="1792444"/>
                <a:gridCol w="1204677"/>
                <a:gridCol w="1301830"/>
                <a:gridCol w="1792444"/>
              </a:tblGrid>
              <a:tr h="710989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fi-FI" sz="2000" b="1" u="none" strike="noStrike" dirty="0">
                          <a:effectLst/>
                          <a:latin typeface="+mn-lt"/>
                        </a:rPr>
                        <a:t>PEMBUATAN SILASE PAKAN TERNAK SAPI PERAH</a:t>
                      </a:r>
                      <a:endParaRPr lang="fi-FI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52447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NO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DESKRIPSI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KUANTITAS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>
                          <a:effectLst/>
                          <a:latin typeface="+mn-lt"/>
                        </a:rPr>
                        <a:t>SATUAN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>
                          <a:effectLst/>
                          <a:latin typeface="+mn-lt"/>
                        </a:rPr>
                        <a:t>HARGA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>
                          <a:effectLst/>
                          <a:latin typeface="+mn-lt"/>
                        </a:rPr>
                        <a:t>NILAI (Rp)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447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>
                          <a:effectLst/>
                          <a:latin typeface="+mn-lt"/>
                        </a:rPr>
                        <a:t>1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u="none" strike="noStrike" dirty="0" smtClean="0">
                          <a:effectLst/>
                          <a:latin typeface="+mn-lt"/>
                        </a:rPr>
                        <a:t>   Jerami Padi / Rumput / Daun Jagung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                        98 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 err="1">
                          <a:effectLst/>
                          <a:latin typeface="+mn-lt"/>
                        </a:rPr>
                        <a:t>Kg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u="none" strike="noStrike">
                          <a:effectLst/>
                          <a:latin typeface="+mn-lt"/>
                        </a:rPr>
                        <a:t>              200 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u="none" strike="noStrike">
                          <a:effectLst/>
                          <a:latin typeface="+mn-lt"/>
                        </a:rPr>
                        <a:t>                 19.600 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447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>
                          <a:effectLst/>
                          <a:latin typeface="+mn-lt"/>
                        </a:rPr>
                        <a:t>2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u="none" strike="noStrike" dirty="0" smtClean="0">
                          <a:effectLst/>
                          <a:latin typeface="+mn-lt"/>
                        </a:rPr>
                        <a:t>  Garam </a:t>
                      </a:r>
                      <a:r>
                        <a:rPr lang="id-ID" sz="1600" b="1" u="none" strike="noStrike" dirty="0" err="1">
                          <a:effectLst/>
                          <a:latin typeface="+mn-lt"/>
                        </a:rPr>
                        <a:t>Krosok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                        30 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Gram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u="none" strike="noStrike">
                          <a:effectLst/>
                          <a:latin typeface="+mn-lt"/>
                        </a:rPr>
                        <a:t>           1.500 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u="none" strike="noStrike">
                          <a:effectLst/>
                          <a:latin typeface="+mn-lt"/>
                        </a:rPr>
                        <a:t>                        45 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447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>
                          <a:effectLst/>
                          <a:latin typeface="+mn-lt"/>
                        </a:rPr>
                        <a:t>3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u="none" strike="noStrike" dirty="0" smtClean="0">
                          <a:effectLst/>
                          <a:latin typeface="+mn-lt"/>
                        </a:rPr>
                        <a:t>  Urea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                        60 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Gram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u="none" strike="noStrike">
                          <a:effectLst/>
                          <a:latin typeface="+mn-lt"/>
                        </a:rPr>
                        <a:t>           2.100 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u="none" strike="noStrike">
                          <a:effectLst/>
                          <a:latin typeface="+mn-lt"/>
                        </a:rPr>
                        <a:t>                      126 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447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>
                          <a:effectLst/>
                          <a:latin typeface="+mn-lt"/>
                        </a:rPr>
                        <a:t>4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u="none" strike="noStrike" dirty="0" smtClean="0">
                          <a:effectLst/>
                          <a:latin typeface="+mn-lt"/>
                        </a:rPr>
                        <a:t>  </a:t>
                      </a:r>
                      <a:r>
                        <a:rPr lang="id-ID" sz="1600" b="1" u="none" strike="noStrike" dirty="0" err="1" smtClean="0">
                          <a:effectLst/>
                          <a:latin typeface="+mn-lt"/>
                        </a:rPr>
                        <a:t>Naskuru</a:t>
                      </a:r>
                      <a:r>
                        <a:rPr lang="id-ID" sz="1600" b="1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Ternak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                        50 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 smtClean="0">
                          <a:effectLst/>
                          <a:latin typeface="+mn-lt"/>
                        </a:rPr>
                        <a:t>CC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         25.000 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u="none" strike="noStrike">
                          <a:effectLst/>
                          <a:latin typeface="+mn-lt"/>
                        </a:rPr>
                        <a:t>                   1.250 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447"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>
                          <a:effectLst/>
                          <a:latin typeface="+mn-lt"/>
                        </a:rPr>
                        <a:t>5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u="none" strike="noStrike" dirty="0" smtClean="0">
                          <a:effectLst/>
                          <a:latin typeface="+mn-lt"/>
                        </a:rPr>
                        <a:t>  Air </a:t>
                      </a:r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Sumur (secukupnya)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                        10 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Liter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                  - 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                           - 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447"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u="none" strike="noStrike">
                          <a:effectLst/>
                          <a:latin typeface="+mn-lt"/>
                        </a:rPr>
                        <a:t> 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u="none" strike="noStrike">
                          <a:effectLst/>
                          <a:latin typeface="+mn-lt"/>
                        </a:rPr>
                        <a:t> 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u="none" strike="noStrike">
                          <a:effectLst/>
                          <a:latin typeface="+mn-lt"/>
                        </a:rPr>
                        <a:t> 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u="none" strike="noStrike">
                          <a:effectLst/>
                          <a:latin typeface="+mn-lt"/>
                        </a:rPr>
                        <a:t> </a:t>
                      </a:r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                 21.021 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447">
                <a:tc gridSpan="3">
                  <a:txBody>
                    <a:bodyPr/>
                    <a:lstStyle/>
                    <a:p>
                      <a:pPr algn="l" fontAlgn="b"/>
                      <a:r>
                        <a:rPr lang="id-ID" sz="1600" b="1" u="none" strike="noStrike" dirty="0">
                          <a:effectLst/>
                          <a:latin typeface="+mn-lt"/>
                        </a:rPr>
                        <a:t>Ransum ini diberikan untuk 7 - 10 ekor sapi (setiap hari)</a:t>
                      </a:r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6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3340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274973"/>
            <a:ext cx="10515600" cy="768216"/>
          </a:xfrm>
        </p:spPr>
        <p:txBody>
          <a:bodyPr/>
          <a:lstStyle/>
          <a:p>
            <a:pPr algn="ctr"/>
            <a:r>
              <a:rPr lang="id-ID" b="1" dirty="0">
                <a:solidFill>
                  <a:srgbClr val="C00000"/>
                </a:solidFill>
                <a:latin typeface="+mn-lt"/>
              </a:rPr>
              <a:t>3</a:t>
            </a:r>
            <a:r>
              <a:rPr lang="id-ID" b="1" dirty="0" smtClean="0">
                <a:solidFill>
                  <a:srgbClr val="C00000"/>
                </a:solidFill>
                <a:latin typeface="+mn-lt"/>
              </a:rPr>
              <a:t>. KAMBING</a:t>
            </a:r>
            <a:endParaRPr lang="id-ID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1249363"/>
            <a:ext cx="10515600" cy="515143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d-ID" b="1" dirty="0" err="1" smtClean="0">
                <a:solidFill>
                  <a:srgbClr val="FFFF00"/>
                </a:solidFill>
              </a:rPr>
              <a:t>Naskuru</a:t>
            </a:r>
            <a:r>
              <a:rPr lang="id-ID" b="1" dirty="0" smtClean="0">
                <a:solidFill>
                  <a:srgbClr val="FFFF00"/>
                </a:solidFill>
              </a:rPr>
              <a:t> Ternak bisa diberikan kepada </a:t>
            </a:r>
            <a:r>
              <a:rPr lang="id-ID" b="1" dirty="0" smtClean="0">
                <a:solidFill>
                  <a:srgbClr val="FFFF00"/>
                </a:solidFill>
              </a:rPr>
              <a:t>kambing </a:t>
            </a:r>
            <a:r>
              <a:rPr lang="id-ID" b="1" dirty="0" smtClean="0">
                <a:solidFill>
                  <a:srgbClr val="FFFF00"/>
                </a:solidFill>
              </a:rPr>
              <a:t>jenis apapun dengan cara diberikan pada :</a:t>
            </a:r>
          </a:p>
          <a:p>
            <a:pPr marL="514350" indent="-514350">
              <a:buFont typeface="+mj-lt"/>
              <a:buAutoNum type="arabicPeriod"/>
            </a:pPr>
            <a:r>
              <a:rPr lang="id-ID" b="1" dirty="0" smtClean="0">
                <a:solidFill>
                  <a:srgbClr val="FFFF00"/>
                </a:solidFill>
              </a:rPr>
              <a:t>Air minum / </a:t>
            </a:r>
            <a:r>
              <a:rPr lang="id-ID" b="1" dirty="0" err="1" smtClean="0">
                <a:solidFill>
                  <a:srgbClr val="FFFF00"/>
                </a:solidFill>
              </a:rPr>
              <a:t>komboran</a:t>
            </a:r>
            <a:endParaRPr lang="id-ID" b="1" dirty="0" smtClean="0">
              <a:solidFill>
                <a:srgbClr val="FFFF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id-ID" b="1" dirty="0" smtClean="0">
                <a:solidFill>
                  <a:srgbClr val="FFFF00"/>
                </a:solidFill>
              </a:rPr>
              <a:t>Pakan</a:t>
            </a:r>
          </a:p>
          <a:p>
            <a:pPr marL="0" indent="0">
              <a:buNone/>
            </a:pPr>
            <a:r>
              <a:rPr lang="id-ID" b="1" i="1" dirty="0" smtClean="0">
                <a:solidFill>
                  <a:srgbClr val="C00000"/>
                </a:solidFill>
              </a:rPr>
              <a:t>Aplikasi pada air minum</a:t>
            </a:r>
            <a:r>
              <a:rPr lang="id-ID" b="1" dirty="0" smtClean="0">
                <a:solidFill>
                  <a:srgbClr val="FFFF00"/>
                </a:solidFill>
              </a:rPr>
              <a:t>, caranya </a:t>
            </a:r>
            <a:r>
              <a:rPr lang="id-ID" b="1" dirty="0" err="1" smtClean="0">
                <a:solidFill>
                  <a:srgbClr val="FFFF00"/>
                </a:solidFill>
              </a:rPr>
              <a:t>Naskuru</a:t>
            </a:r>
            <a:r>
              <a:rPr lang="id-ID" b="1" dirty="0" smtClean="0">
                <a:solidFill>
                  <a:srgbClr val="FFFF00"/>
                </a:solidFill>
              </a:rPr>
              <a:t> Ternak dicampurkan pada air minum </a:t>
            </a:r>
            <a:r>
              <a:rPr lang="id-ID" b="1" dirty="0" smtClean="0">
                <a:solidFill>
                  <a:srgbClr val="FFFF00"/>
                </a:solidFill>
              </a:rPr>
              <a:t>kambing </a:t>
            </a:r>
            <a:r>
              <a:rPr lang="id-ID" b="1" dirty="0" smtClean="0">
                <a:solidFill>
                  <a:srgbClr val="FFFF00"/>
                </a:solidFill>
              </a:rPr>
              <a:t>/ </a:t>
            </a:r>
            <a:r>
              <a:rPr lang="id-ID" b="1" dirty="0" err="1" smtClean="0">
                <a:solidFill>
                  <a:srgbClr val="FFFF00"/>
                </a:solidFill>
              </a:rPr>
              <a:t>komboran</a:t>
            </a:r>
            <a:r>
              <a:rPr lang="id-ID" b="1" dirty="0" smtClean="0">
                <a:solidFill>
                  <a:srgbClr val="FFFF00"/>
                </a:solidFill>
              </a:rPr>
              <a:t> dengan dosis setiap liter air minum dicampur dengan 5 cc </a:t>
            </a:r>
            <a:r>
              <a:rPr lang="id-ID" b="1" dirty="0" err="1" smtClean="0">
                <a:solidFill>
                  <a:srgbClr val="FFFF00"/>
                </a:solidFill>
              </a:rPr>
              <a:t>Naskuru</a:t>
            </a:r>
            <a:r>
              <a:rPr lang="id-ID" b="1" dirty="0" smtClean="0">
                <a:solidFill>
                  <a:srgbClr val="FFFF00"/>
                </a:solidFill>
              </a:rPr>
              <a:t> diberikan setiap hari. Bahan-bahan yang bisa ditambahkan pada </a:t>
            </a:r>
            <a:r>
              <a:rPr lang="id-ID" b="1" dirty="0" err="1" smtClean="0">
                <a:solidFill>
                  <a:srgbClr val="FFFF00"/>
                </a:solidFill>
              </a:rPr>
              <a:t>komboran</a:t>
            </a:r>
            <a:r>
              <a:rPr lang="id-ID" b="1" dirty="0" smtClean="0">
                <a:solidFill>
                  <a:srgbClr val="FFFF00"/>
                </a:solidFill>
              </a:rPr>
              <a:t> adalah : ampas tahu, ampas singkong, </a:t>
            </a:r>
            <a:r>
              <a:rPr lang="id-ID" b="1" dirty="0" err="1" smtClean="0">
                <a:solidFill>
                  <a:srgbClr val="FFFF00"/>
                </a:solidFill>
              </a:rPr>
              <a:t>bungkil</a:t>
            </a:r>
            <a:r>
              <a:rPr lang="id-ID" b="1" dirty="0" smtClean="0">
                <a:solidFill>
                  <a:srgbClr val="FFFF00"/>
                </a:solidFill>
              </a:rPr>
              <a:t> kedelai, konsentrat, dedak / katul, </a:t>
            </a:r>
            <a:r>
              <a:rPr lang="id-ID" b="1" dirty="0" err="1" smtClean="0">
                <a:solidFill>
                  <a:srgbClr val="FFFF00"/>
                </a:solidFill>
              </a:rPr>
              <a:t>bungkil</a:t>
            </a:r>
            <a:r>
              <a:rPr lang="id-ID" b="1" dirty="0" smtClean="0">
                <a:solidFill>
                  <a:srgbClr val="FFFF00"/>
                </a:solidFill>
              </a:rPr>
              <a:t> </a:t>
            </a:r>
            <a:r>
              <a:rPr lang="id-ID" b="1" dirty="0">
                <a:solidFill>
                  <a:srgbClr val="FFFF00"/>
                </a:solidFill>
              </a:rPr>
              <a:t>j</a:t>
            </a:r>
            <a:r>
              <a:rPr lang="id-ID" b="1" dirty="0" smtClean="0">
                <a:solidFill>
                  <a:srgbClr val="FFFF00"/>
                </a:solidFill>
              </a:rPr>
              <a:t>agung, </a:t>
            </a:r>
            <a:r>
              <a:rPr lang="id-ID" b="1" dirty="0" err="1" smtClean="0">
                <a:solidFill>
                  <a:srgbClr val="FFFF00"/>
                </a:solidFill>
              </a:rPr>
              <a:t>bungkil</a:t>
            </a:r>
            <a:r>
              <a:rPr lang="id-ID" b="1" dirty="0" smtClean="0">
                <a:solidFill>
                  <a:srgbClr val="FFFF00"/>
                </a:solidFill>
              </a:rPr>
              <a:t> biji kapuk, </a:t>
            </a:r>
            <a:r>
              <a:rPr lang="id-ID" b="1" dirty="0" err="1" smtClean="0">
                <a:solidFill>
                  <a:srgbClr val="FFFF00"/>
                </a:solidFill>
              </a:rPr>
              <a:t>bungkil</a:t>
            </a:r>
            <a:r>
              <a:rPr lang="id-ID" b="1" dirty="0" smtClean="0">
                <a:solidFill>
                  <a:srgbClr val="FFFF00"/>
                </a:solidFill>
              </a:rPr>
              <a:t> </a:t>
            </a:r>
            <a:r>
              <a:rPr lang="id-ID" b="1" dirty="0" err="1" smtClean="0">
                <a:solidFill>
                  <a:srgbClr val="FFFF00"/>
                </a:solidFill>
              </a:rPr>
              <a:t>coklat</a:t>
            </a:r>
            <a:r>
              <a:rPr lang="id-ID" b="1" dirty="0" smtClean="0">
                <a:solidFill>
                  <a:srgbClr val="FFFF00"/>
                </a:solidFill>
              </a:rPr>
              <a:t> dll.</a:t>
            </a:r>
          </a:p>
          <a:p>
            <a:pPr marL="0" indent="0">
              <a:buNone/>
            </a:pPr>
            <a:r>
              <a:rPr lang="id-ID" b="1" i="1" dirty="0" smtClean="0">
                <a:solidFill>
                  <a:srgbClr val="C00000"/>
                </a:solidFill>
              </a:rPr>
              <a:t>Aplikasi pada pakan</a:t>
            </a:r>
            <a:r>
              <a:rPr lang="id-ID" b="1" dirty="0" smtClean="0">
                <a:solidFill>
                  <a:srgbClr val="FFFF00"/>
                </a:solidFill>
              </a:rPr>
              <a:t>, selain diberikan lewat minuman / </a:t>
            </a:r>
            <a:r>
              <a:rPr lang="id-ID" b="1" dirty="0" err="1" smtClean="0">
                <a:solidFill>
                  <a:srgbClr val="FFFF00"/>
                </a:solidFill>
              </a:rPr>
              <a:t>komboran</a:t>
            </a:r>
            <a:r>
              <a:rPr lang="id-ID" b="1" dirty="0" smtClean="0">
                <a:solidFill>
                  <a:srgbClr val="FFFF00"/>
                </a:solidFill>
              </a:rPr>
              <a:t> agar pertumbuhan / penambahan bobot </a:t>
            </a:r>
            <a:r>
              <a:rPr lang="id-ID" b="1" dirty="0" smtClean="0">
                <a:solidFill>
                  <a:srgbClr val="FFFF00"/>
                </a:solidFill>
              </a:rPr>
              <a:t>kambing bisa </a:t>
            </a:r>
            <a:r>
              <a:rPr lang="id-ID" b="1" dirty="0" smtClean="0">
                <a:solidFill>
                  <a:srgbClr val="FFFF00"/>
                </a:solidFill>
              </a:rPr>
              <a:t>mencapai minimal </a:t>
            </a:r>
            <a:r>
              <a:rPr lang="id-ID" b="1" dirty="0" smtClean="0">
                <a:solidFill>
                  <a:srgbClr val="FFFF00"/>
                </a:solidFill>
              </a:rPr>
              <a:t>2,5 ons </a:t>
            </a:r>
            <a:r>
              <a:rPr lang="id-ID" b="1" dirty="0" smtClean="0">
                <a:solidFill>
                  <a:srgbClr val="FFFF00"/>
                </a:solidFill>
              </a:rPr>
              <a:t>per hari, maka bisa ditambahkan aplikasi melalui pakannya dengan cara membuat pakan dengan </a:t>
            </a:r>
            <a:r>
              <a:rPr lang="id-ID" b="1" dirty="0" err="1" smtClean="0">
                <a:solidFill>
                  <a:srgbClr val="FFFF00"/>
                </a:solidFill>
              </a:rPr>
              <a:t>Naskuru</a:t>
            </a:r>
            <a:r>
              <a:rPr lang="id-ID" b="1" dirty="0" smtClean="0">
                <a:solidFill>
                  <a:srgbClr val="FFFF00"/>
                </a:solidFill>
              </a:rPr>
              <a:t>.</a:t>
            </a:r>
            <a:endParaRPr lang="id-ID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416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280717"/>
            <a:ext cx="10515600" cy="619613"/>
          </a:xfrm>
        </p:spPr>
        <p:txBody>
          <a:bodyPr>
            <a:normAutofit/>
          </a:bodyPr>
          <a:lstStyle/>
          <a:p>
            <a:pPr algn="ctr"/>
            <a:r>
              <a:rPr lang="id-ID" sz="3200" b="1" dirty="0" smtClean="0">
                <a:solidFill>
                  <a:srgbClr val="FF0000"/>
                </a:solidFill>
                <a:latin typeface="+mn-lt"/>
              </a:rPr>
              <a:t>CARA MEMBUAT RANSUM PAKAN </a:t>
            </a:r>
            <a:r>
              <a:rPr lang="id-ID" sz="3200" b="1" dirty="0" smtClean="0">
                <a:solidFill>
                  <a:srgbClr val="FF0000"/>
                </a:solidFill>
                <a:latin typeface="+mn-lt"/>
              </a:rPr>
              <a:t>KAMBING</a:t>
            </a:r>
            <a:endParaRPr lang="id-ID" sz="32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350321"/>
              </p:ext>
            </p:extLst>
          </p:nvPr>
        </p:nvGraphicFramePr>
        <p:xfrm>
          <a:off x="703387" y="1237955"/>
          <a:ext cx="10650414" cy="51280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7019"/>
                <a:gridCol w="3655438"/>
                <a:gridCol w="1850284"/>
                <a:gridCol w="1243551"/>
                <a:gridCol w="1343838"/>
                <a:gridCol w="1850284"/>
              </a:tblGrid>
              <a:tr h="438209">
                <a:tc gridSpan="2"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ALTERNATIF 1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62601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id-ID" sz="2000" b="1" u="none" strike="noStrike" dirty="0">
                          <a:effectLst/>
                          <a:latin typeface="+mn-lt"/>
                        </a:rPr>
                        <a:t>PEMBUATAN SILASE PAKAN TERNAK KAMBING</a:t>
                      </a:r>
                      <a:endParaRPr lang="id-ID" sz="20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3820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NO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DESKRIPSI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KUANTITAS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SATUAN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HARGA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NILAI (Rp)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20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1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 smtClean="0">
                          <a:effectLst/>
                          <a:latin typeface="+mn-lt"/>
                        </a:rPr>
                        <a:t>  Jerami </a:t>
                      </a:r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Padi / Rumput / Daun </a:t>
                      </a:r>
                      <a:r>
                        <a:rPr lang="id-ID" sz="1800" b="1" u="none" strike="noStrike" dirty="0" smtClean="0">
                          <a:effectLst/>
                          <a:latin typeface="+mn-lt"/>
                        </a:rPr>
                        <a:t>Jagung / Daun</a:t>
                      </a:r>
                      <a:r>
                        <a:rPr lang="id-ID" sz="1800" b="1" u="none" strike="noStrike" baseline="0" dirty="0" smtClean="0">
                          <a:effectLst/>
                          <a:latin typeface="+mn-lt"/>
                        </a:rPr>
                        <a:t> Lamtoro / Daun Nangka / </a:t>
                      </a:r>
                      <a:r>
                        <a:rPr lang="id-ID" sz="1800" b="1" u="none" strike="noStrike" baseline="0" dirty="0" err="1" smtClean="0">
                          <a:effectLst/>
                          <a:latin typeface="+mn-lt"/>
                        </a:rPr>
                        <a:t>Dll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                        98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 err="1">
                          <a:effectLst/>
                          <a:latin typeface="+mn-lt"/>
                        </a:rPr>
                        <a:t>Kg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              200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                 19.600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20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2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 smtClean="0">
                          <a:effectLst/>
                          <a:latin typeface="+mn-lt"/>
                        </a:rPr>
                        <a:t>  Tetes </a:t>
                      </a:r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Tebu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                      500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Gram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         15.000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                   7.500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20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3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 smtClean="0">
                          <a:effectLst/>
                          <a:latin typeface="+mn-lt"/>
                        </a:rPr>
                        <a:t>  Garam </a:t>
                      </a:r>
                      <a:r>
                        <a:rPr lang="id-ID" sz="1800" b="1" u="none" strike="noStrike" dirty="0" err="1">
                          <a:effectLst/>
                          <a:latin typeface="+mn-lt"/>
                        </a:rPr>
                        <a:t>Krosok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                        30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Gram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           1.500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                        45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20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4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 smtClean="0">
                          <a:effectLst/>
                          <a:latin typeface="+mn-lt"/>
                        </a:rPr>
                        <a:t>  Urea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                        60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Gram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           2.100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                      126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20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5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 smtClean="0">
                          <a:effectLst/>
                          <a:latin typeface="+mn-lt"/>
                        </a:rPr>
                        <a:t>  </a:t>
                      </a:r>
                      <a:r>
                        <a:rPr lang="id-ID" sz="1800" b="1" u="none" strike="noStrike" dirty="0" err="1" smtClean="0">
                          <a:effectLst/>
                          <a:latin typeface="+mn-lt"/>
                        </a:rPr>
                        <a:t>Naskuru</a:t>
                      </a:r>
                      <a:r>
                        <a:rPr lang="id-ID" sz="1800" b="1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Ternak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                        50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 smtClean="0">
                          <a:effectLst/>
                          <a:latin typeface="+mn-lt"/>
                        </a:rPr>
                        <a:t>CC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         25.000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                   1.250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209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6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 smtClean="0">
                          <a:effectLst/>
                          <a:latin typeface="+mn-lt"/>
                        </a:rPr>
                        <a:t>  Air </a:t>
                      </a:r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Sumur (secukupnya)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                        10 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Liter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                  -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                           -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209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effectLst/>
                          <a:latin typeface="+mn-lt"/>
                        </a:rPr>
                        <a:t>                 28.521 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209">
                <a:tc gridSpan="3"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effectLst/>
                          <a:latin typeface="+mn-lt"/>
                        </a:rPr>
                        <a:t>Ransum ini diberikan untuk 25 - 30 ekor kambing (setiap hari)</a:t>
                      </a:r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782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128403"/>
              </p:ext>
            </p:extLst>
          </p:nvPr>
        </p:nvGraphicFramePr>
        <p:xfrm>
          <a:off x="838200" y="1181681"/>
          <a:ext cx="10515600" cy="51371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98070"/>
                <a:gridCol w="3609167"/>
                <a:gridCol w="1826863"/>
                <a:gridCol w="1227809"/>
                <a:gridCol w="1326828"/>
                <a:gridCol w="1826863"/>
              </a:tblGrid>
              <a:tr h="471362">
                <a:tc gridSpan="2"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ALTERNATIF 2</a:t>
                      </a:r>
                      <a:endParaRPr lang="id-ID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80804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id-ID" sz="20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PEMBUATAN SILASE PAKAN TERNAK KAMBI</a:t>
                      </a:r>
                      <a:r>
                        <a:rPr lang="id-ID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NG</a:t>
                      </a:r>
                      <a:endParaRPr lang="id-ID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7136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</a:t>
                      </a:r>
                      <a:endParaRPr lang="id-ID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DESKRIPSI</a:t>
                      </a:r>
                      <a:endParaRPr lang="id-ID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KUANTITAS</a:t>
                      </a:r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SATUAN</a:t>
                      </a:r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HARGA</a:t>
                      </a:r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NILAI (Rp)</a:t>
                      </a:r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36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 smtClean="0">
                          <a:effectLst/>
                          <a:latin typeface="+mn-lt"/>
                        </a:rPr>
                        <a:t>  Jerami Padi / Rumput / Daun Jagung / Daun</a:t>
                      </a:r>
                      <a:r>
                        <a:rPr lang="id-ID" sz="1800" b="1" u="none" strike="noStrike" baseline="0" dirty="0" smtClean="0">
                          <a:effectLst/>
                          <a:latin typeface="+mn-lt"/>
                        </a:rPr>
                        <a:t> Lamtoro / Daun Nangka / </a:t>
                      </a:r>
                      <a:r>
                        <a:rPr lang="id-ID" sz="1800" b="1" u="none" strike="noStrike" baseline="0" dirty="0" err="1" smtClean="0">
                          <a:effectLst/>
                          <a:latin typeface="+mn-lt"/>
                        </a:rPr>
                        <a:t>Dll</a:t>
                      </a:r>
                      <a:endParaRPr lang="id-ID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           98 </a:t>
                      </a:r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Kg</a:t>
                      </a:r>
                      <a:endParaRPr lang="id-ID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 200 </a:t>
                      </a:r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    19.600 </a:t>
                      </a:r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36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Garam </a:t>
                      </a:r>
                      <a:r>
                        <a:rPr lang="id-ID" sz="1800" b="1" u="none" strike="noStrike" dirty="0" err="1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Krosok</a:t>
                      </a:r>
                      <a:endParaRPr lang="id-ID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           30 </a:t>
                      </a:r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Gram</a:t>
                      </a:r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1.500 </a:t>
                      </a:r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           45 </a:t>
                      </a:r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36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Urea</a:t>
                      </a:r>
                      <a:endParaRPr lang="id-ID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           60 </a:t>
                      </a:r>
                      <a:endParaRPr lang="id-ID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Gram</a:t>
                      </a:r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2.100 </a:t>
                      </a:r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         126 </a:t>
                      </a:r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36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</a:t>
                      </a:r>
                      <a:r>
                        <a:rPr lang="id-ID" sz="1800" b="1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Naskuru</a:t>
                      </a:r>
                      <a:r>
                        <a:rPr lang="id-ID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d-ID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Ternak</a:t>
                      </a:r>
                      <a:endParaRPr lang="id-ID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           50 </a:t>
                      </a:r>
                      <a:endParaRPr lang="id-ID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CC</a:t>
                      </a:r>
                      <a:endParaRPr lang="id-ID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25.000 </a:t>
                      </a:r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      1.250 </a:t>
                      </a:r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362"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Air </a:t>
                      </a:r>
                      <a:r>
                        <a:rPr lang="id-ID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Sumur (secukupnya)</a:t>
                      </a:r>
                      <a:endParaRPr lang="id-ID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           10 </a:t>
                      </a:r>
                      <a:endParaRPr lang="id-ID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d-ID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Liter</a:t>
                      </a:r>
                      <a:endParaRPr lang="id-ID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     - </a:t>
                      </a:r>
                      <a:endParaRPr lang="id-ID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              - </a:t>
                      </a:r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362"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id-ID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                21.021 </a:t>
                      </a:r>
                      <a:endParaRPr lang="id-ID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362">
                <a:tc gridSpan="3">
                  <a:txBody>
                    <a:bodyPr/>
                    <a:lstStyle/>
                    <a:p>
                      <a:pPr algn="l" fontAlgn="b"/>
                      <a:r>
                        <a:rPr lang="id-ID" sz="1800" b="1" u="none" strike="noStrike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Ransum ini diberikan untuk 25 - 30 ekor kambing (setiap hari)</a:t>
                      </a:r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1" i="0" u="none" strike="noStrike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d-ID" sz="1800" b="1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0434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1383</Words>
  <Application>Microsoft Office PowerPoint</Application>
  <PresentationFormat>Widescreen</PresentationFormat>
  <Paragraphs>285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PEMAKAIAN NASKURU PADA TERNAK DAN IKAN : SAPI POTONG, SAPI PERAH, KAMBING, AYAM POTONG, AYAM PETELOR, ITIK, PUYUH, AYAM KAMPUNG, LELE, BELUT, SIDAT, GURAMEH, NILA, EMAS, BAWAL DAN CACING</vt:lpstr>
      <vt:lpstr>1. SAPI POTONG</vt:lpstr>
      <vt:lpstr>CARA MEMBUAT RANSUM PAKAN SAPI POTONG</vt:lpstr>
      <vt:lpstr>PowerPoint Presentation</vt:lpstr>
      <vt:lpstr>2. SAPI PERAH</vt:lpstr>
      <vt:lpstr>CARA MEMBUAT RANSUM PAKAN SAPI PERAH</vt:lpstr>
      <vt:lpstr>3. KAMBING</vt:lpstr>
      <vt:lpstr>CARA MEMBUAT RANSUM PAKAN KAMBING</vt:lpstr>
      <vt:lpstr>PowerPoint Presentation</vt:lpstr>
      <vt:lpstr>4. AYAM POTONG, AYAM PETELOR, ITIK, PUYUH, DAN AYAM KAMPUNG</vt:lpstr>
      <vt:lpstr>5. LELE, BELUT, SIDAT, DAN GURAMEH</vt:lpstr>
      <vt:lpstr>6. NILA, EMAS, BAWAL DLL</vt:lpstr>
      <vt:lpstr>7. CACING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PEMAKAIAN NASKURU PADA KOMODITAS : SAPI POTONG, SAPI PERAH, KAMBING, AYAM POTONG, AYAM PETELOR, ITIK, CACING, LELE, NILA, DAN BELUT</dc:title>
  <dc:creator>TOSHIBA</dc:creator>
  <cp:lastModifiedBy>TOSHIBA</cp:lastModifiedBy>
  <cp:revision>28</cp:revision>
  <dcterms:created xsi:type="dcterms:W3CDTF">2015-01-21T03:03:26Z</dcterms:created>
  <dcterms:modified xsi:type="dcterms:W3CDTF">2015-01-21T14:20:13Z</dcterms:modified>
</cp:coreProperties>
</file>