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84" r:id="rId3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p:scale>
          <a:sx n="70" d="100"/>
          <a:sy n="70" d="100"/>
        </p:scale>
        <p:origin x="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00A5DD9-DEBC-40A8-9EF9-5FA8777611FE}" type="datetimeFigureOut">
              <a:rPr lang="id-ID" smtClean="0"/>
              <a:t>18/01/2015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840595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00A5DD9-DEBC-40A8-9EF9-5FA8777611FE}" type="datetimeFigureOut">
              <a:rPr lang="id-ID" smtClean="0"/>
              <a:t>18/01/2015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207052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00A5DD9-DEBC-40A8-9EF9-5FA8777611FE}" type="datetimeFigureOut">
              <a:rPr lang="id-ID" smtClean="0"/>
              <a:t>18/01/2015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300412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00A5DD9-DEBC-40A8-9EF9-5FA8777611FE}" type="datetimeFigureOut">
              <a:rPr lang="id-ID" smtClean="0"/>
              <a:t>18/01/2015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3513524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A5DD9-DEBC-40A8-9EF9-5FA8777611FE}" type="datetimeFigureOut">
              <a:rPr lang="id-ID" smtClean="0"/>
              <a:t>18/01/2015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3130063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00A5DD9-DEBC-40A8-9EF9-5FA8777611FE}" type="datetimeFigureOut">
              <a:rPr lang="id-ID" smtClean="0"/>
              <a:t>18/01/2015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79132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00A5DD9-DEBC-40A8-9EF9-5FA8777611FE}" type="datetimeFigureOut">
              <a:rPr lang="id-ID" smtClean="0"/>
              <a:t>18/01/2015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125416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00A5DD9-DEBC-40A8-9EF9-5FA8777611FE}" type="datetimeFigureOut">
              <a:rPr lang="id-ID" smtClean="0"/>
              <a:t>18/01/2015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150452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A5DD9-DEBC-40A8-9EF9-5FA8777611FE}" type="datetimeFigureOut">
              <a:rPr lang="id-ID" smtClean="0"/>
              <a:t>18/01/2015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207603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A5DD9-DEBC-40A8-9EF9-5FA8777611FE}" type="datetimeFigureOut">
              <a:rPr lang="id-ID" smtClean="0"/>
              <a:t>18/01/2015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4263798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A5DD9-DEBC-40A8-9EF9-5FA8777611FE}" type="datetimeFigureOut">
              <a:rPr lang="id-ID" smtClean="0"/>
              <a:t>18/01/2015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7FDABAB-E74D-4478-99F8-DA4D3E686EAD}" type="slidenum">
              <a:rPr lang="id-ID" smtClean="0"/>
              <a:t>‹#›</a:t>
            </a:fld>
            <a:endParaRPr lang="id-ID"/>
          </a:p>
        </p:txBody>
      </p:sp>
    </p:spTree>
    <p:extLst>
      <p:ext uri="{BB962C8B-B14F-4D97-AF65-F5344CB8AC3E}">
        <p14:creationId xmlns:p14="http://schemas.microsoft.com/office/powerpoint/2010/main" val="3086332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A5DD9-DEBC-40A8-9EF9-5FA8777611FE}" type="datetimeFigureOut">
              <a:rPr lang="id-ID" smtClean="0"/>
              <a:t>18/01/2015</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DABAB-E74D-4478-99F8-DA4D3E686EAD}" type="slidenum">
              <a:rPr lang="id-ID" smtClean="0"/>
              <a:t>‹#›</a:t>
            </a:fld>
            <a:endParaRPr lang="id-ID"/>
          </a:p>
        </p:txBody>
      </p:sp>
    </p:spTree>
    <p:extLst>
      <p:ext uri="{BB962C8B-B14F-4D97-AF65-F5344CB8AC3E}">
        <p14:creationId xmlns:p14="http://schemas.microsoft.com/office/powerpoint/2010/main" val="302552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98110"/>
          </a:xfrm>
        </p:spPr>
        <p:txBody>
          <a:bodyPr>
            <a:normAutofit fontScale="90000"/>
          </a:bodyPr>
          <a:lstStyle/>
          <a:p>
            <a:r>
              <a:rPr lang="id-ID" b="1" dirty="0">
                <a:solidFill>
                  <a:schemeClr val="accent6">
                    <a:lumMod val="75000"/>
                  </a:schemeClr>
                </a:solidFill>
                <a:latin typeface="Aharoni" panose="02010803020104030203" pitchFamily="2" charset="-79"/>
                <a:cs typeface="Aharoni" panose="02010803020104030203" pitchFamily="2" charset="-79"/>
              </a:rPr>
              <a:t>JENIS JENIS PUPUK DAN CARA APLIKASINYA</a:t>
            </a:r>
            <a:endParaRPr lang="id-ID" dirty="0">
              <a:solidFill>
                <a:schemeClr val="accent6">
                  <a:lumMod val="75000"/>
                </a:schemeClr>
              </a:solidFill>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normAutofit/>
          </a:bodyPr>
          <a:lstStyle/>
          <a:p>
            <a:r>
              <a:rPr lang="id-ID" sz="2800" b="1" dirty="0" smtClean="0">
                <a:solidFill>
                  <a:srgbClr val="002060"/>
                </a:solidFill>
              </a:rPr>
              <a:t>DISAMPAIKAN OLEH</a:t>
            </a:r>
          </a:p>
          <a:p>
            <a:r>
              <a:rPr lang="id-ID" sz="2800" b="1" dirty="0" smtClean="0">
                <a:solidFill>
                  <a:srgbClr val="002060"/>
                </a:solidFill>
              </a:rPr>
              <a:t>PT OSMOSA ALAM SEMESTA</a:t>
            </a:r>
          </a:p>
          <a:p>
            <a:r>
              <a:rPr lang="id-ID" sz="2800" b="1" dirty="0" smtClean="0">
                <a:solidFill>
                  <a:srgbClr val="002060"/>
                </a:solidFill>
              </a:rPr>
              <a:t>WONOSOBO, JANUARI 2015</a:t>
            </a:r>
            <a:endParaRPr lang="id-ID" sz="2800" b="1" dirty="0">
              <a:solidFill>
                <a:srgbClr val="002060"/>
              </a:solidFill>
            </a:endParaRPr>
          </a:p>
        </p:txBody>
      </p:sp>
    </p:spTree>
    <p:extLst>
      <p:ext uri="{BB962C8B-B14F-4D97-AF65-F5344CB8AC3E}">
        <p14:creationId xmlns:p14="http://schemas.microsoft.com/office/powerpoint/2010/main" val="1285513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5753"/>
          </a:xfrm>
        </p:spPr>
        <p:txBody>
          <a:bodyPr>
            <a:normAutofit fontScale="90000"/>
          </a:bodyPr>
          <a:lstStyle/>
          <a:p>
            <a:r>
              <a:rPr lang="id-ID" b="1" dirty="0">
                <a:latin typeface="+mn-lt"/>
              </a:rPr>
              <a:t>4. Pupuk Sumber Unsur Hara Sekunder</a:t>
            </a:r>
          </a:p>
        </p:txBody>
      </p:sp>
      <p:sp>
        <p:nvSpPr>
          <p:cNvPr id="3" name="Content Placeholder 2"/>
          <p:cNvSpPr>
            <a:spLocks noGrp="1"/>
          </p:cNvSpPr>
          <p:nvPr>
            <p:ph idx="1"/>
          </p:nvPr>
        </p:nvSpPr>
        <p:spPr>
          <a:xfrm>
            <a:off x="838200" y="1160060"/>
            <a:ext cx="10515600" cy="5500047"/>
          </a:xfrm>
        </p:spPr>
        <p:txBody>
          <a:bodyPr>
            <a:normAutofit fontScale="92500" lnSpcReduction="10000"/>
          </a:bodyPr>
          <a:lstStyle/>
          <a:p>
            <a:pPr marL="0" indent="0">
              <a:buNone/>
            </a:pPr>
            <a:r>
              <a:rPr lang="id-ID" dirty="0"/>
              <a:t>a. Kapur </a:t>
            </a:r>
            <a:r>
              <a:rPr lang="id-ID" dirty="0" err="1"/>
              <a:t>Dolomit</a:t>
            </a:r>
            <a:endParaRPr lang="id-ID" dirty="0"/>
          </a:p>
          <a:p>
            <a:pPr marL="0" indent="0">
              <a:buNone/>
            </a:pPr>
            <a:r>
              <a:rPr lang="id-ID" dirty="0"/>
              <a:t>Berbentuk bubuk berwarna putih kekuningan. Dikenal sebagai bahan untuk menaikkan </a:t>
            </a:r>
            <a:r>
              <a:rPr lang="id-ID" dirty="0" err="1"/>
              <a:t>pH</a:t>
            </a:r>
            <a:r>
              <a:rPr lang="id-ID" dirty="0"/>
              <a:t> tanah. </a:t>
            </a:r>
            <a:r>
              <a:rPr lang="id-ID" dirty="0" err="1"/>
              <a:t>Dolomit</a:t>
            </a:r>
            <a:r>
              <a:rPr lang="id-ID" dirty="0"/>
              <a:t> adalah sumber </a:t>
            </a:r>
            <a:r>
              <a:rPr lang="id-ID" dirty="0" err="1"/>
              <a:t>Ca</a:t>
            </a:r>
            <a:r>
              <a:rPr lang="id-ID" dirty="0"/>
              <a:t> (30%) dan </a:t>
            </a:r>
            <a:r>
              <a:rPr lang="id-ID" dirty="0" err="1"/>
              <a:t>Mg</a:t>
            </a:r>
            <a:r>
              <a:rPr lang="id-ID" dirty="0"/>
              <a:t> (19%) yang cukup baik. Kelarutannya agak rendah dan kualitasnya sangat ditentukan oleh ukuran butiran. Semakin halus butirannya akan semakin baik kualitasnya.</a:t>
            </a:r>
          </a:p>
          <a:p>
            <a:pPr marL="0" indent="0">
              <a:buNone/>
            </a:pPr>
            <a:r>
              <a:rPr lang="id-ID" dirty="0"/>
              <a:t>b. Kapur </a:t>
            </a:r>
            <a:r>
              <a:rPr lang="id-ID" dirty="0" err="1"/>
              <a:t>Kalsit</a:t>
            </a:r>
            <a:endParaRPr lang="id-ID" dirty="0"/>
          </a:p>
          <a:p>
            <a:pPr marL="0" indent="0">
              <a:buNone/>
            </a:pPr>
            <a:r>
              <a:rPr lang="id-ID" dirty="0"/>
              <a:t>Berfungsi untuk meningkatkan </a:t>
            </a:r>
            <a:r>
              <a:rPr lang="id-ID" dirty="0" err="1"/>
              <a:t>pH</a:t>
            </a:r>
            <a:r>
              <a:rPr lang="id-ID" dirty="0"/>
              <a:t> tanah. Dikenal sebagai kapur pertanian yang berbentuk bubuk. Warnanya putih dan butirannya halus. Pupuk ini mengandung 90-99% </a:t>
            </a:r>
            <a:r>
              <a:rPr lang="id-ID" dirty="0" err="1"/>
              <a:t>Ca</a:t>
            </a:r>
            <a:r>
              <a:rPr lang="id-ID" dirty="0"/>
              <a:t>. Bersifat lebih cepat larut dalam air.</a:t>
            </a:r>
          </a:p>
          <a:p>
            <a:pPr marL="0" indent="0">
              <a:buNone/>
            </a:pPr>
            <a:r>
              <a:rPr lang="id-ID" dirty="0"/>
              <a:t>c. Paten Kali (Kalium Magnesium Sulfat)</a:t>
            </a:r>
          </a:p>
          <a:p>
            <a:pPr marL="0" indent="0">
              <a:buNone/>
            </a:pPr>
            <a:r>
              <a:rPr lang="id-ID" dirty="0"/>
              <a:t>Berbentuk butiran berwarna kuning. Mengandung 30% K2O, 12% S, dan 12% </a:t>
            </a:r>
            <a:r>
              <a:rPr lang="id-ID" dirty="0" err="1"/>
              <a:t>MgO</a:t>
            </a:r>
            <a:r>
              <a:rPr lang="id-ID" dirty="0"/>
              <a:t>. Sifatnya agak sukar larut dalam air. Selain untuk memperbaiki defisiensi </a:t>
            </a:r>
            <a:r>
              <a:rPr lang="id-ID" dirty="0" err="1"/>
              <a:t>Mg</a:t>
            </a:r>
            <a:r>
              <a:rPr lang="id-ID" dirty="0"/>
              <a:t>, pupuk ini juga bermanfaat untuk memperbaiki kejenuhan basa pada tanah asam.</a:t>
            </a:r>
          </a:p>
        </p:txBody>
      </p:sp>
    </p:spTree>
    <p:extLst>
      <p:ext uri="{BB962C8B-B14F-4D97-AF65-F5344CB8AC3E}">
        <p14:creationId xmlns:p14="http://schemas.microsoft.com/office/powerpoint/2010/main" val="2241965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7672"/>
            <a:ext cx="10515600" cy="6209731"/>
          </a:xfrm>
        </p:spPr>
        <p:txBody>
          <a:bodyPr>
            <a:normAutofit fontScale="92500"/>
          </a:bodyPr>
          <a:lstStyle/>
          <a:p>
            <a:pPr marL="0" indent="0">
              <a:buNone/>
            </a:pPr>
            <a:r>
              <a:rPr lang="id-ID" dirty="0"/>
              <a:t>d. Kapur </a:t>
            </a:r>
            <a:r>
              <a:rPr lang="id-ID" dirty="0" err="1"/>
              <a:t>Gypsum</a:t>
            </a:r>
            <a:endParaRPr lang="id-ID" dirty="0"/>
          </a:p>
          <a:p>
            <a:pPr marL="0" indent="0">
              <a:buNone/>
            </a:pPr>
            <a:r>
              <a:rPr lang="id-ID" dirty="0"/>
              <a:t>Berbentuk bubuk dan berwarna putih. Mengandung 39% </a:t>
            </a:r>
            <a:r>
              <a:rPr lang="id-ID" dirty="0" err="1"/>
              <a:t>Ca</a:t>
            </a:r>
            <a:r>
              <a:rPr lang="id-ID" dirty="0"/>
              <a:t>, 53% S dan sedikit </a:t>
            </a:r>
            <a:r>
              <a:rPr lang="id-ID" dirty="0" err="1"/>
              <a:t>Mg</a:t>
            </a:r>
            <a:r>
              <a:rPr lang="id-ID" dirty="0"/>
              <a:t>. Ditebarkan dalam sekali aplikasi. Jika terkena air, </a:t>
            </a:r>
            <a:r>
              <a:rPr lang="id-ID" dirty="0" err="1"/>
              <a:t>gypsum</a:t>
            </a:r>
            <a:r>
              <a:rPr lang="id-ID" dirty="0"/>
              <a:t> yang ditebarkan akan menggumpal dan mengeras seperti tanah liat (</a:t>
            </a:r>
            <a:r>
              <a:rPr lang="id-ID" dirty="0" err="1"/>
              <a:t>cake</a:t>
            </a:r>
            <a:r>
              <a:rPr lang="id-ID" dirty="0"/>
              <a:t>). </a:t>
            </a:r>
            <a:r>
              <a:rPr lang="id-ID" dirty="0" err="1"/>
              <a:t>Gypsum</a:t>
            </a:r>
            <a:r>
              <a:rPr lang="id-ID" dirty="0"/>
              <a:t> digunakan untuk </a:t>
            </a:r>
            <a:r>
              <a:rPr lang="id-ID" dirty="0" err="1"/>
              <a:t>menetralisir</a:t>
            </a:r>
            <a:r>
              <a:rPr lang="id-ID" dirty="0"/>
              <a:t> tanah yang terganggu karena kadar garam yang tinggi, misalnya pada tanah di daerah pantai. Aplikasi </a:t>
            </a:r>
            <a:r>
              <a:rPr lang="id-ID" dirty="0" err="1"/>
              <a:t>gypsum</a:t>
            </a:r>
            <a:r>
              <a:rPr lang="id-ID" dirty="0"/>
              <a:t> tidak banyak berpengaruh pada perubahan </a:t>
            </a:r>
            <a:r>
              <a:rPr lang="id-ID" dirty="0" err="1"/>
              <a:t>pH</a:t>
            </a:r>
            <a:r>
              <a:rPr lang="id-ID" dirty="0"/>
              <a:t> tanah.</a:t>
            </a:r>
          </a:p>
          <a:p>
            <a:pPr marL="0" indent="0">
              <a:buNone/>
            </a:pPr>
            <a:r>
              <a:rPr lang="id-ID" dirty="0"/>
              <a:t>e. Bubuk Belerang (</a:t>
            </a:r>
            <a:r>
              <a:rPr lang="id-ID" dirty="0" err="1"/>
              <a:t>Elemental</a:t>
            </a:r>
            <a:r>
              <a:rPr lang="id-ID" dirty="0"/>
              <a:t> Sulfur)</a:t>
            </a:r>
          </a:p>
          <a:p>
            <a:pPr marL="0" indent="0">
              <a:buNone/>
            </a:pPr>
            <a:r>
              <a:rPr lang="id-ID" dirty="0"/>
              <a:t>Umumnya, </a:t>
            </a:r>
            <a:r>
              <a:rPr lang="id-ID" dirty="0" err="1"/>
              <a:t>sulfor</a:t>
            </a:r>
            <a:r>
              <a:rPr lang="id-ID" dirty="0"/>
              <a:t> disuplai dalam bentuk sulfat yang terdapat pada berbagai jenis pupuk. Kandungan sulfat tersebut tidak berpengaruh dalam penurunan </a:t>
            </a:r>
            <a:r>
              <a:rPr lang="id-ID" dirty="0" err="1"/>
              <a:t>pH</a:t>
            </a:r>
            <a:r>
              <a:rPr lang="id-ID" dirty="0"/>
              <a:t> tanah. Selain terdapat dalam berbagai jenis pupuk, bubuk belerang adalah sumber sulfur yang terbesar, kandungannya dapat mencapai 909%. Namun, bubuk ini tidak lazim digunakan untuk mengatasi masalah defisiensi sulfur, tetapi tidak lebih banyak digunakan untuk menurunkan </a:t>
            </a:r>
            <a:r>
              <a:rPr lang="id-ID" dirty="0" err="1"/>
              <a:t>pH</a:t>
            </a:r>
            <a:r>
              <a:rPr lang="id-ID" dirty="0"/>
              <a:t> tanah. Penggunaannya tidak boleh melebihi 25 gram/m2, karena bubuk sulfur dapat mengakibatkan gejala terbakarnya daun tanaman (</a:t>
            </a:r>
            <a:r>
              <a:rPr lang="id-ID" dirty="0" err="1"/>
              <a:t>burning</a:t>
            </a:r>
            <a:r>
              <a:rPr lang="id-ID" dirty="0"/>
              <a:t> </a:t>
            </a:r>
            <a:r>
              <a:rPr lang="id-ID" dirty="0" err="1"/>
              <a:t>effect</a:t>
            </a:r>
            <a:r>
              <a:rPr lang="id-ID" dirty="0"/>
              <a:t>).</a:t>
            </a:r>
          </a:p>
          <a:p>
            <a:endParaRPr lang="id-ID" dirty="0"/>
          </a:p>
        </p:txBody>
      </p:sp>
    </p:spTree>
    <p:extLst>
      <p:ext uri="{BB962C8B-B14F-4D97-AF65-F5344CB8AC3E}">
        <p14:creationId xmlns:p14="http://schemas.microsoft.com/office/powerpoint/2010/main" val="3863379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3866"/>
          </a:xfrm>
        </p:spPr>
        <p:txBody>
          <a:bodyPr>
            <a:normAutofit fontScale="90000"/>
          </a:bodyPr>
          <a:lstStyle/>
          <a:p>
            <a:r>
              <a:rPr lang="id-ID" b="1" dirty="0">
                <a:latin typeface="+mn-lt"/>
              </a:rPr>
              <a:t>5. Pupuk Sumber Unsur Hara Mikro</a:t>
            </a:r>
          </a:p>
        </p:txBody>
      </p:sp>
      <p:sp>
        <p:nvSpPr>
          <p:cNvPr id="3" name="Content Placeholder 2"/>
          <p:cNvSpPr>
            <a:spLocks noGrp="1"/>
          </p:cNvSpPr>
          <p:nvPr>
            <p:ph idx="1"/>
          </p:nvPr>
        </p:nvSpPr>
        <p:spPr>
          <a:xfrm>
            <a:off x="838200" y="1160060"/>
            <a:ext cx="10515600" cy="5431809"/>
          </a:xfrm>
        </p:spPr>
        <p:txBody>
          <a:bodyPr>
            <a:normAutofit fontScale="92500"/>
          </a:bodyPr>
          <a:lstStyle/>
          <a:p>
            <a:pPr marL="0" indent="0">
              <a:buNone/>
            </a:pPr>
            <a:r>
              <a:rPr lang="id-ID" dirty="0"/>
              <a:t>Saat ini kebutuhan pupuk mikro sudah mulai terasa di Indonesia. Beberapa hasil penelitian melaporkan bahwa tanaman padi sawah dan teh di beberapa daerah di Jawa sudah memulai membutuhkan tambahan </a:t>
            </a:r>
            <a:r>
              <a:rPr lang="id-ID" dirty="0" err="1"/>
              <a:t>Zn</a:t>
            </a:r>
            <a:r>
              <a:rPr lang="id-ID" dirty="0"/>
              <a:t> dari pupuk.</a:t>
            </a:r>
          </a:p>
          <a:p>
            <a:pPr marL="0" indent="0">
              <a:buNone/>
            </a:pPr>
            <a:r>
              <a:rPr lang="id-ID" dirty="0"/>
              <a:t>Pupuk sebagai unsur hara mikro tersedia dalam dua bentuk, yakni bentuk garam anorganik dan bentuk organik sintesis. Kedua bentuk ini mudah larut dalam air. Contoh pupuk mikro yang berbentuk garam organik adalah </a:t>
            </a:r>
            <a:r>
              <a:rPr lang="id-ID" dirty="0" err="1"/>
              <a:t>Cu</a:t>
            </a:r>
            <a:r>
              <a:rPr lang="id-ID" dirty="0"/>
              <a:t>, </a:t>
            </a:r>
            <a:r>
              <a:rPr lang="id-ID" dirty="0" err="1"/>
              <a:t>Fe</a:t>
            </a:r>
            <a:r>
              <a:rPr lang="id-ID" dirty="0"/>
              <a:t>, </a:t>
            </a:r>
            <a:r>
              <a:rPr lang="id-ID" dirty="0" err="1"/>
              <a:t>Zn</a:t>
            </a:r>
            <a:r>
              <a:rPr lang="id-ID" dirty="0"/>
              <a:t> dan </a:t>
            </a:r>
            <a:r>
              <a:rPr lang="id-ID" dirty="0" err="1"/>
              <a:t>Mn</a:t>
            </a:r>
            <a:r>
              <a:rPr lang="id-ID" dirty="0"/>
              <a:t> yang seluruhnya bergabung dengan sulfat. Sebagai sumber boron, umumnya digunakan sodium tetra </a:t>
            </a:r>
            <a:r>
              <a:rPr lang="id-ID" dirty="0" err="1"/>
              <a:t>borat</a:t>
            </a:r>
            <a:r>
              <a:rPr lang="id-ID" dirty="0"/>
              <a:t> yang banyak digunakan sebagai pupuk daun. Sumber Mo umumnya menggunakan sodium atau amonium </a:t>
            </a:r>
            <a:r>
              <a:rPr lang="id-ID" dirty="0" err="1"/>
              <a:t>molibdat</a:t>
            </a:r>
            <a:r>
              <a:rPr lang="id-ID" dirty="0"/>
              <a:t>.</a:t>
            </a:r>
          </a:p>
          <a:p>
            <a:pPr marL="0" indent="0">
              <a:buNone/>
            </a:pPr>
            <a:r>
              <a:rPr lang="id-ID" dirty="0"/>
              <a:t>Bentuk organik sintesis ditandai dengan adanya agen pengikat unsur logam yang disebut </a:t>
            </a:r>
            <a:r>
              <a:rPr lang="id-ID" dirty="0" err="1"/>
              <a:t>chelat</a:t>
            </a:r>
            <a:r>
              <a:rPr lang="id-ID" dirty="0"/>
              <a:t>. </a:t>
            </a:r>
            <a:r>
              <a:rPr lang="id-ID" dirty="0" err="1"/>
              <a:t>Chelat</a:t>
            </a:r>
            <a:r>
              <a:rPr lang="id-ID" dirty="0"/>
              <a:t> adalah bahan kimia organik yang dapat mengikat ion logam seperti yang dilakukan oleh koloid tanah. Unsur hara mikro yang tersedia dalam bentuk </a:t>
            </a:r>
            <a:r>
              <a:rPr lang="id-ID" dirty="0" err="1"/>
              <a:t>chelat</a:t>
            </a:r>
            <a:r>
              <a:rPr lang="id-ID" dirty="0"/>
              <a:t> adalah </a:t>
            </a:r>
            <a:r>
              <a:rPr lang="id-ID" dirty="0" err="1"/>
              <a:t>Fe</a:t>
            </a:r>
            <a:r>
              <a:rPr lang="id-ID" dirty="0"/>
              <a:t>, </a:t>
            </a:r>
            <a:r>
              <a:rPr lang="id-ID" dirty="0" err="1"/>
              <a:t>Mn</a:t>
            </a:r>
            <a:r>
              <a:rPr lang="id-ID" dirty="0"/>
              <a:t>, </a:t>
            </a:r>
            <a:r>
              <a:rPr lang="id-ID" dirty="0" err="1"/>
              <a:t>Cu</a:t>
            </a:r>
            <a:r>
              <a:rPr lang="id-ID" dirty="0"/>
              <a:t>, dan </a:t>
            </a:r>
            <a:r>
              <a:rPr lang="id-ID" dirty="0" err="1"/>
              <a:t>Zn</a:t>
            </a:r>
            <a:r>
              <a:rPr lang="id-ID" dirty="0"/>
              <a:t>.</a:t>
            </a:r>
          </a:p>
          <a:p>
            <a:endParaRPr lang="id-ID" dirty="0"/>
          </a:p>
        </p:txBody>
      </p:sp>
    </p:spTree>
    <p:extLst>
      <p:ext uri="{BB962C8B-B14F-4D97-AF65-F5344CB8AC3E}">
        <p14:creationId xmlns:p14="http://schemas.microsoft.com/office/powerpoint/2010/main" val="1736628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9558"/>
            <a:ext cx="10515600" cy="6114197"/>
          </a:xfrm>
        </p:spPr>
        <p:txBody>
          <a:bodyPr/>
          <a:lstStyle/>
          <a:p>
            <a:pPr marL="0" indent="0">
              <a:buNone/>
            </a:pPr>
            <a:r>
              <a:rPr lang="id-ID" dirty="0"/>
              <a:t>Selain disediakan oleh kedua jenis pupuk </a:t>
            </a:r>
            <a:r>
              <a:rPr lang="id-ID" dirty="0" err="1"/>
              <a:t>diatas</a:t>
            </a:r>
            <a:r>
              <a:rPr lang="id-ID" dirty="0"/>
              <a:t>, unsur hara mikro juga disediakan oleh pupuk majemuk yang beredar di pasaran. Pupuk </a:t>
            </a:r>
            <a:r>
              <a:rPr lang="id-ID" dirty="0" err="1"/>
              <a:t>slow</a:t>
            </a:r>
            <a:r>
              <a:rPr lang="id-ID" dirty="0"/>
              <a:t> </a:t>
            </a:r>
            <a:r>
              <a:rPr lang="id-ID" dirty="0" err="1"/>
              <a:t>release</a:t>
            </a:r>
            <a:r>
              <a:rPr lang="id-ID" dirty="0"/>
              <a:t> dan pupuk daun biasanya dilengkapi dengan satu atau lebih unsur mikro.</a:t>
            </a:r>
          </a:p>
          <a:p>
            <a:pPr marL="0" indent="0">
              <a:buNone/>
            </a:pPr>
            <a:r>
              <a:rPr lang="id-ID" dirty="0"/>
              <a:t>a. Pupuk Majemuk</a:t>
            </a:r>
          </a:p>
          <a:p>
            <a:pPr marL="0" indent="0">
              <a:buNone/>
            </a:pPr>
            <a:r>
              <a:rPr lang="id-ID" dirty="0"/>
              <a:t>Pemakaian pupuk majemuk saat ini sudah sangat luas. Berbagai </a:t>
            </a:r>
            <a:r>
              <a:rPr lang="id-ID" dirty="0" err="1"/>
              <a:t>merk</a:t>
            </a:r>
            <a:r>
              <a:rPr lang="id-ID" dirty="0"/>
              <a:t>, kualitas dan analisis telah tersedia di </a:t>
            </a:r>
            <a:r>
              <a:rPr lang="id-ID" dirty="0" err="1"/>
              <a:t>pasaran.kendati</a:t>
            </a:r>
            <a:r>
              <a:rPr lang="id-ID" dirty="0"/>
              <a:t> harganya relatif lebih mahal, pupuk majemuk tetap dipilih karena kandungan haranya lebih lengkap. Pupuk majemuk berkualitas prima memiliki besaran butiran yang seragam dan tidak terlalu higroskopis, sehingga tahan disimpan dan tidak cepat menggumpal. Hampir semua pupuk majemuk bereaksi asam, kecuali yang telah mendapatkan perlakuan khusus, seperti penambahan </a:t>
            </a:r>
            <a:r>
              <a:rPr lang="id-ID" dirty="0" err="1"/>
              <a:t>Ca</a:t>
            </a:r>
            <a:r>
              <a:rPr lang="id-ID" dirty="0"/>
              <a:t> dan </a:t>
            </a:r>
            <a:r>
              <a:rPr lang="id-ID" dirty="0" err="1"/>
              <a:t>Mg</a:t>
            </a:r>
            <a:r>
              <a:rPr lang="id-ID" dirty="0"/>
              <a:t>.</a:t>
            </a:r>
          </a:p>
          <a:p>
            <a:endParaRPr lang="id-ID" dirty="0"/>
          </a:p>
        </p:txBody>
      </p:sp>
    </p:spTree>
    <p:extLst>
      <p:ext uri="{BB962C8B-B14F-4D97-AF65-F5344CB8AC3E}">
        <p14:creationId xmlns:p14="http://schemas.microsoft.com/office/powerpoint/2010/main" val="614286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6728"/>
            <a:ext cx="10515600" cy="6100550"/>
          </a:xfrm>
        </p:spPr>
        <p:txBody>
          <a:bodyPr>
            <a:normAutofit lnSpcReduction="10000"/>
          </a:bodyPr>
          <a:lstStyle/>
          <a:p>
            <a:pPr marL="0" indent="0">
              <a:buNone/>
            </a:pPr>
            <a:r>
              <a:rPr lang="id-ID" dirty="0"/>
              <a:t>Variasi analisis pupuk </a:t>
            </a:r>
            <a:r>
              <a:rPr lang="id-ID" dirty="0" err="1"/>
              <a:t>mejemuk</a:t>
            </a:r>
            <a:r>
              <a:rPr lang="id-ID" dirty="0"/>
              <a:t> sangat banyak. Meskipun demikian, perbedaan variasinya bisa jadi sangat kecil, misalnya antara NPK 15.15.15 dan NPK 16.16.16. Variasi analisis pupuk, seperti 15.15.15, 16.16.16, dan 20.20.20 menunjukkan </a:t>
            </a:r>
            <a:r>
              <a:rPr lang="id-ID" dirty="0" err="1"/>
              <a:t>ketersediaaan</a:t>
            </a:r>
            <a:r>
              <a:rPr lang="id-ID" dirty="0"/>
              <a:t> unsur hara yang seimbang. Fungsi pupuk majemuk dengan variasi analisis seperti ini antara lain untuk mempercepat perkembangan bibit; sebagai pupuk pada awal </a:t>
            </a:r>
            <a:r>
              <a:rPr lang="id-ID" dirty="0" err="1"/>
              <a:t>peneneman</a:t>
            </a:r>
            <a:r>
              <a:rPr lang="id-ID" dirty="0"/>
              <a:t>; dan sebagai </a:t>
            </a:r>
            <a:r>
              <a:rPr lang="id-ID" dirty="0" err="1"/>
              <a:t>puk</a:t>
            </a:r>
            <a:r>
              <a:rPr lang="id-ID" dirty="0"/>
              <a:t> susulan saat tanaman memasuki fase generatif, seperti saat mulai berbunga.</a:t>
            </a:r>
          </a:p>
          <a:p>
            <a:pPr marL="0" indent="0">
              <a:buNone/>
            </a:pPr>
            <a:r>
              <a:rPr lang="id-ID" dirty="0"/>
              <a:t>Dalam memilih pupuk majemuk perlu dipertimbangkan beberapa faktor, antara lain kandungan unsur hara yang tinggi, kandungan unsur hara mikro dan harga </a:t>
            </a:r>
            <a:r>
              <a:rPr lang="id-ID" dirty="0" err="1"/>
              <a:t>perkilogramnya.contoh</a:t>
            </a:r>
            <a:r>
              <a:rPr lang="id-ID" dirty="0"/>
              <a:t> cara mempertimbangkan pemilihan pupuk majemuk, variasi analisis pupuk NPK 20.20.20 memiliki kandungan hara yang lebih tinggi daripada NPK 15.15.15, tetapi sifatnya sangat higroskopis sehingga mudah sekali menggumpal. Karena itu, variasi analisis pupuk ini sebaiknya tidak dipilih karena bagian yang menggumpal tidak dapat digunakan.</a:t>
            </a:r>
          </a:p>
          <a:p>
            <a:endParaRPr lang="id-ID" dirty="0"/>
          </a:p>
        </p:txBody>
      </p:sp>
    </p:spTree>
    <p:extLst>
      <p:ext uri="{BB962C8B-B14F-4D97-AF65-F5344CB8AC3E}">
        <p14:creationId xmlns:p14="http://schemas.microsoft.com/office/powerpoint/2010/main" val="4264939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6264322"/>
          </a:xfrm>
        </p:spPr>
        <p:txBody>
          <a:bodyPr>
            <a:normAutofit fontScale="92500" lnSpcReduction="10000"/>
          </a:bodyPr>
          <a:lstStyle/>
          <a:p>
            <a:pPr marL="0" indent="0">
              <a:buNone/>
            </a:pPr>
            <a:r>
              <a:rPr lang="id-ID" dirty="0"/>
              <a:t>b. Pupuk Daun</a:t>
            </a:r>
          </a:p>
          <a:p>
            <a:pPr marL="0" indent="0">
              <a:buNone/>
            </a:pPr>
            <a:r>
              <a:rPr lang="id-ID" dirty="0"/>
              <a:t>Daun memiliki mulut yang </a:t>
            </a:r>
            <a:r>
              <a:rPr lang="id-ID" dirty="0" err="1"/>
              <a:t>dukenal</a:t>
            </a:r>
            <a:r>
              <a:rPr lang="id-ID" dirty="0"/>
              <a:t> dengan nama stomata. Sebagian besar stomata terletak di bagian bawah daun. Mulut daun ini berfungsi untuk mengatur penguapan air dari tanaman sehingga air dari akar dapat sampai daun. Saat suhu udara terlalu panas, stomata akan menutup sehingga tanaman tidak akan mengalami kekeringan. Sebaliknya, jika udara tidak terlalu panas, stomata akan membuka sehingga air yang ada di permukaan daun dapat masuk dalam jaringan daun. Dengan sendirinya unsur hara yang disemprotkan ke permukaan daun juga masuk ke dalam jaringan daun.</a:t>
            </a:r>
          </a:p>
          <a:p>
            <a:pPr marL="0" indent="0">
              <a:buNone/>
            </a:pPr>
            <a:r>
              <a:rPr lang="id-ID" dirty="0"/>
              <a:t>Sebenarnya, kandungan unsur hara pada pupuk daun identik dengan kandungan unsur hara pada pupuk majemuk. Bahkan pupuk daun sering lebih lengkap karena ditambah oleh beberapa unsur mikro. Pemilihan analisis yang tepat pada pupuk daun perlu mempertimbangkan beberapa faktor yang sama dengan analisis pada pupuk majemuk. Hanya saja, faktor sifat fisik dan kimia tanah tidak dijadikan sebagai faktor utama. Sebagai faktor utamanya adalah manfaat tiap unsur hara yang dikandung oleh pupuk daun bagi perkembangan tanaman dan peningkatan hasil panen.</a:t>
            </a:r>
          </a:p>
        </p:txBody>
      </p:sp>
    </p:spTree>
    <p:extLst>
      <p:ext uri="{BB962C8B-B14F-4D97-AF65-F5344CB8AC3E}">
        <p14:creationId xmlns:p14="http://schemas.microsoft.com/office/powerpoint/2010/main" val="69023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7672"/>
            <a:ext cx="10515600" cy="6141492"/>
          </a:xfrm>
        </p:spPr>
        <p:txBody>
          <a:bodyPr>
            <a:normAutofit/>
          </a:bodyPr>
          <a:lstStyle/>
          <a:p>
            <a:pPr marL="0" indent="0">
              <a:buNone/>
            </a:pPr>
            <a:r>
              <a:rPr lang="id-ID" dirty="0"/>
              <a:t>Pupuk daun berbentuk serbuk dan cair. Kualitasnya dianggap baik jika mudah larut di dalam air tanpa menyisakan endapan. Karena mudah larut dalam air, sifat pupuk daun menjadi sangat higroskopis. Akibatnya tidak dapat disimpan terlalu lama jika kemasannya telah dibuka.</a:t>
            </a:r>
          </a:p>
          <a:p>
            <a:pPr marL="0" indent="0">
              <a:buNone/>
            </a:pPr>
            <a:r>
              <a:rPr lang="id-ID" dirty="0"/>
              <a:t>Kentungan menggunakan pupuk daun antara lain </a:t>
            </a:r>
            <a:r>
              <a:rPr lang="id-ID" dirty="0" err="1"/>
              <a:t>respon</a:t>
            </a:r>
            <a:r>
              <a:rPr lang="id-ID" dirty="0"/>
              <a:t> terhadap tanaman sangat cepat karena langsung dimanfaatkan oleh tanaman. Selain itu, tidak menimbulkan kerusakan </a:t>
            </a:r>
            <a:r>
              <a:rPr lang="id-ID" dirty="0" err="1"/>
              <a:t>sedikitpun</a:t>
            </a:r>
            <a:r>
              <a:rPr lang="id-ID" dirty="0"/>
              <a:t> pada tanaman, dengan catatan aplikasinya dilakukan secara benar. Dalam pemakaian pupuk daun dikenal istilah konsentrasi pupuk atau kepekatan larutan pupuk. Besarnya konsentrasi pupuk daun dinyatakan dalam bobot pupuk daun yang harus dilarutkan </a:t>
            </a:r>
            <a:r>
              <a:rPr lang="id-ID" dirty="0" err="1"/>
              <a:t>kedalam</a:t>
            </a:r>
            <a:r>
              <a:rPr lang="id-ID" dirty="0"/>
              <a:t> satuan volume air. Penentuan volume air dapat diketahui dengan membaca skala pada alat semprot. Angka konsentrasi ini sering dicantumkan p[ada kemasan pupuk. Jika konsentrasi pupuk yang digunakan melebihi konsentrasi yang disarankan, daun akan terbakar.</a:t>
            </a:r>
          </a:p>
        </p:txBody>
      </p:sp>
    </p:spTree>
    <p:extLst>
      <p:ext uri="{BB962C8B-B14F-4D97-AF65-F5344CB8AC3E}">
        <p14:creationId xmlns:p14="http://schemas.microsoft.com/office/powerpoint/2010/main" val="2275412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6332561"/>
          </a:xfrm>
        </p:spPr>
        <p:txBody>
          <a:bodyPr>
            <a:normAutofit fontScale="92500" lnSpcReduction="10000"/>
          </a:bodyPr>
          <a:lstStyle/>
          <a:p>
            <a:pPr marL="0" indent="0">
              <a:buNone/>
            </a:pPr>
            <a:r>
              <a:rPr lang="id-ID" dirty="0"/>
              <a:t>Penyemprotan pupuk daun idealnya dilakukan pada pagi atau pada sore hari karena bertepatan pada saat membukanya stomata. Prioritaskan penyemprotan pada bagian bawah daun karena paling banyak terdapat stomata. Faktor cuaca termasuk kunci sukses dalam penyemprotan pupuk daun. Dua jam setelah penyemprotan jangan sampai terkena hujan karena akan mengurangi </a:t>
            </a:r>
            <a:r>
              <a:rPr lang="id-ID" dirty="0" err="1"/>
              <a:t>efektifitas</a:t>
            </a:r>
            <a:r>
              <a:rPr lang="id-ID" dirty="0"/>
              <a:t> penyerapan pupuk. Tidak disarankan menyemprotkan pupuk daun pada saat suhu udara sedang panas karena konsentrasi larutan pupuk yang sampai ke daun cepat meningkat sehingga daun dapat terbakar. Contoh pupuk daun yang beredar di pasaran yaitu </a:t>
            </a:r>
            <a:r>
              <a:rPr lang="id-ID" dirty="0" err="1"/>
              <a:t>Gandasil</a:t>
            </a:r>
            <a:r>
              <a:rPr lang="id-ID" dirty="0"/>
              <a:t> Daun 14.12.14 dilengkapi dengan </a:t>
            </a:r>
            <a:r>
              <a:rPr lang="id-ID" dirty="0" err="1"/>
              <a:t>Mn</a:t>
            </a:r>
            <a:r>
              <a:rPr lang="id-ID" dirty="0"/>
              <a:t>, </a:t>
            </a:r>
            <a:r>
              <a:rPr lang="id-ID" dirty="0" err="1"/>
              <a:t>Mg</a:t>
            </a:r>
            <a:r>
              <a:rPr lang="id-ID" dirty="0"/>
              <a:t>, B, </a:t>
            </a:r>
            <a:r>
              <a:rPr lang="id-ID" dirty="0" err="1"/>
              <a:t>Cu</a:t>
            </a:r>
            <a:r>
              <a:rPr lang="id-ID" dirty="0"/>
              <a:t> dan </a:t>
            </a:r>
            <a:r>
              <a:rPr lang="id-ID" dirty="0" err="1"/>
              <a:t>Zn</a:t>
            </a:r>
            <a:r>
              <a:rPr lang="id-ID" dirty="0"/>
              <a:t>.</a:t>
            </a:r>
          </a:p>
          <a:p>
            <a:pPr marL="0" indent="0">
              <a:buNone/>
            </a:pPr>
            <a:r>
              <a:rPr lang="id-ID" dirty="0"/>
              <a:t>c. Pupuk Organik</a:t>
            </a:r>
          </a:p>
          <a:p>
            <a:pPr marL="0" indent="0">
              <a:buNone/>
            </a:pPr>
            <a:r>
              <a:rPr lang="id-ID" dirty="0"/>
              <a:t>Kandungan unsur hara yang terdapat di dalam pupuk organik jauh lebih kecil daripada yang sempat di dalam pupuk buatan. Cara aplikasinya juga lebih sulit karena pupuk organik dibutuhkan dalam jumlah yang lebih besar daripada pupuk kimia dan tenaga kerja yang diperlukan juga lebih banyak. Namun, hingga sekarang pupuk organik tetap digunakan karena fungsinya belum tergantikan oleh pupuk buatan. Berikut ini beberapa manfaat dari pupuk organik.</a:t>
            </a:r>
          </a:p>
        </p:txBody>
      </p:sp>
    </p:spTree>
    <p:extLst>
      <p:ext uri="{BB962C8B-B14F-4D97-AF65-F5344CB8AC3E}">
        <p14:creationId xmlns:p14="http://schemas.microsoft.com/office/powerpoint/2010/main" val="3447924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8490"/>
            <a:ext cx="10515600" cy="6291617"/>
          </a:xfrm>
        </p:spPr>
        <p:txBody>
          <a:bodyPr>
            <a:normAutofit fontScale="92500" lnSpcReduction="10000"/>
          </a:bodyPr>
          <a:lstStyle/>
          <a:p>
            <a:pPr marL="0" indent="0">
              <a:buNone/>
            </a:pPr>
            <a:r>
              <a:rPr lang="id-ID" dirty="0"/>
              <a:t>Mampu menyediakan unsur hara makro dan mikro meskipun dalam jumlah yang jauh lebih kecil.</a:t>
            </a:r>
          </a:p>
          <a:p>
            <a:pPr marL="0" indent="0">
              <a:buNone/>
            </a:pPr>
            <a:r>
              <a:rPr lang="id-ID" dirty="0"/>
              <a:t>Memperbaiki </a:t>
            </a:r>
            <a:r>
              <a:rPr lang="id-ID" dirty="0" err="1"/>
              <a:t>granulasi</a:t>
            </a:r>
            <a:r>
              <a:rPr lang="id-ID" dirty="0"/>
              <a:t> tanah berpasir dan tanah padat sehingga dapat meningkatkan kualitas aerasi, memperbaiki drainase tanah, dan meningkatkan kemampuan tanah dalam menyimpan air.</a:t>
            </a:r>
          </a:p>
          <a:p>
            <a:pPr marL="0" indent="0">
              <a:buNone/>
            </a:pPr>
            <a:r>
              <a:rPr lang="id-ID" dirty="0"/>
              <a:t>Mengandung asam </a:t>
            </a:r>
            <a:r>
              <a:rPr lang="id-ID" dirty="0" err="1"/>
              <a:t>humat</a:t>
            </a:r>
            <a:r>
              <a:rPr lang="id-ID" dirty="0"/>
              <a:t> (humus) yang mampu meningkatkan kapasitas tukar kation tanah.</a:t>
            </a:r>
            <a:br>
              <a:rPr lang="id-ID" dirty="0"/>
            </a:br>
            <a:r>
              <a:rPr lang="id-ID" dirty="0"/>
              <a:t>Penambahan pupuk organik dapat meningkatkan aktivitas mikroorganisme tanah.</a:t>
            </a:r>
            <a:br>
              <a:rPr lang="id-ID" dirty="0"/>
            </a:br>
            <a:r>
              <a:rPr lang="id-ID" dirty="0"/>
              <a:t>Pada tanah asam, penambahan pupuk organik dapat membantu meningkatkan </a:t>
            </a:r>
            <a:r>
              <a:rPr lang="id-ID" dirty="0" err="1"/>
              <a:t>pH</a:t>
            </a:r>
            <a:r>
              <a:rPr lang="id-ID" dirty="0"/>
              <a:t> tanah.</a:t>
            </a:r>
            <a:br>
              <a:rPr lang="id-ID" dirty="0"/>
            </a:br>
            <a:r>
              <a:rPr lang="id-ID" dirty="0"/>
              <a:t>Penggunaan pupuk organik tidak menyebabkan polusi tanah dan air.</a:t>
            </a:r>
          </a:p>
          <a:p>
            <a:pPr marL="0" indent="0">
              <a:buNone/>
            </a:pPr>
            <a:r>
              <a:rPr lang="id-ID" dirty="0"/>
              <a:t>Jenis pupuk organik yang banyak dikenal sebagai berikut</a:t>
            </a:r>
          </a:p>
          <a:p>
            <a:pPr marL="0" indent="0">
              <a:buNone/>
            </a:pPr>
            <a:r>
              <a:rPr lang="id-ID" dirty="0"/>
              <a:t>- Pupuk Kandang</a:t>
            </a:r>
          </a:p>
          <a:p>
            <a:pPr marL="0" indent="0">
              <a:buNone/>
            </a:pPr>
            <a:r>
              <a:rPr lang="id-ID" dirty="0"/>
              <a:t>Pupuk kandang adalah pupuk organik yang berasal dari kotoran ternak. Kualitas pupuk kandang sangat tergantung pada jenis ternak, kualitas pakan ternak, dan cara penampungan pupuk kandang.</a:t>
            </a:r>
          </a:p>
          <a:p>
            <a:endParaRPr lang="id-ID" dirty="0"/>
          </a:p>
        </p:txBody>
      </p:sp>
    </p:spTree>
    <p:extLst>
      <p:ext uri="{BB962C8B-B14F-4D97-AF65-F5344CB8AC3E}">
        <p14:creationId xmlns:p14="http://schemas.microsoft.com/office/powerpoint/2010/main" val="1855363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6603"/>
            <a:ext cx="10515600" cy="6277970"/>
          </a:xfrm>
        </p:spPr>
        <p:txBody>
          <a:bodyPr>
            <a:normAutofit lnSpcReduction="10000"/>
          </a:bodyPr>
          <a:lstStyle/>
          <a:p>
            <a:pPr marL="0" indent="0">
              <a:buNone/>
            </a:pPr>
            <a:r>
              <a:rPr lang="id-ID" dirty="0"/>
              <a:t>Pupuk kandang dari ayam atau unggas memiliki unsur hara yang lebih besar daripada jenis ternak lain. Penyebabnya adalah kotoran padat pada unggas tercampur dengan kotoran cairnya. Umumnya, kandungan unsur hara pada urine selalu lebih tinggi daripada kotoran </a:t>
            </a:r>
            <a:r>
              <a:rPr lang="id-ID" dirty="0" err="1"/>
              <a:t>padat.seperti</a:t>
            </a:r>
            <a:r>
              <a:rPr lang="id-ID" dirty="0"/>
              <a:t> kompos, sebelum digunakan, pupuk kandang perlu mengalami proses penguraian. Dengan demikian kualitas pupuk kandang juga turut ditentukan oleh C/N rasio.</a:t>
            </a:r>
          </a:p>
          <a:p>
            <a:pPr marL="0" indent="0">
              <a:buNone/>
            </a:pPr>
            <a:r>
              <a:rPr lang="id-ID" dirty="0"/>
              <a:t>Dalam dunia pupuk kandang, dikenal istilah pupuk panas dan pupuk dingin. Pupuk panas adalah pupuk kandang yang proses penguraiannya berlangsung cepat sehingga terbentuk panas. Pupuk dingin terjadi sebaliknya, C/N yang tinggi menyebabkan pupuk kandang terurai lebih lama dan tidak menimbulkan panas.</a:t>
            </a:r>
          </a:p>
          <a:p>
            <a:pPr marL="0" indent="0">
              <a:buNone/>
            </a:pPr>
            <a:r>
              <a:rPr lang="id-ID" dirty="0"/>
              <a:t>Ciri-ciri pupuk kandang yang baik dapat dilihat secara fisik atau kimiawi. Ciri fisiknya yaitu berwarna cokelat kehitaman, cukup kering, tidak menggumpal, dan tidak berbau menyengat. Ciri kimiawinya adalah C/N rasio kecil (bahan pembentuknya sudah tidak terlihat) dan temperaturnya relatif stabil.</a:t>
            </a:r>
          </a:p>
          <a:p>
            <a:endParaRPr lang="id-ID" dirty="0"/>
          </a:p>
        </p:txBody>
      </p:sp>
    </p:spTree>
    <p:extLst>
      <p:ext uri="{BB962C8B-B14F-4D97-AF65-F5344CB8AC3E}">
        <p14:creationId xmlns:p14="http://schemas.microsoft.com/office/powerpoint/2010/main" val="68422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4809"/>
          </a:xfrm>
        </p:spPr>
        <p:txBody>
          <a:bodyPr>
            <a:normAutofit fontScale="90000"/>
          </a:bodyPr>
          <a:lstStyle/>
          <a:p>
            <a:r>
              <a:rPr lang="id-ID" b="1" dirty="0">
                <a:latin typeface="+mn-lt"/>
              </a:rPr>
              <a:t>JENIS JENIS PUPUK DAN CARA APLIKASINYA</a:t>
            </a:r>
            <a:endParaRPr lang="id-ID" dirty="0">
              <a:latin typeface="+mn-lt"/>
            </a:endParaRPr>
          </a:p>
        </p:txBody>
      </p:sp>
      <p:sp>
        <p:nvSpPr>
          <p:cNvPr id="3" name="Content Placeholder 2"/>
          <p:cNvSpPr>
            <a:spLocks noGrp="1"/>
          </p:cNvSpPr>
          <p:nvPr>
            <p:ph idx="1"/>
          </p:nvPr>
        </p:nvSpPr>
        <p:spPr>
          <a:xfrm>
            <a:off x="838200" y="1119116"/>
            <a:ext cx="10515600" cy="5486400"/>
          </a:xfrm>
        </p:spPr>
        <p:txBody>
          <a:bodyPr>
            <a:normAutofit fontScale="92500" lnSpcReduction="10000"/>
          </a:bodyPr>
          <a:lstStyle/>
          <a:p>
            <a:r>
              <a:rPr lang="id-ID" dirty="0"/>
              <a:t>Pupuk didefinisikan sebagai material yang ditambahkan </a:t>
            </a:r>
            <a:r>
              <a:rPr lang="id-ID" dirty="0" err="1"/>
              <a:t>ketanah</a:t>
            </a:r>
            <a:r>
              <a:rPr lang="id-ID" dirty="0"/>
              <a:t> atau tajuk tanaman dengan tujuan untuk melengkapi </a:t>
            </a:r>
            <a:r>
              <a:rPr lang="id-ID" dirty="0" err="1"/>
              <a:t>katersediaan</a:t>
            </a:r>
            <a:r>
              <a:rPr lang="id-ID" dirty="0"/>
              <a:t> unsur hara. Bahan pupuk yang paling awal adalah kotoran hewan, sisa pelapukan tanaman dan arang kayu. Pemakaian pupuk kimia kemudian berkembang seiring dengan ditemukannya deposit garam kalsium di Jerman pada tahun 1839.</a:t>
            </a:r>
          </a:p>
          <a:p>
            <a:r>
              <a:rPr lang="id-ID" dirty="0"/>
              <a:t>Dalam pemilihan pupuk perlu diketahui terlebih dahulu jumlah dan jenis unsur hara yang dikandungnya, serta manfaat dari berbagai unsur hara pembentuk pupuk tersebut. Setiap kemasan pupuk yang diberi label yang menunjukkan jenis dan unsur hara yang dikandungnya. </a:t>
            </a:r>
            <a:r>
              <a:rPr lang="id-ID" dirty="0" err="1"/>
              <a:t>Kadangkala</a:t>
            </a:r>
            <a:r>
              <a:rPr lang="id-ID" dirty="0"/>
              <a:t> petunjuk pemakaiannya juga dicantumkan pada </a:t>
            </a:r>
            <a:r>
              <a:rPr lang="id-ID" dirty="0" err="1"/>
              <a:t>kemasan.karena</a:t>
            </a:r>
            <a:r>
              <a:rPr lang="id-ID" dirty="0"/>
              <a:t> itu, sangat penting untuk membaca label kandungan pupuk sebelum memutuskan untuk membelinya. Selain menentukan jenis pupuk yang tepat, perlu diketahui juga cara aplikasinya yang benar, sehingga takaran pupuk yang diberikan dapat lebih efisien. Kesalahan dalam aplikasi pupuk akan berakibat pada terganggunya pertumbuhan tanaman. Bahkan unsur hara yang dikandung oleh pupuk tidak dapat dimanfaatkan tanaman.</a:t>
            </a:r>
          </a:p>
          <a:p>
            <a:pPr marL="0" indent="0">
              <a:buNone/>
            </a:pPr>
            <a:endParaRPr lang="id-ID" dirty="0"/>
          </a:p>
        </p:txBody>
      </p:sp>
    </p:spTree>
    <p:extLst>
      <p:ext uri="{BB962C8B-B14F-4D97-AF65-F5344CB8AC3E}">
        <p14:creationId xmlns:p14="http://schemas.microsoft.com/office/powerpoint/2010/main" val="2305381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9433"/>
            <a:ext cx="10515600" cy="6073254"/>
          </a:xfrm>
        </p:spPr>
        <p:txBody>
          <a:bodyPr>
            <a:normAutofit fontScale="92500"/>
          </a:bodyPr>
          <a:lstStyle/>
          <a:p>
            <a:pPr marL="0" indent="0">
              <a:buNone/>
            </a:pPr>
            <a:r>
              <a:rPr lang="id-ID" dirty="0"/>
              <a:t>- Kompos</a:t>
            </a:r>
          </a:p>
          <a:p>
            <a:pPr marL="0" indent="0">
              <a:buNone/>
            </a:pPr>
            <a:r>
              <a:rPr lang="id-ID" dirty="0"/>
              <a:t>Kompos adalah </a:t>
            </a:r>
            <a:r>
              <a:rPr lang="id-ID" dirty="0" err="1"/>
              <a:t>kasil</a:t>
            </a:r>
            <a:r>
              <a:rPr lang="id-ID" dirty="0"/>
              <a:t> pembusukan sisa-sisa tanaman yang disebabkan oleh aktivitas mikroorganisme pengurai. Kualitas kompos ditentukan oleh besarnya perbandingan antara jumlah karbon dan nitrogen (C/N </a:t>
            </a:r>
            <a:r>
              <a:rPr lang="id-ID" dirty="0" err="1"/>
              <a:t>ratio</a:t>
            </a:r>
            <a:r>
              <a:rPr lang="id-ID" dirty="0"/>
              <a:t>).</a:t>
            </a:r>
          </a:p>
          <a:p>
            <a:pPr marL="0" indent="0">
              <a:buNone/>
            </a:pPr>
            <a:r>
              <a:rPr lang="id-ID" dirty="0"/>
              <a:t>Jika C/N rasio tinggi, berarti bahan penyusun kompos belum terurai secara sempurna. Bahan kompos dengan C/N rasio tinggi akan terurai atau membusuk lebih lama dibanding dengan C/N rasio rendah. Kualitas kompos dianggap baik jika memiliki C/N rasio antara 12-15.</a:t>
            </a:r>
          </a:p>
          <a:p>
            <a:pPr marL="0" indent="0">
              <a:buNone/>
            </a:pPr>
            <a:r>
              <a:rPr lang="id-ID" dirty="0"/>
              <a:t>Bahan kompos seperti sekam, jerami padi, batang jagung dan serbuk gergaji memiliki C/N rasio antara 50-100. daun segar memiliki C/N rasio sekitar 10-20. Proses pembuatan kompos akan menurunkan C/N rasio hingga 12-15. sampai dengan proses penguraian sempurna, tanaman akan bersaing dengan mikroorganisme tanah untuk memperebutkan unsur hara. Karena itu disarankan untuk menambah pupuk buatan apabila bahan kompos yang belum terurai sempurna terpaksa digunakan.</a:t>
            </a:r>
          </a:p>
        </p:txBody>
      </p:sp>
    </p:spTree>
    <p:extLst>
      <p:ext uri="{BB962C8B-B14F-4D97-AF65-F5344CB8AC3E}">
        <p14:creationId xmlns:p14="http://schemas.microsoft.com/office/powerpoint/2010/main" val="3604281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0515600" cy="6264322"/>
          </a:xfrm>
        </p:spPr>
        <p:txBody>
          <a:bodyPr>
            <a:normAutofit fontScale="92500" lnSpcReduction="10000"/>
          </a:bodyPr>
          <a:lstStyle/>
          <a:p>
            <a:pPr marL="0" indent="0">
              <a:buNone/>
            </a:pPr>
            <a:r>
              <a:rPr lang="id-ID" dirty="0"/>
              <a:t>Kandungan unsur hara dalam kompos sangat bervariasi. Tergantung dari jenis bahan asal yang digunakan dan cara pembuatan kompos. Kandungan unsur hara kompos sebagai berikut.</a:t>
            </a:r>
          </a:p>
          <a:p>
            <a:pPr marL="0" indent="0">
              <a:buNone/>
            </a:pPr>
            <a:r>
              <a:rPr lang="id-ID" dirty="0"/>
              <a:t>- Nitrogen 0,1 – 0,6%</a:t>
            </a:r>
          </a:p>
          <a:p>
            <a:pPr marL="0" indent="0">
              <a:buNone/>
            </a:pPr>
            <a:r>
              <a:rPr lang="id-ID" dirty="0"/>
              <a:t>- Fosfor 0,1 – 0,4%</a:t>
            </a:r>
          </a:p>
          <a:p>
            <a:pPr marL="0" indent="0">
              <a:buNone/>
            </a:pPr>
            <a:r>
              <a:rPr lang="id-ID" dirty="0"/>
              <a:t>- Kalium 0,8 – 1,5%</a:t>
            </a:r>
          </a:p>
          <a:p>
            <a:pPr marL="0" indent="0">
              <a:buNone/>
            </a:pPr>
            <a:r>
              <a:rPr lang="id-ID" dirty="0"/>
              <a:t>- Kalsium 0,8 – 1,5%</a:t>
            </a:r>
          </a:p>
          <a:p>
            <a:pPr marL="0" indent="0">
              <a:buNone/>
            </a:pPr>
            <a:r>
              <a:rPr lang="id-ID" dirty="0"/>
              <a:t>Ciri fisik kompos yang baik adalah berwarna cokelat kehitaman, agak lembab, gembur dan bahan pembentuknya sudah tidak tampak lagi. Penggunaan dosis tertentu pada pupuk kompos lebih berorientasi untuk memperbaiki sifat fisik dan kimia tanah daripada untuk menyediakan unsur hara.</a:t>
            </a:r>
          </a:p>
          <a:p>
            <a:pPr marL="0" indent="0">
              <a:buNone/>
            </a:pPr>
            <a:r>
              <a:rPr lang="id-ID" dirty="0"/>
              <a:t>- Mikroba Penyubur Tanah</a:t>
            </a:r>
          </a:p>
          <a:p>
            <a:pPr marL="0" indent="0">
              <a:buNone/>
            </a:pPr>
            <a:r>
              <a:rPr lang="id-ID" dirty="0"/>
              <a:t>Kemajuan ilmu mikrobiologi tanah berhasil memperbanyak mikroba tanah yang bermanfaat dan mengemasnya sebagai pupuk cair. Mikroba yang telah dikemas ini kemudian disemprotkan ke tanah hingga berkembang biak dan memberi dampak positif bagi kesuburan tanah.</a:t>
            </a:r>
          </a:p>
        </p:txBody>
      </p:sp>
    </p:spTree>
    <p:extLst>
      <p:ext uri="{BB962C8B-B14F-4D97-AF65-F5344CB8AC3E}">
        <p14:creationId xmlns:p14="http://schemas.microsoft.com/office/powerpoint/2010/main" val="618197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8490"/>
            <a:ext cx="10515600" cy="6277970"/>
          </a:xfrm>
        </p:spPr>
        <p:txBody>
          <a:bodyPr/>
          <a:lstStyle/>
          <a:p>
            <a:pPr marL="0" indent="0">
              <a:buNone/>
            </a:pPr>
            <a:r>
              <a:rPr lang="id-ID" dirty="0"/>
              <a:t>Jenis bakteri dan jamur yang biasa digunakan </a:t>
            </a:r>
            <a:r>
              <a:rPr lang="id-ID" dirty="0" err="1"/>
              <a:t>diantaranya</a:t>
            </a:r>
            <a:r>
              <a:rPr lang="id-ID" dirty="0"/>
              <a:t> </a:t>
            </a:r>
            <a:r>
              <a:rPr lang="id-ID" dirty="0" err="1"/>
              <a:t>Rhizobium</a:t>
            </a:r>
            <a:r>
              <a:rPr lang="id-ID" dirty="0"/>
              <a:t>, </a:t>
            </a:r>
            <a:r>
              <a:rPr lang="id-ID" dirty="0" err="1"/>
              <a:t>Lactobacillus</a:t>
            </a:r>
            <a:r>
              <a:rPr lang="id-ID" dirty="0"/>
              <a:t>, </a:t>
            </a:r>
            <a:r>
              <a:rPr lang="id-ID" dirty="0" err="1"/>
              <a:t>Streptomyces</a:t>
            </a:r>
            <a:r>
              <a:rPr lang="id-ID" dirty="0"/>
              <a:t>, </a:t>
            </a:r>
            <a:r>
              <a:rPr lang="id-ID" dirty="0" err="1"/>
              <a:t>Micoriza</a:t>
            </a:r>
            <a:r>
              <a:rPr lang="id-ID" dirty="0"/>
              <a:t>, dan </a:t>
            </a:r>
            <a:r>
              <a:rPr lang="id-ID" dirty="0" err="1"/>
              <a:t>Aspergillus</a:t>
            </a:r>
            <a:r>
              <a:rPr lang="id-ID" dirty="0"/>
              <a:t>. Jenis dan fungsi mikroba sangat beragam, cara </a:t>
            </a:r>
            <a:r>
              <a:rPr lang="id-ID" dirty="0" err="1"/>
              <a:t>penggunaanpun</a:t>
            </a:r>
            <a:r>
              <a:rPr lang="id-ID" dirty="0"/>
              <a:t> berbeda-beda. Karena itu sebaiknya baca petunjuk pada label atau brosur dengan </a:t>
            </a:r>
            <a:r>
              <a:rPr lang="id-ID" dirty="0" err="1"/>
              <a:t>seksamasebelum</a:t>
            </a:r>
            <a:r>
              <a:rPr lang="id-ID" dirty="0"/>
              <a:t> menggunakannya.</a:t>
            </a:r>
          </a:p>
          <a:p>
            <a:pPr marL="0" indent="0">
              <a:buNone/>
            </a:pPr>
            <a:r>
              <a:rPr lang="id-ID" dirty="0"/>
              <a:t>Mikroba juga membutuhkan waktu untuk berkembang biak sehingga hasil aplikasi mikroba penyubur tanah tidak langsung terlihat pada tanaman. Jumlah mikroba yang telah disemprotkan pun sangat mungkin akan berkurang karena faktor cuaca. Aplikasi mikroba sebaiknya dilaksanakan secara rutin setiap dua </a:t>
            </a:r>
            <a:r>
              <a:rPr lang="id-ID" dirty="0" err="1"/>
              <a:t>minggu</a:t>
            </a:r>
            <a:r>
              <a:rPr lang="id-ID" dirty="0"/>
              <a:t> sekali. Alat semprot yang digunakan sebaiknya bukan yang biasa dipakai untuk menyemprot pestisida, karena pestisida akan mematikan mikroba. Selain itu, tidak disarankan menyemprotkan pestisida terutama fungisida pada tanah yang telah diaplikasi mikroba.</a:t>
            </a:r>
          </a:p>
          <a:p>
            <a:endParaRPr lang="id-ID" dirty="0"/>
          </a:p>
        </p:txBody>
      </p:sp>
    </p:spTree>
    <p:extLst>
      <p:ext uri="{BB962C8B-B14F-4D97-AF65-F5344CB8AC3E}">
        <p14:creationId xmlns:p14="http://schemas.microsoft.com/office/powerpoint/2010/main" val="3961846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mn-lt"/>
              </a:rPr>
              <a:t>C. Cara Aplikasi</a:t>
            </a:r>
            <a:br>
              <a:rPr lang="id-ID" b="1" dirty="0">
                <a:latin typeface="+mn-lt"/>
              </a:rPr>
            </a:br>
            <a:r>
              <a:rPr lang="id-ID" b="1" dirty="0" smtClean="0">
                <a:latin typeface="+mn-lt"/>
              </a:rPr>
              <a:t>    1</a:t>
            </a:r>
            <a:r>
              <a:rPr lang="id-ID" b="1" dirty="0">
                <a:latin typeface="+mn-lt"/>
              </a:rPr>
              <a:t>. Cara Aplikasi Pupuk Kimia</a:t>
            </a:r>
          </a:p>
        </p:txBody>
      </p:sp>
      <p:sp>
        <p:nvSpPr>
          <p:cNvPr id="3" name="Content Placeholder 2"/>
          <p:cNvSpPr>
            <a:spLocks noGrp="1"/>
          </p:cNvSpPr>
          <p:nvPr>
            <p:ph idx="1"/>
          </p:nvPr>
        </p:nvSpPr>
        <p:spPr>
          <a:xfrm>
            <a:off x="838200" y="1825625"/>
            <a:ext cx="10515600" cy="4766244"/>
          </a:xfrm>
        </p:spPr>
        <p:txBody>
          <a:bodyPr>
            <a:normAutofit fontScale="92500" lnSpcReduction="20000"/>
          </a:bodyPr>
          <a:lstStyle/>
          <a:p>
            <a:pPr marL="0" indent="0">
              <a:buNone/>
            </a:pPr>
            <a:r>
              <a:rPr lang="id-ID" dirty="0"/>
              <a:t>a. Larikan</a:t>
            </a:r>
          </a:p>
          <a:p>
            <a:pPr marL="0" indent="0">
              <a:buNone/>
            </a:pPr>
            <a:r>
              <a:rPr lang="id-ID" dirty="0"/>
              <a:t>Caranya, buat parit kecil </a:t>
            </a:r>
            <a:r>
              <a:rPr lang="id-ID" dirty="0" err="1"/>
              <a:t>disamping</a:t>
            </a:r>
            <a:r>
              <a:rPr lang="id-ID" dirty="0"/>
              <a:t> barisan tanaman sedalam 6-10 cm. Tempatkan pupuk di dalam larikan tersebut, kemudian tutup kembali. Cara ini dapat dilakukan pada satu atau kedua sisi baris tanaman. Pada jenis pepohonan, larikan dapat dibuat melingkar di sekeliling pohon dengan jari-jari 0,5-1 kali jari-jari tajuk. Pupuk yang tidak mudah menguap dapat langsung ditempatkan di atas tanah.</a:t>
            </a:r>
          </a:p>
          <a:p>
            <a:pPr marL="0" indent="0">
              <a:buNone/>
            </a:pPr>
            <a:r>
              <a:rPr lang="id-ID" dirty="0"/>
              <a:t>Setelah itu, larikan tidak perlu ditutup kembali dengan tanah. Hindari membuat larikan hanya pada salah satu sisi baris tanam karena menyebabkan perkembangan akar tidak seimbang. Karena itu, aplikasi pupuk kedua harus ditempatkan pada sisi yang belum mendapatkan pupuk (bergantian). Biasanya cara ini dilakukan untuk memberikan pupuk susulan. Tanaman dengan pertumbuhan cepat dan perakaran yang terbatas disarankan untuk menggunakan cara larikan.</a:t>
            </a:r>
          </a:p>
        </p:txBody>
      </p:sp>
    </p:spTree>
    <p:extLst>
      <p:ext uri="{BB962C8B-B14F-4D97-AF65-F5344CB8AC3E}">
        <p14:creationId xmlns:p14="http://schemas.microsoft.com/office/powerpoint/2010/main" val="2815278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3080"/>
            <a:ext cx="10515600" cy="6196083"/>
          </a:xfrm>
        </p:spPr>
        <p:txBody>
          <a:bodyPr>
            <a:normAutofit fontScale="92500" lnSpcReduction="20000"/>
          </a:bodyPr>
          <a:lstStyle/>
          <a:p>
            <a:pPr marL="0" indent="0">
              <a:buNone/>
            </a:pPr>
            <a:r>
              <a:rPr lang="id-ID" dirty="0"/>
              <a:t>b. Penebaran Secara Merata di Atas Permukaan Tanah</a:t>
            </a:r>
          </a:p>
          <a:p>
            <a:pPr marL="0" indent="0">
              <a:buNone/>
            </a:pPr>
            <a:r>
              <a:rPr lang="id-ID" dirty="0"/>
              <a:t>Cara ini biasanya dilakukan sebelum penanaman. Setelah penebaran pupuk, lanjutkan dengan pengolahan tanah, seperti pada aplikasi kapur dan pupuk organik. Cara ini menyebabkan distribusi unsur hara dapat merata sehingga perkembangan </a:t>
            </a:r>
            <a:r>
              <a:rPr lang="id-ID" dirty="0" err="1"/>
              <a:t>akarpun</a:t>
            </a:r>
            <a:r>
              <a:rPr lang="id-ID" dirty="0"/>
              <a:t> lebih seimbang. Tidak disarankan untuk menebar pupuk urea karena sangat mudah menguap.</a:t>
            </a:r>
          </a:p>
          <a:p>
            <a:pPr marL="0" indent="0">
              <a:buNone/>
            </a:pPr>
            <a:r>
              <a:rPr lang="id-ID" dirty="0"/>
              <a:t>c. Pop </a:t>
            </a:r>
            <a:r>
              <a:rPr lang="id-ID" dirty="0" err="1"/>
              <a:t>Up</a:t>
            </a:r>
            <a:endParaRPr lang="id-ID" dirty="0"/>
          </a:p>
          <a:p>
            <a:pPr marL="0" indent="0">
              <a:buNone/>
            </a:pPr>
            <a:r>
              <a:rPr lang="id-ID" dirty="0"/>
              <a:t>Caranya, pupuk dimasukkan ke lubang tanam pada saat penanaman benih atau bibit. Pupuk yang digunakan harus memiliki indeks garam yang rendah agar tidak merusak benih atau biji. Cara ini lazim menggunakan pupuk jenis SP36, pupuk organik, atau pupuk </a:t>
            </a:r>
            <a:r>
              <a:rPr lang="id-ID" dirty="0" err="1"/>
              <a:t>slow</a:t>
            </a:r>
            <a:r>
              <a:rPr lang="id-ID" dirty="0"/>
              <a:t> </a:t>
            </a:r>
            <a:r>
              <a:rPr lang="id-ID" dirty="0" err="1"/>
              <a:t>release</a:t>
            </a:r>
            <a:r>
              <a:rPr lang="id-ID" dirty="0"/>
              <a:t>.</a:t>
            </a:r>
          </a:p>
          <a:p>
            <a:pPr marL="0" indent="0">
              <a:buNone/>
            </a:pPr>
            <a:r>
              <a:rPr lang="id-ID" dirty="0"/>
              <a:t>d. Penugalan</a:t>
            </a:r>
          </a:p>
          <a:p>
            <a:pPr marL="0" indent="0">
              <a:buNone/>
            </a:pPr>
            <a:r>
              <a:rPr lang="id-ID" dirty="0"/>
              <a:t>Caranya, tempatkan pupuk ke dalam lubang di samping tanaman sedalam 10-15 cm. Lubang tersebut dibuat dengan alat tugal. Kemudian setelah pupuk dimasukkan, tutup kembali lubang dengan tanah untuk menghindari penguapan. Cara ini dapat dilakukan </a:t>
            </a:r>
            <a:r>
              <a:rPr lang="id-ID" dirty="0" err="1"/>
              <a:t>disamping</a:t>
            </a:r>
            <a:r>
              <a:rPr lang="id-ID" dirty="0"/>
              <a:t> kiri dan samping kanan baris tanaman atau sekeliling pohon. Jenis pupuk yang dapat diaplikasikan dengan cara ini adalah pupuk </a:t>
            </a:r>
            <a:r>
              <a:rPr lang="id-ID" dirty="0" err="1"/>
              <a:t>slow</a:t>
            </a:r>
            <a:r>
              <a:rPr lang="id-ID" dirty="0"/>
              <a:t> </a:t>
            </a:r>
            <a:r>
              <a:rPr lang="id-ID" dirty="0" err="1"/>
              <a:t>release</a:t>
            </a:r>
            <a:r>
              <a:rPr lang="id-ID" dirty="0"/>
              <a:t> dan pupuk tablet.</a:t>
            </a:r>
          </a:p>
        </p:txBody>
      </p:sp>
    </p:spTree>
    <p:extLst>
      <p:ext uri="{BB962C8B-B14F-4D97-AF65-F5344CB8AC3E}">
        <p14:creationId xmlns:p14="http://schemas.microsoft.com/office/powerpoint/2010/main" val="2022326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4" y="1061350"/>
            <a:ext cx="10515600" cy="4351338"/>
          </a:xfrm>
        </p:spPr>
        <p:txBody>
          <a:bodyPr/>
          <a:lstStyle/>
          <a:p>
            <a:pPr marL="0" indent="0">
              <a:buNone/>
            </a:pPr>
            <a:r>
              <a:rPr lang="id-ID" dirty="0"/>
              <a:t>e. </a:t>
            </a:r>
            <a:r>
              <a:rPr lang="id-ID" dirty="0" err="1"/>
              <a:t>Fertigasi</a:t>
            </a:r>
            <a:endParaRPr lang="id-ID" dirty="0"/>
          </a:p>
          <a:p>
            <a:pPr marL="0" indent="0">
              <a:buNone/>
            </a:pPr>
            <a:r>
              <a:rPr lang="id-ID" dirty="0"/>
              <a:t>Pupuk dilarutkan dalam air dan disiramkan pada tanaman melalui air irigasi. Lazimnya, cara ini dilakukan untuk tanaman yang pengairannya menggunakan sistem </a:t>
            </a:r>
            <a:r>
              <a:rPr lang="id-ID" dirty="0" err="1"/>
              <a:t>sprinkle</a:t>
            </a:r>
            <a:r>
              <a:rPr lang="id-ID" dirty="0"/>
              <a:t>. Cara ini telah banyak diterapkan pada pembibitan tanaman Hutan Tanaman Industri (HTI), lapangan golf, atau </a:t>
            </a:r>
            <a:r>
              <a:rPr lang="id-ID" dirty="0" err="1"/>
              <a:t>nursery</a:t>
            </a:r>
            <a:r>
              <a:rPr lang="id-ID" dirty="0"/>
              <a:t> tanaman yang bernilai ekonomi tinggi. Lewat cara ini, akurasi dan penyerapan pupuk oleh akar dapat lebih tinggi.</a:t>
            </a:r>
          </a:p>
          <a:p>
            <a:pPr marL="0" indent="0">
              <a:buNone/>
            </a:pPr>
            <a:r>
              <a:rPr lang="id-ID" dirty="0"/>
              <a:t>Pada pertanian intensif pemupukan sering dilakukan berkali-kali sehingga beberapa cara </a:t>
            </a:r>
            <a:r>
              <a:rPr lang="id-ID" dirty="0" err="1"/>
              <a:t>diatas</a:t>
            </a:r>
            <a:r>
              <a:rPr lang="id-ID" dirty="0"/>
              <a:t> dapat dilakukan bersama-sama dalam satu musim tanam.</a:t>
            </a:r>
          </a:p>
          <a:p>
            <a:endParaRPr lang="id-ID" dirty="0"/>
          </a:p>
        </p:txBody>
      </p:sp>
    </p:spTree>
    <p:extLst>
      <p:ext uri="{BB962C8B-B14F-4D97-AF65-F5344CB8AC3E}">
        <p14:creationId xmlns:p14="http://schemas.microsoft.com/office/powerpoint/2010/main" val="1114752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1162"/>
          </a:xfrm>
        </p:spPr>
        <p:txBody>
          <a:bodyPr>
            <a:normAutofit fontScale="90000"/>
          </a:bodyPr>
          <a:lstStyle/>
          <a:p>
            <a:r>
              <a:rPr lang="id-ID" b="1" dirty="0">
                <a:latin typeface="+mn-lt"/>
              </a:rPr>
              <a:t>2. Cara Aplikasi Pupuk </a:t>
            </a:r>
            <a:r>
              <a:rPr lang="id-ID" b="1" dirty="0" smtClean="0">
                <a:latin typeface="+mn-lt"/>
              </a:rPr>
              <a:t>Organik</a:t>
            </a:r>
            <a:endParaRPr lang="id-ID" b="1" dirty="0">
              <a:latin typeface="+mn-lt"/>
            </a:endParaRPr>
          </a:p>
        </p:txBody>
      </p:sp>
      <p:sp>
        <p:nvSpPr>
          <p:cNvPr id="3" name="Content Placeholder 2"/>
          <p:cNvSpPr>
            <a:spLocks noGrp="1"/>
          </p:cNvSpPr>
          <p:nvPr>
            <p:ph idx="1"/>
          </p:nvPr>
        </p:nvSpPr>
        <p:spPr>
          <a:xfrm>
            <a:off x="838200" y="1241946"/>
            <a:ext cx="10515600" cy="5308979"/>
          </a:xfrm>
        </p:spPr>
        <p:txBody>
          <a:bodyPr>
            <a:normAutofit fontScale="92500" lnSpcReduction="20000"/>
          </a:bodyPr>
          <a:lstStyle/>
          <a:p>
            <a:pPr marL="0" indent="0">
              <a:buNone/>
            </a:pPr>
            <a:r>
              <a:rPr lang="id-ID" dirty="0"/>
              <a:t>Tanah berpasir, bekas pertambangan, tanah </a:t>
            </a:r>
            <a:r>
              <a:rPr lang="id-ID" dirty="0" err="1"/>
              <a:t>tererosi</a:t>
            </a:r>
            <a:r>
              <a:rPr lang="id-ID" dirty="0"/>
              <a:t>, atau tanah sangat padat yang mudah retak pada musim kemarau, sebaiknya diberi pupuk organik dalam jumlah besar sebelum digunakan untuk bercocok tanam. Setelah diberi pupuk organik, dilanjutkan dengan pengolahan tanah. Kedua perlakuan tersebut dilakukan supaya sifat fisik tanah membaik dan pemakaian pupuk kimia menjadi lebih efisien.</a:t>
            </a:r>
          </a:p>
          <a:p>
            <a:pPr marL="0" indent="0">
              <a:buNone/>
            </a:pPr>
            <a:r>
              <a:rPr lang="id-ID" dirty="0"/>
              <a:t>Kebutuhan dosis pupuk organik yang sangat besar </a:t>
            </a:r>
            <a:r>
              <a:rPr lang="id-ID" dirty="0" err="1"/>
              <a:t>seringkali</a:t>
            </a:r>
            <a:r>
              <a:rPr lang="id-ID" dirty="0"/>
              <a:t> menyulitkan proses penebarannya. Namun, sekarang telah dipasarkan pupuk organik yang dipadatkan dalam bentuk pelet atau konsentrat. Pupuk organik dalam bentuk tersebut lebih mudah diaplikasikan dan dosis yang diperlukan menjadi lebih kecil. Pupuk organik seperti ini </a:t>
            </a:r>
            <a:r>
              <a:rPr lang="id-ID" dirty="0" err="1"/>
              <a:t>diantaranya</a:t>
            </a:r>
            <a:r>
              <a:rPr lang="id-ID" dirty="0"/>
              <a:t> dipasarkan dengan </a:t>
            </a:r>
            <a:r>
              <a:rPr lang="id-ID" dirty="0" err="1"/>
              <a:t>merk</a:t>
            </a:r>
            <a:r>
              <a:rPr lang="id-ID" dirty="0"/>
              <a:t> dagang </a:t>
            </a:r>
            <a:r>
              <a:rPr lang="id-ID" dirty="0" err="1"/>
              <a:t>Ostindo</a:t>
            </a:r>
            <a:r>
              <a:rPr lang="id-ID" dirty="0"/>
              <a:t>, OCF, dan Green </a:t>
            </a:r>
            <a:r>
              <a:rPr lang="id-ID" dirty="0" err="1"/>
              <a:t>Pride</a:t>
            </a:r>
            <a:r>
              <a:rPr lang="id-ID" dirty="0"/>
              <a:t>.</a:t>
            </a:r>
          </a:p>
          <a:p>
            <a:pPr marL="0" indent="0">
              <a:buNone/>
            </a:pPr>
            <a:r>
              <a:rPr lang="id-ID" dirty="0"/>
              <a:t>Beberapa hal yang perlu diperhatikan dalam aplikasi pupuk organik adalah sebagai berikut.</a:t>
            </a:r>
          </a:p>
          <a:p>
            <a:pPr marL="0" indent="0">
              <a:buNone/>
            </a:pPr>
            <a:r>
              <a:rPr lang="id-ID" dirty="0"/>
              <a:t>- penebaran pupuk organik sebaiknya diikuti dengan pengolahan tanah seperti pembajakan atau penggemburan tanah agar pupuk organik dapat mencapai lapisan tanah yang lebih dalam.</a:t>
            </a:r>
          </a:p>
          <a:p>
            <a:endParaRPr lang="id-ID" dirty="0"/>
          </a:p>
        </p:txBody>
      </p:sp>
    </p:spTree>
    <p:extLst>
      <p:ext uri="{BB962C8B-B14F-4D97-AF65-F5344CB8AC3E}">
        <p14:creationId xmlns:p14="http://schemas.microsoft.com/office/powerpoint/2010/main" val="266433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8614"/>
            <a:ext cx="10515600" cy="6018663"/>
          </a:xfrm>
        </p:spPr>
        <p:txBody>
          <a:bodyPr/>
          <a:lstStyle/>
          <a:p>
            <a:pPr marL="0" indent="0">
              <a:buNone/>
            </a:pPr>
            <a:r>
              <a:rPr lang="id-ID" dirty="0"/>
              <a:t>- Pemberian pupuk organik dengan dosis kecil tetapi sering lebih baik dari pada dosis banyak yang diberikan sekaligus.</a:t>
            </a:r>
          </a:p>
          <a:p>
            <a:pPr marL="0" indent="0">
              <a:buNone/>
            </a:pPr>
            <a:r>
              <a:rPr lang="id-ID" dirty="0"/>
              <a:t>- Pada jagung, cabai, tomat, dan beberapa jenis sayuran, pupuk organik sebaiknya ditempatkan pada lubang tanam satu </a:t>
            </a:r>
            <a:r>
              <a:rPr lang="id-ID" dirty="0" err="1"/>
              <a:t>minggu</a:t>
            </a:r>
            <a:r>
              <a:rPr lang="id-ID" dirty="0"/>
              <a:t> sebelum bibit ditanam.</a:t>
            </a:r>
          </a:p>
          <a:p>
            <a:pPr marL="0" indent="0">
              <a:buNone/>
            </a:pPr>
            <a:r>
              <a:rPr lang="id-ID" dirty="0"/>
              <a:t>- Pada media tanam dalam pot, perbandingan antara kompos dan tanah yang ideal adalah 1:1. sementara itu, perbandingan pupuk kandang dan tanah yang ideal adalah 1:3.</a:t>
            </a:r>
          </a:p>
          <a:p>
            <a:pPr marL="0" indent="0">
              <a:buNone/>
            </a:pPr>
            <a:r>
              <a:rPr lang="id-ID" dirty="0"/>
              <a:t>- Jika harus menggunakan pupuk organik yang belum terurai sempurna (rasio C/N masih tinggi) harus diberi jeda waktu antara pemberian pupuk organik dan penanaman bibit yakni minimal satu </a:t>
            </a:r>
            <a:r>
              <a:rPr lang="id-ID" dirty="0" err="1"/>
              <a:t>minggu</a:t>
            </a:r>
            <a:r>
              <a:rPr lang="id-ID" dirty="0"/>
              <a:t>. Hal itu dilakukan untuk menghindari dampak buruk yang mungkin terjadi pada tanaman ketika proses penguraian pupuk organik berlangsung.</a:t>
            </a:r>
          </a:p>
          <a:p>
            <a:endParaRPr lang="id-ID" dirty="0"/>
          </a:p>
        </p:txBody>
      </p:sp>
    </p:spTree>
    <p:extLst>
      <p:ext uri="{BB962C8B-B14F-4D97-AF65-F5344CB8AC3E}">
        <p14:creationId xmlns:p14="http://schemas.microsoft.com/office/powerpoint/2010/main" val="472226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943"/>
            <a:ext cx="10515600" cy="781287"/>
          </a:xfrm>
        </p:spPr>
        <p:txBody>
          <a:bodyPr/>
          <a:lstStyle/>
          <a:p>
            <a:r>
              <a:rPr lang="id-ID" b="1" dirty="0">
                <a:latin typeface="+mn-lt"/>
              </a:rPr>
              <a:t>Fungsi-fungsi unsur hara makro dan mikro </a:t>
            </a:r>
            <a:endParaRPr lang="id-ID" dirty="0">
              <a:latin typeface="+mn-lt"/>
            </a:endParaRPr>
          </a:p>
        </p:txBody>
      </p:sp>
      <p:sp>
        <p:nvSpPr>
          <p:cNvPr id="3" name="Content Placeholder 2"/>
          <p:cNvSpPr>
            <a:spLocks noGrp="1"/>
          </p:cNvSpPr>
          <p:nvPr>
            <p:ph idx="1"/>
          </p:nvPr>
        </p:nvSpPr>
        <p:spPr>
          <a:xfrm>
            <a:off x="838200" y="1160060"/>
            <a:ext cx="10515600" cy="5363570"/>
          </a:xfrm>
        </p:spPr>
        <p:txBody>
          <a:bodyPr>
            <a:normAutofit fontScale="85000" lnSpcReduction="20000"/>
          </a:bodyPr>
          <a:lstStyle/>
          <a:p>
            <a:pPr marL="0" indent="0">
              <a:buNone/>
            </a:pPr>
            <a:r>
              <a:rPr lang="id-ID" dirty="0"/>
              <a:t>Pupuk </a:t>
            </a:r>
            <a:r>
              <a:rPr lang="id-ID" dirty="0" err="1"/>
              <a:t>Kamastan</a:t>
            </a:r>
            <a:r>
              <a:rPr lang="id-ID" dirty="0"/>
              <a:t> adalah pupuk lengkap cair yang komposisinya mengandung unsur hara makro dan unsur hara mikro terlengkap di antara pupuk lain yang beredar di seluruh Indonesia. </a:t>
            </a:r>
          </a:p>
          <a:p>
            <a:pPr marL="0" indent="0">
              <a:buNone/>
            </a:pPr>
            <a:r>
              <a:rPr lang="id-ID" dirty="0"/>
              <a:t>Sebelum saya jelaskan lebih lanjut akan saya perkenalkan apa itu unsur </a:t>
            </a:r>
            <a:r>
              <a:rPr lang="id-ID" dirty="0" err="1"/>
              <a:t>macro</a:t>
            </a:r>
            <a:r>
              <a:rPr lang="id-ID" dirty="0"/>
              <a:t> dan mikro :</a:t>
            </a:r>
            <a:br>
              <a:rPr lang="id-ID" dirty="0"/>
            </a:br>
            <a:r>
              <a:rPr lang="id-ID" dirty="0"/>
              <a:t>Unsur hara makro meliputi: N, P, K, </a:t>
            </a:r>
            <a:r>
              <a:rPr lang="id-ID" dirty="0" err="1"/>
              <a:t>Ca</a:t>
            </a:r>
            <a:r>
              <a:rPr lang="id-ID" dirty="0"/>
              <a:t>, </a:t>
            </a:r>
            <a:r>
              <a:rPr lang="id-ID" dirty="0" err="1"/>
              <a:t>Mg</a:t>
            </a:r>
            <a:r>
              <a:rPr lang="id-ID" dirty="0"/>
              <a:t>, S</a:t>
            </a:r>
          </a:p>
          <a:p>
            <a:pPr marL="0" indent="0">
              <a:buNone/>
            </a:pPr>
            <a:r>
              <a:rPr lang="id-ID" dirty="0"/>
              <a:t>Unsur hara mikro meliputi :  </a:t>
            </a:r>
            <a:r>
              <a:rPr lang="id-ID" dirty="0" err="1"/>
              <a:t>Fe</a:t>
            </a:r>
            <a:r>
              <a:rPr lang="id-ID" dirty="0"/>
              <a:t>, </a:t>
            </a:r>
            <a:r>
              <a:rPr lang="id-ID" dirty="0" err="1"/>
              <a:t>Mn</a:t>
            </a:r>
            <a:r>
              <a:rPr lang="id-ID" dirty="0"/>
              <a:t>, B, Mo, </a:t>
            </a:r>
            <a:r>
              <a:rPr lang="id-ID" dirty="0" err="1"/>
              <a:t>Cu</a:t>
            </a:r>
            <a:r>
              <a:rPr lang="id-ID" dirty="0"/>
              <a:t>, </a:t>
            </a:r>
            <a:r>
              <a:rPr lang="id-ID" dirty="0" err="1"/>
              <a:t>Zn</a:t>
            </a:r>
            <a:r>
              <a:rPr lang="id-ID" dirty="0"/>
              <a:t>, Cl</a:t>
            </a:r>
          </a:p>
          <a:p>
            <a:pPr marL="0" indent="0">
              <a:buNone/>
            </a:pPr>
            <a:r>
              <a:rPr lang="id-ID" dirty="0"/>
              <a:t>1. unsur hara </a:t>
            </a:r>
            <a:r>
              <a:rPr lang="id-ID" dirty="0" err="1"/>
              <a:t>macro</a:t>
            </a:r>
            <a:r>
              <a:rPr lang="id-ID" dirty="0"/>
              <a:t> adalah unsur hara yang dibutuhkan dalam jumlah banyak oleh tanaman.</a:t>
            </a:r>
          </a:p>
          <a:p>
            <a:pPr marL="0" indent="0">
              <a:buNone/>
            </a:pPr>
            <a:r>
              <a:rPr lang="id-ID" dirty="0"/>
              <a:t>Adapun jenis-jenis unsur hara </a:t>
            </a:r>
            <a:r>
              <a:rPr lang="id-ID" dirty="0" err="1"/>
              <a:t>macro</a:t>
            </a:r>
            <a:r>
              <a:rPr lang="id-ID" dirty="0"/>
              <a:t> adalah :</a:t>
            </a:r>
          </a:p>
          <a:p>
            <a:pPr marL="0" indent="0">
              <a:buNone/>
            </a:pPr>
            <a:r>
              <a:rPr lang="id-ID" dirty="0"/>
              <a:t>a). Nitrogen (N)</a:t>
            </a:r>
          </a:p>
          <a:p>
            <a:pPr marL="0" indent="0">
              <a:buNone/>
            </a:pPr>
            <a:r>
              <a:rPr lang="id-ID" dirty="0"/>
              <a:t>Merupakan unsur hara di dalam tanah yang sangat berperan bagi pertumbuhan tanaman. Perilaku Nitrogen dalam tanah sulit diperkirakan karena perpindahannya sangat </a:t>
            </a:r>
            <a:r>
              <a:rPr lang="id-ID" dirty="0" err="1"/>
              <a:t>komlpeks</a:t>
            </a:r>
            <a:r>
              <a:rPr lang="id-ID" dirty="0"/>
              <a:t>. Lebih dari 98% nitrogen dalam tanah tidak tersedia karena terakumulasi dalam bahan </a:t>
            </a:r>
            <a:r>
              <a:rPr lang="id-ID" dirty="0" err="1"/>
              <a:t>organic</a:t>
            </a:r>
            <a:r>
              <a:rPr lang="id-ID" dirty="0"/>
              <a:t> atau terjerat dalam mineral </a:t>
            </a:r>
            <a:r>
              <a:rPr lang="id-ID" dirty="0" err="1"/>
              <a:t>liat.Dengan</a:t>
            </a:r>
            <a:r>
              <a:rPr lang="id-ID" dirty="0"/>
              <a:t> menggunakan KAMASTAN anda dapat memenuhi kebutuhan nitrogen tanaman anda.</a:t>
            </a:r>
          </a:p>
        </p:txBody>
      </p:sp>
    </p:spTree>
    <p:extLst>
      <p:ext uri="{BB962C8B-B14F-4D97-AF65-F5344CB8AC3E}">
        <p14:creationId xmlns:p14="http://schemas.microsoft.com/office/powerpoint/2010/main" val="269710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6141492"/>
          </a:xfrm>
        </p:spPr>
        <p:txBody>
          <a:bodyPr>
            <a:normAutofit fontScale="77500" lnSpcReduction="20000"/>
          </a:bodyPr>
          <a:lstStyle/>
          <a:p>
            <a:pPr marL="0" indent="0">
              <a:buNone/>
            </a:pPr>
            <a:r>
              <a:rPr lang="id-ID" dirty="0"/>
              <a:t>b). Fosfor (P)</a:t>
            </a:r>
          </a:p>
          <a:p>
            <a:pPr marL="0" indent="0">
              <a:buNone/>
            </a:pPr>
            <a:r>
              <a:rPr lang="id-ID" dirty="0"/>
              <a:t>Unsur fosfor merupakan zat penting tetapi </a:t>
            </a:r>
            <a:r>
              <a:rPr lang="id-ID" dirty="0" err="1"/>
              <a:t>slalu</a:t>
            </a:r>
            <a:r>
              <a:rPr lang="id-ID" dirty="0"/>
              <a:t> dalam keadaan kurang di dalam tanah. Unsur P Sangat penting sebagai sumber energi oleh karena itu kekurangan fosfor dapat menghambat pertumbuhan dan reaksi metabolisme tanaman. Selain itu kandungan fosfor pada tanaman membantu dalam pertumbuhan bunga,buah,dan biji. Jika tanaman kekurangan fosfor akan menyebabkan daun dan batang kecil,daun berwarna hijau tua keabu-abuan,mengkilap dan terlihat pigmen merah pada bagian bawah daun lalu mati.</a:t>
            </a:r>
          </a:p>
          <a:p>
            <a:pPr marL="0" indent="0">
              <a:buNone/>
            </a:pPr>
            <a:r>
              <a:rPr lang="id-ID" dirty="0"/>
              <a:t>c). Kalsium (</a:t>
            </a:r>
            <a:r>
              <a:rPr lang="id-ID" dirty="0" err="1"/>
              <a:t>Ca</a:t>
            </a:r>
            <a:r>
              <a:rPr lang="id-ID" dirty="0"/>
              <a:t>)</a:t>
            </a:r>
          </a:p>
          <a:p>
            <a:pPr marL="0" indent="0">
              <a:buNone/>
            </a:pPr>
            <a:r>
              <a:rPr lang="id-ID" dirty="0"/>
              <a:t>Air yang dibutuhkan tanaman untuk hidup penyerapannya sangat dibantu oleh kalsium.</a:t>
            </a:r>
          </a:p>
          <a:p>
            <a:pPr marL="0" indent="0">
              <a:buNone/>
            </a:pPr>
            <a:r>
              <a:rPr lang="id-ID" dirty="0"/>
              <a:t>d). Kalium (K)</a:t>
            </a:r>
          </a:p>
          <a:p>
            <a:pPr marL="0" indent="0">
              <a:buNone/>
            </a:pPr>
            <a:r>
              <a:rPr lang="id-ID" dirty="0"/>
              <a:t>Diambil/diserap tanaman dalam bentuk : K+</a:t>
            </a:r>
          </a:p>
          <a:p>
            <a:pPr marL="0" indent="0">
              <a:buNone/>
            </a:pPr>
            <a:r>
              <a:rPr lang="id-ID" dirty="0"/>
              <a:t>Fungsi Kalium bagi tanaman adalah :</a:t>
            </a:r>
          </a:p>
          <a:p>
            <a:pPr marL="0" indent="0">
              <a:buNone/>
            </a:pPr>
            <a:r>
              <a:rPr lang="id-ID" dirty="0"/>
              <a:t>a. Membantu pembentukan protein dan karbohidrat.</a:t>
            </a:r>
          </a:p>
          <a:p>
            <a:pPr marL="0" indent="0">
              <a:buNone/>
            </a:pPr>
            <a:r>
              <a:rPr lang="id-ID" dirty="0"/>
              <a:t>b. Berperan memperkuat tubuh tanaman, mengeraskan jerami dan bagian kayu tanaman, agar daun, bunga dan buah tidak mudah gugur.</a:t>
            </a:r>
          </a:p>
          <a:p>
            <a:pPr marL="0" indent="0">
              <a:buNone/>
            </a:pPr>
            <a:r>
              <a:rPr lang="id-ID" dirty="0"/>
              <a:t>c. Meningkatkan daya tahan tanaman terhadap kekeringan dan penyakit.</a:t>
            </a:r>
          </a:p>
          <a:p>
            <a:pPr marL="0" indent="0">
              <a:buNone/>
            </a:pPr>
            <a:r>
              <a:rPr lang="id-ID" dirty="0"/>
              <a:t>d. Meningkatkan mutu dari biji/buah.</a:t>
            </a:r>
          </a:p>
          <a:p>
            <a:endParaRPr lang="id-ID" dirty="0"/>
          </a:p>
        </p:txBody>
      </p:sp>
    </p:spTree>
    <p:extLst>
      <p:ext uri="{BB962C8B-B14F-4D97-AF65-F5344CB8AC3E}">
        <p14:creationId xmlns:p14="http://schemas.microsoft.com/office/powerpoint/2010/main" val="3717189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9400"/>
          </a:xfrm>
        </p:spPr>
        <p:txBody>
          <a:bodyPr/>
          <a:lstStyle/>
          <a:p>
            <a:r>
              <a:rPr lang="id-ID" b="1" dirty="0">
                <a:latin typeface="+mn-lt"/>
              </a:rPr>
              <a:t>A. Penggolongan Pupuk</a:t>
            </a:r>
          </a:p>
        </p:txBody>
      </p:sp>
      <p:sp>
        <p:nvSpPr>
          <p:cNvPr id="3" name="Content Placeholder 2"/>
          <p:cNvSpPr>
            <a:spLocks noGrp="1"/>
          </p:cNvSpPr>
          <p:nvPr>
            <p:ph idx="1"/>
          </p:nvPr>
        </p:nvSpPr>
        <p:spPr>
          <a:xfrm>
            <a:off x="838200" y="1064526"/>
            <a:ext cx="10515600" cy="5595581"/>
          </a:xfrm>
        </p:spPr>
        <p:txBody>
          <a:bodyPr>
            <a:normAutofit fontScale="92500"/>
          </a:bodyPr>
          <a:lstStyle/>
          <a:p>
            <a:pPr marL="0" indent="0">
              <a:buNone/>
            </a:pPr>
            <a:r>
              <a:rPr lang="id-ID" dirty="0"/>
              <a:t>Pupuk digolongkan menjadi dua, yakni pupuk organik dan pupuk anorganik. Pupuk organik adalah pupuk yang terbuat dari sisa-sisa makhluk hidup yang diolah melalui proses pembusukan (dekomposisi) oleh bakteri pengurai. Contohnya adalah pupuk kompos dan pupuk kandang. Pupuk kompos berasal dari sisa-sisa tanaman, dan pupuk kandang berasal dari kotoran ternak. Pupuk organik mempunyai komposisi kandungan unsur hara yang lengkap, tetapi jumlah tiap jenis unsur hara tersebut rendah. Sesuai dengan namanya, kandungan bahan organik pupuk ini termasuk tinggi.</a:t>
            </a:r>
          </a:p>
          <a:p>
            <a:pPr marL="0" indent="0">
              <a:buNone/>
            </a:pPr>
            <a:r>
              <a:rPr lang="id-ID" dirty="0"/>
              <a:t>Pupuk anorganik atau pupuk buatan adalah jenis pupuk yang dibuat oleh pabrik dengan cara meramu berbagai bahan kimia sehingga memiliki </a:t>
            </a:r>
            <a:r>
              <a:rPr lang="id-ID" dirty="0" err="1"/>
              <a:t>prosentase</a:t>
            </a:r>
            <a:r>
              <a:rPr lang="id-ID" dirty="0"/>
              <a:t> kandungan hara yang tinggi. Menurut jenis unsur hara yang dikandungnya, pupuk anorganik dapat dibagi menjadi dua yakni pupuk tunggal dan pupuk majemuk. Pada pupuk tunggal, jenis unsur hara yang dikandungnya hanya satu macam. Biasanya berupa unsur hara makro primer, misalnya urea hanya mengandung unsur nitrogen.</a:t>
            </a:r>
          </a:p>
          <a:p>
            <a:pPr marL="0" indent="0">
              <a:buNone/>
            </a:pPr>
            <a:endParaRPr lang="id-ID" dirty="0"/>
          </a:p>
        </p:txBody>
      </p:sp>
    </p:spTree>
    <p:extLst>
      <p:ext uri="{BB962C8B-B14F-4D97-AF65-F5344CB8AC3E}">
        <p14:creationId xmlns:p14="http://schemas.microsoft.com/office/powerpoint/2010/main" val="28197818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6602"/>
            <a:ext cx="10515600" cy="6346209"/>
          </a:xfrm>
        </p:spPr>
        <p:txBody>
          <a:bodyPr>
            <a:normAutofit fontScale="77500" lnSpcReduction="20000"/>
          </a:bodyPr>
          <a:lstStyle/>
          <a:p>
            <a:pPr marL="0" indent="0">
              <a:buNone/>
            </a:pPr>
            <a:r>
              <a:rPr lang="id-ID" dirty="0"/>
              <a:t>e). Belerang (Sulfur / S)</a:t>
            </a:r>
          </a:p>
          <a:p>
            <a:pPr marL="0" indent="0">
              <a:buNone/>
            </a:pPr>
            <a:r>
              <a:rPr lang="id-ID" dirty="0"/>
              <a:t>Diambil/diserap oleh tanaman dalam bentuk: SO4-</a:t>
            </a:r>
          </a:p>
          <a:p>
            <a:pPr marL="0" indent="0">
              <a:buNone/>
            </a:pPr>
            <a:r>
              <a:rPr lang="id-ID" dirty="0"/>
              <a:t>Fungsi belerang bagi tanaman ialah:</a:t>
            </a:r>
          </a:p>
          <a:p>
            <a:pPr marL="0" indent="0">
              <a:buNone/>
            </a:pPr>
            <a:r>
              <a:rPr lang="id-ID" dirty="0"/>
              <a:t>a. Berperan dalam pembentukan bintil-bintil akar</a:t>
            </a:r>
          </a:p>
          <a:p>
            <a:pPr marL="0" indent="0">
              <a:buNone/>
            </a:pPr>
            <a:r>
              <a:rPr lang="id-ID" dirty="0"/>
              <a:t>b. Merupakan unsur yang penting dalam beberapa jenis protein dalam bentuk </a:t>
            </a:r>
            <a:r>
              <a:rPr lang="id-ID" dirty="0" err="1"/>
              <a:t>cystein</a:t>
            </a:r>
            <a:r>
              <a:rPr lang="id-ID" dirty="0"/>
              <a:t>,</a:t>
            </a:r>
            <a:br>
              <a:rPr lang="id-ID" dirty="0"/>
            </a:br>
            <a:r>
              <a:rPr lang="id-ID" dirty="0" err="1"/>
              <a:t>methionin</a:t>
            </a:r>
            <a:r>
              <a:rPr lang="id-ID" dirty="0"/>
              <a:t> serta </a:t>
            </a:r>
            <a:r>
              <a:rPr lang="id-ID" dirty="0" err="1"/>
              <a:t>thiamine</a:t>
            </a:r>
            <a:endParaRPr lang="id-ID" dirty="0"/>
          </a:p>
          <a:p>
            <a:pPr marL="0" indent="0">
              <a:buNone/>
            </a:pPr>
            <a:r>
              <a:rPr lang="id-ID" dirty="0"/>
              <a:t>c. Membantu pertumbuhan </a:t>
            </a:r>
            <a:r>
              <a:rPr lang="id-ID" dirty="0" err="1"/>
              <a:t>anakan</a:t>
            </a:r>
            <a:r>
              <a:rPr lang="id-ID" dirty="0"/>
              <a:t> produktif</a:t>
            </a:r>
          </a:p>
          <a:p>
            <a:pPr marL="0" indent="0">
              <a:buNone/>
            </a:pPr>
            <a:r>
              <a:rPr lang="id-ID" dirty="0"/>
              <a:t>d. Merupakan bagian penting pada tanaman-tanaman penghasil minyak, sayuran seperti</a:t>
            </a:r>
            <a:br>
              <a:rPr lang="id-ID" dirty="0"/>
            </a:br>
            <a:r>
              <a:rPr lang="id-ID" dirty="0"/>
              <a:t>cabai, kubis dan lain-lain</a:t>
            </a:r>
          </a:p>
          <a:p>
            <a:pPr marL="0" indent="0">
              <a:buNone/>
            </a:pPr>
            <a:r>
              <a:rPr lang="id-ID" dirty="0"/>
              <a:t>e. Membantu pembentukan butir hijau daun</a:t>
            </a:r>
          </a:p>
          <a:p>
            <a:pPr marL="0" indent="0">
              <a:buNone/>
            </a:pPr>
            <a:r>
              <a:rPr lang="id-ID" dirty="0"/>
              <a:t>f). Magnesium (</a:t>
            </a:r>
            <a:r>
              <a:rPr lang="id-ID" dirty="0" err="1"/>
              <a:t>Mg</a:t>
            </a:r>
            <a:r>
              <a:rPr lang="id-ID" dirty="0"/>
              <a:t>)</a:t>
            </a:r>
          </a:p>
          <a:p>
            <a:pPr marL="0" indent="0">
              <a:buNone/>
            </a:pPr>
            <a:r>
              <a:rPr lang="id-ID" dirty="0"/>
              <a:t>Diambil/diserap oleh tanaman dalam bentuk: </a:t>
            </a:r>
            <a:r>
              <a:rPr lang="id-ID" dirty="0" err="1"/>
              <a:t>Mg</a:t>
            </a:r>
            <a:r>
              <a:rPr lang="id-ID" dirty="0"/>
              <a:t>++</a:t>
            </a:r>
          </a:p>
          <a:p>
            <a:pPr marL="0" indent="0">
              <a:buNone/>
            </a:pPr>
            <a:r>
              <a:rPr lang="id-ID" dirty="0"/>
              <a:t>Fungsi magnesium bagi tanaman ialah:</a:t>
            </a:r>
          </a:p>
          <a:p>
            <a:pPr marL="0" indent="0">
              <a:buNone/>
            </a:pPr>
            <a:r>
              <a:rPr lang="id-ID" dirty="0"/>
              <a:t>a. Magnesium merupakan bagian tanaman dari klorofil</a:t>
            </a:r>
          </a:p>
          <a:p>
            <a:pPr marL="0" indent="0">
              <a:buNone/>
            </a:pPr>
            <a:r>
              <a:rPr lang="id-ID" dirty="0"/>
              <a:t>b. Merupakan salah satu bagian enzim yang disebut </a:t>
            </a:r>
            <a:r>
              <a:rPr lang="id-ID" dirty="0" err="1"/>
              <a:t>Organic</a:t>
            </a:r>
            <a:r>
              <a:rPr lang="id-ID" dirty="0"/>
              <a:t> </a:t>
            </a:r>
            <a:r>
              <a:rPr lang="id-ID" dirty="0" err="1"/>
              <a:t>pyrophosphatse</a:t>
            </a:r>
            <a:r>
              <a:rPr lang="id-ID" dirty="0"/>
              <a:t> dan </a:t>
            </a:r>
            <a:r>
              <a:rPr lang="id-ID" dirty="0" err="1"/>
              <a:t>Carboxy</a:t>
            </a:r>
            <a:r>
              <a:rPr lang="id-ID" dirty="0"/>
              <a:t> </a:t>
            </a:r>
            <a:r>
              <a:rPr lang="id-ID" dirty="0" err="1"/>
              <a:t>peptisida</a:t>
            </a:r>
            <a:endParaRPr lang="id-ID" dirty="0"/>
          </a:p>
          <a:p>
            <a:pPr marL="0" indent="0">
              <a:buNone/>
            </a:pPr>
            <a:r>
              <a:rPr lang="id-ID" dirty="0"/>
              <a:t>c. Berperan dalam pembentukan buah</a:t>
            </a:r>
          </a:p>
        </p:txBody>
      </p:sp>
    </p:spTree>
    <p:extLst>
      <p:ext uri="{BB962C8B-B14F-4D97-AF65-F5344CB8AC3E}">
        <p14:creationId xmlns:p14="http://schemas.microsoft.com/office/powerpoint/2010/main" val="3688301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8490"/>
            <a:ext cx="10515600" cy="6237026"/>
          </a:xfrm>
        </p:spPr>
        <p:txBody>
          <a:bodyPr>
            <a:normAutofit fontScale="70000" lnSpcReduction="20000"/>
          </a:bodyPr>
          <a:lstStyle/>
          <a:p>
            <a:pPr marL="0" indent="0">
              <a:buNone/>
            </a:pPr>
            <a:r>
              <a:rPr lang="id-ID" dirty="0"/>
              <a:t>2. unsur hara </a:t>
            </a:r>
            <a:r>
              <a:rPr lang="id-ID" dirty="0" err="1"/>
              <a:t>micro</a:t>
            </a:r>
            <a:r>
              <a:rPr lang="id-ID" dirty="0"/>
              <a:t> adalah unsur hara yang dibutuhkan dalam jumlah sedikit oleh tanaman tapi sangat penting.</a:t>
            </a:r>
          </a:p>
          <a:p>
            <a:pPr marL="0" indent="0">
              <a:buNone/>
            </a:pPr>
            <a:r>
              <a:rPr lang="id-ID" dirty="0"/>
              <a:t>Adapun jenis-jenis unsur hara </a:t>
            </a:r>
            <a:r>
              <a:rPr lang="id-ID" dirty="0" err="1"/>
              <a:t>micro</a:t>
            </a:r>
            <a:r>
              <a:rPr lang="id-ID" dirty="0"/>
              <a:t> adalah :</a:t>
            </a:r>
          </a:p>
          <a:p>
            <a:pPr marL="0" indent="0">
              <a:buNone/>
            </a:pPr>
            <a:r>
              <a:rPr lang="id-ID" dirty="0"/>
              <a:t>a). Mangan (</a:t>
            </a:r>
            <a:r>
              <a:rPr lang="id-ID" dirty="0" err="1"/>
              <a:t>Mn</a:t>
            </a:r>
            <a:r>
              <a:rPr lang="id-ID" dirty="0"/>
              <a:t>)</a:t>
            </a:r>
          </a:p>
          <a:p>
            <a:pPr marL="0" indent="0">
              <a:buNone/>
            </a:pPr>
            <a:r>
              <a:rPr lang="id-ID" dirty="0"/>
              <a:t>Diambil/diserap oleh tanaman dalam bentuk: </a:t>
            </a:r>
            <a:r>
              <a:rPr lang="id-ID" dirty="0" err="1"/>
              <a:t>Mn</a:t>
            </a:r>
            <a:r>
              <a:rPr lang="id-ID" dirty="0"/>
              <a:t>++</a:t>
            </a:r>
          </a:p>
          <a:p>
            <a:pPr marL="0" indent="0">
              <a:buNone/>
            </a:pPr>
            <a:r>
              <a:rPr lang="id-ID" dirty="0"/>
              <a:t>Fungsi unsur hara Mangan (</a:t>
            </a:r>
            <a:r>
              <a:rPr lang="id-ID" dirty="0" err="1"/>
              <a:t>Mn</a:t>
            </a:r>
            <a:r>
              <a:rPr lang="id-ID" dirty="0"/>
              <a:t>) bagi tanaman ialah:</a:t>
            </a:r>
          </a:p>
          <a:p>
            <a:pPr marL="0" indent="0">
              <a:buNone/>
            </a:pPr>
            <a:r>
              <a:rPr lang="id-ID" dirty="0"/>
              <a:t>a. Diperlukan oleh tanaman untuk pembentukan protein dan vitamin terutama </a:t>
            </a:r>
            <a:r>
              <a:rPr lang="id-ID" dirty="0" err="1"/>
              <a:t>vit</a:t>
            </a:r>
            <a:r>
              <a:rPr lang="id-ID" dirty="0"/>
              <a:t>. C</a:t>
            </a:r>
            <a:br>
              <a:rPr lang="id-ID" dirty="0"/>
            </a:br>
            <a:r>
              <a:rPr lang="id-ID" dirty="0"/>
              <a:t>b. Berperan penting dalam mempertahankan kondisi hijau daun pada daun yang tua</a:t>
            </a:r>
            <a:br>
              <a:rPr lang="id-ID" dirty="0"/>
            </a:br>
            <a:r>
              <a:rPr lang="id-ID" dirty="0"/>
              <a:t>c. Berperan sebagai enzim </a:t>
            </a:r>
            <a:r>
              <a:rPr lang="id-ID" dirty="0" err="1"/>
              <a:t>feroksidase</a:t>
            </a:r>
            <a:r>
              <a:rPr lang="id-ID" dirty="0"/>
              <a:t> dan sebagai </a:t>
            </a:r>
            <a:r>
              <a:rPr lang="id-ID" dirty="0" err="1"/>
              <a:t>aktifator</a:t>
            </a:r>
            <a:r>
              <a:rPr lang="id-ID" dirty="0"/>
              <a:t> macam-macam enzim</a:t>
            </a:r>
            <a:br>
              <a:rPr lang="id-ID" dirty="0"/>
            </a:br>
            <a:r>
              <a:rPr lang="id-ID" dirty="0"/>
              <a:t>d. Berperan sebagai komponen penting untuk lancarnya proses asimilasi</a:t>
            </a:r>
          </a:p>
          <a:p>
            <a:pPr marL="0" indent="0">
              <a:buNone/>
            </a:pPr>
            <a:r>
              <a:rPr lang="id-ID" dirty="0"/>
              <a:t>b). Boron (B)</a:t>
            </a:r>
          </a:p>
          <a:p>
            <a:pPr marL="0" indent="0">
              <a:buNone/>
            </a:pPr>
            <a:r>
              <a:rPr lang="id-ID" dirty="0"/>
              <a:t>Diambil/diserap oleh tanaman dalam bentuk: </a:t>
            </a:r>
            <a:r>
              <a:rPr lang="id-ID" dirty="0" err="1"/>
              <a:t>Bo</a:t>
            </a:r>
            <a:r>
              <a:rPr lang="id-ID" dirty="0"/>
              <a:t> O3-</a:t>
            </a:r>
          </a:p>
          <a:p>
            <a:pPr marL="0" indent="0">
              <a:buNone/>
            </a:pPr>
            <a:r>
              <a:rPr lang="id-ID" dirty="0"/>
              <a:t>Fungsi unsur hara Boron (</a:t>
            </a:r>
            <a:r>
              <a:rPr lang="id-ID" dirty="0" err="1"/>
              <a:t>Bo</a:t>
            </a:r>
            <a:r>
              <a:rPr lang="id-ID" dirty="0"/>
              <a:t>) bagi tanaman ialah:</a:t>
            </a:r>
          </a:p>
          <a:p>
            <a:pPr marL="0" indent="0">
              <a:buNone/>
            </a:pPr>
            <a:r>
              <a:rPr lang="id-ID" dirty="0"/>
              <a:t>a. Bertugas sebagai transportasi karbohidrat dalam tubuh tanaman</a:t>
            </a:r>
          </a:p>
          <a:p>
            <a:pPr marL="0" indent="0">
              <a:buNone/>
            </a:pPr>
            <a:r>
              <a:rPr lang="id-ID" dirty="0"/>
              <a:t>b. Meningkatkan mutu tanaman sayuran dan buah-buahan</a:t>
            </a:r>
          </a:p>
          <a:p>
            <a:pPr marL="0" indent="0">
              <a:buNone/>
            </a:pPr>
            <a:r>
              <a:rPr lang="id-ID" dirty="0"/>
              <a:t>c. Berperan dalam pembentukan/pembiakan sel terutama dalam titik tumbuh pucuk, juga dalam pembentukan tepung sari, bunga dan akar</a:t>
            </a:r>
          </a:p>
          <a:p>
            <a:pPr marL="0" indent="0">
              <a:buNone/>
            </a:pPr>
            <a:r>
              <a:rPr lang="id-ID" dirty="0"/>
              <a:t>d. Boron berhubungan erat dengan metabolisme Kalium (K) dan Kalsium (</a:t>
            </a:r>
            <a:r>
              <a:rPr lang="id-ID" dirty="0" err="1"/>
              <a:t>Ca</a:t>
            </a:r>
            <a:r>
              <a:rPr lang="id-ID" dirty="0"/>
              <a:t>)</a:t>
            </a:r>
          </a:p>
          <a:p>
            <a:pPr marL="0" indent="0">
              <a:buNone/>
            </a:pPr>
            <a:r>
              <a:rPr lang="id-ID" dirty="0"/>
              <a:t>e. Unsur hara </a:t>
            </a:r>
            <a:r>
              <a:rPr lang="id-ID" dirty="0" err="1"/>
              <a:t>Bo</a:t>
            </a:r>
            <a:r>
              <a:rPr lang="id-ID" dirty="0"/>
              <a:t> dapat memperbanyak cabang-cabang </a:t>
            </a:r>
            <a:r>
              <a:rPr lang="id-ID" dirty="0" err="1"/>
              <a:t>nodule</a:t>
            </a:r>
            <a:r>
              <a:rPr lang="id-ID" dirty="0"/>
              <a:t> untuk memberikan </a:t>
            </a:r>
            <a:r>
              <a:rPr lang="id-ID" dirty="0" smtClean="0"/>
              <a:t>banyak </a:t>
            </a:r>
            <a:r>
              <a:rPr lang="id-ID" dirty="0"/>
              <a:t>bakteri dan mencegah bakteri parasit</a:t>
            </a:r>
          </a:p>
          <a:p>
            <a:endParaRPr lang="id-ID" dirty="0"/>
          </a:p>
        </p:txBody>
      </p:sp>
    </p:spTree>
    <p:extLst>
      <p:ext uri="{BB962C8B-B14F-4D97-AF65-F5344CB8AC3E}">
        <p14:creationId xmlns:p14="http://schemas.microsoft.com/office/powerpoint/2010/main" val="4136019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6114197"/>
          </a:xfrm>
        </p:spPr>
        <p:txBody>
          <a:bodyPr>
            <a:normAutofit fontScale="92500"/>
          </a:bodyPr>
          <a:lstStyle/>
          <a:p>
            <a:pPr marL="0" indent="0">
              <a:buNone/>
            </a:pPr>
            <a:r>
              <a:rPr lang="id-ID" dirty="0"/>
              <a:t>c). Tembaga (</a:t>
            </a:r>
            <a:r>
              <a:rPr lang="id-ID" dirty="0" err="1"/>
              <a:t>Cu</a:t>
            </a:r>
            <a:r>
              <a:rPr lang="id-ID" dirty="0"/>
              <a:t>)</a:t>
            </a:r>
          </a:p>
          <a:p>
            <a:pPr marL="0" indent="0">
              <a:buNone/>
            </a:pPr>
            <a:r>
              <a:rPr lang="id-ID" dirty="0"/>
              <a:t>Diambil/diserap oleh tanaman dalam bentuk: </a:t>
            </a:r>
            <a:r>
              <a:rPr lang="id-ID" dirty="0" err="1"/>
              <a:t>Cu</a:t>
            </a:r>
            <a:r>
              <a:rPr lang="id-ID" dirty="0"/>
              <a:t>++</a:t>
            </a:r>
          </a:p>
          <a:p>
            <a:pPr marL="0" indent="0">
              <a:buNone/>
            </a:pPr>
            <a:r>
              <a:rPr lang="id-ID" dirty="0"/>
              <a:t>Fungsi unsur hara Tembaga (</a:t>
            </a:r>
            <a:r>
              <a:rPr lang="id-ID" dirty="0" err="1"/>
              <a:t>Cu</a:t>
            </a:r>
            <a:r>
              <a:rPr lang="id-ID" dirty="0"/>
              <a:t>) bagi tanaman ialah:</a:t>
            </a:r>
          </a:p>
          <a:p>
            <a:pPr marL="0" indent="0">
              <a:buNone/>
            </a:pPr>
            <a:r>
              <a:rPr lang="id-ID" dirty="0"/>
              <a:t>a. Diperlukan dalam pembentukan enzim seperti: </a:t>
            </a:r>
            <a:r>
              <a:rPr lang="id-ID" dirty="0" err="1"/>
              <a:t>Ascorbic</a:t>
            </a:r>
            <a:r>
              <a:rPr lang="id-ID" dirty="0"/>
              <a:t> </a:t>
            </a:r>
            <a:r>
              <a:rPr lang="id-ID" dirty="0" err="1"/>
              <a:t>acid</a:t>
            </a:r>
            <a:r>
              <a:rPr lang="id-ID" dirty="0"/>
              <a:t> </a:t>
            </a:r>
            <a:r>
              <a:rPr lang="id-ID" dirty="0" err="1"/>
              <a:t>oxydase</a:t>
            </a:r>
            <a:r>
              <a:rPr lang="id-ID" dirty="0"/>
              <a:t>, </a:t>
            </a:r>
            <a:r>
              <a:rPr lang="id-ID" dirty="0" err="1"/>
              <a:t>Lacosa</a:t>
            </a:r>
            <a:r>
              <a:rPr lang="id-ID" dirty="0"/>
              <a:t>, </a:t>
            </a:r>
            <a:r>
              <a:rPr lang="id-ID" dirty="0" err="1"/>
              <a:t>Butirid</a:t>
            </a:r>
            <a:r>
              <a:rPr lang="id-ID" dirty="0"/>
              <a:t> </a:t>
            </a:r>
            <a:r>
              <a:rPr lang="id-ID" dirty="0" err="1"/>
              <a:t>Coenzim</a:t>
            </a:r>
            <a:r>
              <a:rPr lang="id-ID" dirty="0"/>
              <a:t> A. </a:t>
            </a:r>
            <a:r>
              <a:rPr lang="id-ID" dirty="0" err="1"/>
              <a:t>dehidrosenam</a:t>
            </a:r>
            <a:endParaRPr lang="id-ID" dirty="0"/>
          </a:p>
          <a:p>
            <a:pPr marL="0" indent="0">
              <a:buNone/>
            </a:pPr>
            <a:r>
              <a:rPr lang="id-ID" dirty="0"/>
              <a:t>b. Berperan penting dalam pembentukan hijau daun (</a:t>
            </a:r>
            <a:r>
              <a:rPr lang="id-ID" dirty="0" err="1"/>
              <a:t>khlorofil</a:t>
            </a:r>
            <a:r>
              <a:rPr lang="id-ID" dirty="0"/>
              <a:t>)</a:t>
            </a:r>
          </a:p>
          <a:p>
            <a:pPr marL="0" indent="0">
              <a:buNone/>
            </a:pPr>
            <a:r>
              <a:rPr lang="id-ID" dirty="0"/>
              <a:t>d). </a:t>
            </a:r>
            <a:r>
              <a:rPr lang="id-ID" dirty="0" err="1"/>
              <a:t>Khlor</a:t>
            </a:r>
            <a:r>
              <a:rPr lang="id-ID" dirty="0"/>
              <a:t> (Cl)</a:t>
            </a:r>
          </a:p>
          <a:p>
            <a:pPr marL="0" indent="0">
              <a:buNone/>
            </a:pPr>
            <a:r>
              <a:rPr lang="id-ID" dirty="0"/>
              <a:t>Diambil/diserap oleh tanaman dalam bentuk: Cl –</a:t>
            </a:r>
          </a:p>
          <a:p>
            <a:pPr marL="0" indent="0">
              <a:buNone/>
            </a:pPr>
            <a:r>
              <a:rPr lang="id-ID" dirty="0"/>
              <a:t>Fungsi unsur hara </a:t>
            </a:r>
            <a:r>
              <a:rPr lang="id-ID" dirty="0" err="1"/>
              <a:t>Khlor</a:t>
            </a:r>
            <a:r>
              <a:rPr lang="id-ID" dirty="0"/>
              <a:t> (Cl) bagi tanaman ialah:</a:t>
            </a:r>
          </a:p>
          <a:p>
            <a:pPr marL="0" indent="0">
              <a:buNone/>
            </a:pPr>
            <a:r>
              <a:rPr lang="id-ID" dirty="0"/>
              <a:t>a. Memperbaiki dan meninggikan hasil kering dari tanaman seperti: tembakau, kapas, kentang dan tanaman sayuran</a:t>
            </a:r>
          </a:p>
          <a:p>
            <a:pPr marL="0" indent="0">
              <a:buNone/>
            </a:pPr>
            <a:r>
              <a:rPr lang="id-ID" dirty="0" smtClean="0"/>
              <a:t>b</a:t>
            </a:r>
            <a:r>
              <a:rPr lang="id-ID" dirty="0"/>
              <a:t>. Banyak ditemukan dalam air sel semua bagian tanaman</a:t>
            </a:r>
          </a:p>
          <a:p>
            <a:pPr marL="0" indent="0">
              <a:buNone/>
            </a:pPr>
            <a:r>
              <a:rPr lang="id-ID" dirty="0"/>
              <a:t>c. Banyak terdapat pada tanaman yang mengandung serat seperti kapas</a:t>
            </a:r>
          </a:p>
        </p:txBody>
      </p:sp>
    </p:spTree>
    <p:extLst>
      <p:ext uri="{BB962C8B-B14F-4D97-AF65-F5344CB8AC3E}">
        <p14:creationId xmlns:p14="http://schemas.microsoft.com/office/powerpoint/2010/main" val="2189337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967"/>
            <a:ext cx="10515600" cy="6059606"/>
          </a:xfrm>
        </p:spPr>
        <p:txBody>
          <a:bodyPr>
            <a:normAutofit fontScale="92500" lnSpcReduction="20000"/>
          </a:bodyPr>
          <a:lstStyle/>
          <a:p>
            <a:pPr marL="0" indent="0">
              <a:buNone/>
            </a:pPr>
            <a:r>
              <a:rPr lang="id-ID" dirty="0"/>
              <a:t>e).Molibdenum (Mo)</a:t>
            </a:r>
          </a:p>
          <a:p>
            <a:pPr marL="0" indent="0">
              <a:buNone/>
            </a:pPr>
            <a:r>
              <a:rPr lang="id-ID" dirty="0"/>
              <a:t>Diambil/diserap oleh tanaman dalam bentuk: Mo O4-</a:t>
            </a:r>
          </a:p>
          <a:p>
            <a:pPr marL="0" indent="0">
              <a:buNone/>
            </a:pPr>
            <a:r>
              <a:rPr lang="id-ID" dirty="0"/>
              <a:t>Fungsi unsur hara Molibdenum (Mo) bagi tanaman ialah:</a:t>
            </a:r>
          </a:p>
          <a:p>
            <a:pPr marL="0" indent="0">
              <a:buNone/>
            </a:pPr>
            <a:r>
              <a:rPr lang="id-ID" dirty="0"/>
              <a:t>a. Berperan dalam mengikat (fiksasi) N oleh mikroba pada </a:t>
            </a:r>
            <a:r>
              <a:rPr lang="id-ID" dirty="0" err="1"/>
              <a:t>leguminosa</a:t>
            </a:r>
            <a:endParaRPr lang="id-ID" dirty="0"/>
          </a:p>
          <a:p>
            <a:pPr marL="0" indent="0">
              <a:buNone/>
            </a:pPr>
            <a:r>
              <a:rPr lang="id-ID" dirty="0"/>
              <a:t>b. Sebagai katalisator dalam mereduksi N</a:t>
            </a:r>
          </a:p>
          <a:p>
            <a:pPr marL="0" indent="0">
              <a:buNone/>
            </a:pPr>
            <a:r>
              <a:rPr lang="id-ID" dirty="0"/>
              <a:t>c. Berguna bagi tanaman jeruk dan sayuran</a:t>
            </a:r>
          </a:p>
          <a:p>
            <a:pPr marL="0" indent="0">
              <a:buNone/>
            </a:pPr>
            <a:r>
              <a:rPr lang="id-ID" dirty="0"/>
              <a:t>Molibdenum dalam tanah terdapat dalam bentuk Mo S2</a:t>
            </a:r>
          </a:p>
          <a:p>
            <a:pPr marL="0" indent="0">
              <a:buNone/>
            </a:pPr>
            <a:r>
              <a:rPr lang="id-ID" dirty="0"/>
              <a:t>f). Seng (</a:t>
            </a:r>
            <a:r>
              <a:rPr lang="id-ID" dirty="0" err="1"/>
              <a:t>Zinc</a:t>
            </a:r>
            <a:r>
              <a:rPr lang="id-ID" dirty="0"/>
              <a:t> = </a:t>
            </a:r>
            <a:r>
              <a:rPr lang="id-ID" dirty="0" err="1"/>
              <a:t>Zn</a:t>
            </a:r>
            <a:r>
              <a:rPr lang="id-ID" dirty="0"/>
              <a:t>)</a:t>
            </a:r>
          </a:p>
          <a:p>
            <a:pPr marL="0" indent="0">
              <a:buNone/>
            </a:pPr>
            <a:r>
              <a:rPr lang="id-ID" dirty="0"/>
              <a:t>Diambil/diserap oleh tanaman dalam bentuk: </a:t>
            </a:r>
            <a:r>
              <a:rPr lang="id-ID" dirty="0" err="1"/>
              <a:t>Zn</a:t>
            </a:r>
            <a:r>
              <a:rPr lang="id-ID" dirty="0"/>
              <a:t>++</a:t>
            </a:r>
          </a:p>
          <a:p>
            <a:pPr marL="0" indent="0">
              <a:buNone/>
            </a:pPr>
            <a:r>
              <a:rPr lang="id-ID" dirty="0"/>
              <a:t>Fungsi unsur hara Seng (</a:t>
            </a:r>
            <a:r>
              <a:rPr lang="id-ID" dirty="0" err="1"/>
              <a:t>Zn</a:t>
            </a:r>
            <a:r>
              <a:rPr lang="id-ID" dirty="0"/>
              <a:t>) bagi tanaman ialah:</a:t>
            </a:r>
          </a:p>
          <a:p>
            <a:pPr marL="0" indent="0">
              <a:buNone/>
            </a:pPr>
            <a:r>
              <a:rPr lang="id-ID" dirty="0"/>
              <a:t>a. Dalam jumlah yang sangat sedikit dapat berperan dalam mendorong perkembangan pertumbuhan</a:t>
            </a:r>
            <a:br>
              <a:rPr lang="id-ID" dirty="0"/>
            </a:br>
            <a:r>
              <a:rPr lang="id-ID" dirty="0"/>
              <a:t>b. Diperkirakan persenyawaan </a:t>
            </a:r>
            <a:r>
              <a:rPr lang="id-ID" dirty="0" err="1"/>
              <a:t>Zn</a:t>
            </a:r>
            <a:r>
              <a:rPr lang="id-ID" dirty="0"/>
              <a:t> berfungsi dalam pembentukan hormon tumbuh (</a:t>
            </a:r>
            <a:r>
              <a:rPr lang="id-ID" dirty="0" err="1"/>
              <a:t>auxin</a:t>
            </a:r>
            <a:r>
              <a:rPr lang="id-ID" dirty="0"/>
              <a:t>) dan penting bagi keseimbangan fisiologis</a:t>
            </a:r>
          </a:p>
          <a:p>
            <a:pPr marL="0" indent="0">
              <a:buNone/>
            </a:pPr>
            <a:r>
              <a:rPr lang="id-ID" dirty="0"/>
              <a:t>c. Berperan dalam pertumbuhan vegetatif dan pertumbuhan biji/buah</a:t>
            </a:r>
          </a:p>
        </p:txBody>
      </p:sp>
    </p:spTree>
    <p:extLst>
      <p:ext uri="{BB962C8B-B14F-4D97-AF65-F5344CB8AC3E}">
        <p14:creationId xmlns:p14="http://schemas.microsoft.com/office/powerpoint/2010/main" val="14223860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206"/>
            <a:ext cx="10515600" cy="5603757"/>
          </a:xfrm>
        </p:spPr>
        <p:txBody>
          <a:bodyPr/>
          <a:lstStyle/>
          <a:p>
            <a:pPr marL="0" indent="0">
              <a:buNone/>
            </a:pPr>
            <a:r>
              <a:rPr lang="id-ID" dirty="0"/>
              <a:t>g). Besi (</a:t>
            </a:r>
            <a:r>
              <a:rPr lang="id-ID" dirty="0" err="1"/>
              <a:t>Fe</a:t>
            </a:r>
            <a:r>
              <a:rPr lang="id-ID" dirty="0"/>
              <a:t>)</a:t>
            </a:r>
          </a:p>
          <a:p>
            <a:pPr marL="0" indent="0">
              <a:buNone/>
            </a:pPr>
            <a:r>
              <a:rPr lang="id-ID" dirty="0"/>
              <a:t>Besi (</a:t>
            </a:r>
            <a:r>
              <a:rPr lang="id-ID" dirty="0" err="1"/>
              <a:t>Fe</a:t>
            </a:r>
            <a:r>
              <a:rPr lang="id-ID" dirty="0"/>
              <a:t>) merupakan unsur mikro yang diserap dalam bentuk ion feri (Fe3+). </a:t>
            </a:r>
            <a:r>
              <a:rPr lang="id-ID" dirty="0" err="1"/>
              <a:t>Fe</a:t>
            </a:r>
            <a:r>
              <a:rPr lang="id-ID" dirty="0"/>
              <a:t> dalam tanaman sekitar 80% yang terdapat dalam kloroplas atau sitoplasma. Penyerapan </a:t>
            </a:r>
            <a:r>
              <a:rPr lang="id-ID" dirty="0" err="1"/>
              <a:t>Fe</a:t>
            </a:r>
            <a:r>
              <a:rPr lang="id-ID" dirty="0"/>
              <a:t> lewat daun dianggap lebih cepat dibandingkan dengan penyerapan lewat akar, terutama pada tanaman yang mengalami defisiensi </a:t>
            </a:r>
            <a:r>
              <a:rPr lang="id-ID" dirty="0" err="1"/>
              <a:t>Fe</a:t>
            </a:r>
            <a:r>
              <a:rPr lang="id-ID" dirty="0"/>
              <a:t>. Dengan demikian pemupukan lewat daun sering diduga lebih ekonomis dan efisien. Fungsi </a:t>
            </a:r>
            <a:r>
              <a:rPr lang="id-ID" dirty="0" err="1"/>
              <a:t>Fe</a:t>
            </a:r>
            <a:r>
              <a:rPr lang="id-ID" dirty="0"/>
              <a:t> antara lain sebagai penyusun klorofil, protein, enzim, dan berperanan dalam perkembangan kloroplas. Sitokrom merupakan enzim yang mengandung </a:t>
            </a:r>
            <a:r>
              <a:rPr lang="id-ID" dirty="0" err="1"/>
              <a:t>Fe</a:t>
            </a:r>
            <a:r>
              <a:rPr lang="id-ID" dirty="0"/>
              <a:t> </a:t>
            </a:r>
            <a:r>
              <a:rPr lang="id-ID" dirty="0" err="1"/>
              <a:t>porfirin</a:t>
            </a:r>
            <a:r>
              <a:rPr lang="id-ID" dirty="0"/>
              <a:t>. Kerja </a:t>
            </a:r>
            <a:r>
              <a:rPr lang="id-ID" dirty="0" err="1"/>
              <a:t>katalase</a:t>
            </a:r>
            <a:r>
              <a:rPr lang="id-ID" dirty="0"/>
              <a:t> dan peroksidase digambarkan secara ringkas sebagai berikut:</a:t>
            </a:r>
          </a:p>
          <a:p>
            <a:pPr marL="0" indent="0">
              <a:buNone/>
            </a:pPr>
            <a:r>
              <a:rPr lang="id-ID" dirty="0"/>
              <a:t>I. </a:t>
            </a:r>
            <a:r>
              <a:rPr lang="id-ID" dirty="0" err="1"/>
              <a:t>Catalase</a:t>
            </a:r>
            <a:r>
              <a:rPr lang="id-ID" dirty="0"/>
              <a:t> : H2O + H2O O2 + 2H2O</a:t>
            </a:r>
          </a:p>
          <a:p>
            <a:pPr marL="0" indent="0">
              <a:buNone/>
            </a:pPr>
            <a:r>
              <a:rPr lang="id-ID" dirty="0"/>
              <a:t>II. Peroksidase : AH2 + H2O A + H2O</a:t>
            </a:r>
          </a:p>
        </p:txBody>
      </p:sp>
    </p:spTree>
    <p:extLst>
      <p:ext uri="{BB962C8B-B14F-4D97-AF65-F5344CB8AC3E}">
        <p14:creationId xmlns:p14="http://schemas.microsoft.com/office/powerpoint/2010/main" val="35597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967"/>
            <a:ext cx="10515600" cy="6155140"/>
          </a:xfrm>
        </p:spPr>
        <p:txBody>
          <a:bodyPr>
            <a:normAutofit fontScale="92500" lnSpcReduction="10000"/>
          </a:bodyPr>
          <a:lstStyle/>
          <a:p>
            <a:pPr marL="0" indent="0">
              <a:buNone/>
            </a:pPr>
            <a:r>
              <a:rPr lang="id-ID" dirty="0"/>
              <a:t>Pupuk majemuk adalah pupuk yang mengandung lebih dari satu jenis unsur hara. Penggunaan pupuk ini lebih praktis karena hanya dengan satu kali penebaran, beberapa jenis unsur hara dapat diberikan. Namun, dari sisi harga pupuk ini lebih mahal. Contoh pupuk majemuk antara lain </a:t>
            </a:r>
            <a:r>
              <a:rPr lang="id-ID" dirty="0" err="1"/>
              <a:t>diamonium</a:t>
            </a:r>
            <a:r>
              <a:rPr lang="id-ID" dirty="0"/>
              <a:t> </a:t>
            </a:r>
            <a:r>
              <a:rPr lang="id-ID" dirty="0" err="1"/>
              <a:t>phospat</a:t>
            </a:r>
            <a:r>
              <a:rPr lang="id-ID" dirty="0"/>
              <a:t> yang mengandung unsur nitrogen dan fosfor.</a:t>
            </a:r>
          </a:p>
          <a:p>
            <a:pPr marL="0" indent="0">
              <a:buNone/>
            </a:pPr>
            <a:r>
              <a:rPr lang="id-ID" dirty="0"/>
              <a:t>Menurut cara aplikasinya, pupuk buatan dibedakan menjadi dua yaitu pupuk daun dan pupuk akar. Pupuk daun diberikan lewat penyemprotan pada daun tanaman. Contoh pupuk daun adalah </a:t>
            </a:r>
            <a:r>
              <a:rPr lang="id-ID" dirty="0" err="1"/>
              <a:t>Gandasil</a:t>
            </a:r>
            <a:r>
              <a:rPr lang="id-ID" dirty="0"/>
              <a:t> B dan D, </a:t>
            </a:r>
            <a:r>
              <a:rPr lang="id-ID" dirty="0" err="1"/>
              <a:t>Grow</a:t>
            </a:r>
            <a:r>
              <a:rPr lang="id-ID" dirty="0"/>
              <a:t> </a:t>
            </a:r>
            <a:r>
              <a:rPr lang="id-ID" dirty="0" err="1"/>
              <a:t>More</a:t>
            </a:r>
            <a:r>
              <a:rPr lang="id-ID" dirty="0"/>
              <a:t>, dan </a:t>
            </a:r>
            <a:r>
              <a:rPr lang="id-ID" dirty="0" err="1"/>
              <a:t>Vitabloom</a:t>
            </a:r>
            <a:r>
              <a:rPr lang="id-ID" dirty="0"/>
              <a:t>. Pupuk akar diserap tanaman lewat akar dengan cara penebaran di tanah. Contoh pupuk akar adalah urea, NPK, dan </a:t>
            </a:r>
            <a:r>
              <a:rPr lang="id-ID" dirty="0" err="1"/>
              <a:t>Dolomit</a:t>
            </a:r>
            <a:r>
              <a:rPr lang="id-ID" dirty="0"/>
              <a:t>.</a:t>
            </a:r>
          </a:p>
          <a:p>
            <a:pPr marL="0" indent="0">
              <a:buNone/>
            </a:pPr>
            <a:r>
              <a:rPr lang="id-ID" dirty="0"/>
              <a:t>Menurut cara melepaskan unsur hara, pupuk akar dibedakan menjadi dua yakni pupuk </a:t>
            </a:r>
            <a:r>
              <a:rPr lang="id-ID" dirty="0" err="1"/>
              <a:t>fast</a:t>
            </a:r>
            <a:r>
              <a:rPr lang="id-ID" dirty="0"/>
              <a:t> </a:t>
            </a:r>
            <a:r>
              <a:rPr lang="id-ID" dirty="0" err="1"/>
              <a:t>release</a:t>
            </a:r>
            <a:r>
              <a:rPr lang="id-ID" dirty="0"/>
              <a:t> dan pupuk </a:t>
            </a:r>
            <a:r>
              <a:rPr lang="id-ID" dirty="0" err="1"/>
              <a:t>slow</a:t>
            </a:r>
            <a:r>
              <a:rPr lang="id-ID" dirty="0"/>
              <a:t> </a:t>
            </a:r>
            <a:r>
              <a:rPr lang="id-ID" dirty="0" err="1"/>
              <a:t>release</a:t>
            </a:r>
            <a:r>
              <a:rPr lang="id-ID" dirty="0"/>
              <a:t>. Jika pupuk </a:t>
            </a:r>
            <a:r>
              <a:rPr lang="id-ID" dirty="0" err="1"/>
              <a:t>fast</a:t>
            </a:r>
            <a:r>
              <a:rPr lang="id-ID" dirty="0"/>
              <a:t> </a:t>
            </a:r>
            <a:r>
              <a:rPr lang="id-ID" dirty="0" err="1"/>
              <a:t>release</a:t>
            </a:r>
            <a:r>
              <a:rPr lang="id-ID" dirty="0"/>
              <a:t> ditebarkan ke tanah dalam waktu singkat unsur hara yang ada atau terkandung langsung dapat dimanfaatkan oleh tanaman. Kelemahan pupuk ini adalah terlalu cepat habis, bukan hanya karena diserap oleh tanaman tetapi juga menguap atau tercuci oleh air. Yang termasuk pupuk </a:t>
            </a:r>
            <a:r>
              <a:rPr lang="id-ID" dirty="0" err="1"/>
              <a:t>fast</a:t>
            </a:r>
            <a:r>
              <a:rPr lang="id-ID" dirty="0"/>
              <a:t> </a:t>
            </a:r>
            <a:r>
              <a:rPr lang="id-ID" dirty="0" err="1"/>
              <a:t>release</a:t>
            </a:r>
            <a:r>
              <a:rPr lang="id-ID" dirty="0"/>
              <a:t> antara lain urea, ZA dan KCL.</a:t>
            </a:r>
          </a:p>
        </p:txBody>
      </p:sp>
    </p:spTree>
    <p:extLst>
      <p:ext uri="{BB962C8B-B14F-4D97-AF65-F5344CB8AC3E}">
        <p14:creationId xmlns:p14="http://schemas.microsoft.com/office/powerpoint/2010/main" val="2970330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6291618"/>
          </a:xfrm>
        </p:spPr>
        <p:txBody>
          <a:bodyPr>
            <a:normAutofit lnSpcReduction="10000"/>
          </a:bodyPr>
          <a:lstStyle/>
          <a:p>
            <a:pPr marL="0" indent="0">
              <a:buNone/>
            </a:pPr>
            <a:r>
              <a:rPr lang="id-ID" dirty="0"/>
              <a:t>Pupuk </a:t>
            </a:r>
            <a:r>
              <a:rPr lang="id-ID" dirty="0" err="1"/>
              <a:t>slow</a:t>
            </a:r>
            <a:r>
              <a:rPr lang="id-ID" dirty="0"/>
              <a:t> </a:t>
            </a:r>
            <a:r>
              <a:rPr lang="id-ID" dirty="0" err="1"/>
              <a:t>release</a:t>
            </a:r>
            <a:r>
              <a:rPr lang="id-ID" dirty="0"/>
              <a:t> atau yang sering disebut dengan pupuk lepas terkendali (</a:t>
            </a:r>
            <a:r>
              <a:rPr lang="id-ID" dirty="0" err="1"/>
              <a:t>controlled</a:t>
            </a:r>
            <a:r>
              <a:rPr lang="id-ID" dirty="0"/>
              <a:t> </a:t>
            </a:r>
            <a:r>
              <a:rPr lang="id-ID" dirty="0" err="1"/>
              <a:t>release</a:t>
            </a:r>
            <a:r>
              <a:rPr lang="id-ID" dirty="0"/>
              <a:t>) akan melepaskan unsur hara yang dikandungnya sedikit demi sedikit sesuai dengan kebutuhan tanaman. Dengan demikian, manfaat yang dirasakan dari satu kali aplikasi lebih lama bila dibandingkan dengan pupuk </a:t>
            </a:r>
            <a:r>
              <a:rPr lang="id-ID" dirty="0" err="1"/>
              <a:t>fast</a:t>
            </a:r>
            <a:r>
              <a:rPr lang="id-ID" dirty="0"/>
              <a:t> </a:t>
            </a:r>
            <a:r>
              <a:rPr lang="id-ID" dirty="0" err="1"/>
              <a:t>release</a:t>
            </a:r>
            <a:r>
              <a:rPr lang="id-ID" dirty="0"/>
              <a:t>. Mekanisme ini dapat terjadi karena unsur hara yang dikandung pupuk </a:t>
            </a:r>
            <a:r>
              <a:rPr lang="id-ID" dirty="0" err="1"/>
              <a:t>slow</a:t>
            </a:r>
            <a:r>
              <a:rPr lang="id-ID" dirty="0"/>
              <a:t> </a:t>
            </a:r>
            <a:r>
              <a:rPr lang="id-ID" dirty="0" err="1"/>
              <a:t>release</a:t>
            </a:r>
            <a:r>
              <a:rPr lang="id-ID" dirty="0"/>
              <a:t> dilindungi secara kimiawi dan mekanis.</a:t>
            </a:r>
          </a:p>
          <a:p>
            <a:pPr marL="0" indent="0">
              <a:buNone/>
            </a:pPr>
            <a:r>
              <a:rPr lang="id-ID" dirty="0"/>
              <a:t>Perlindungan secara mekanis berupa pembungkus bahan pupuk dengan selaput polimer atau selaput yang mirip dengan bahan pembungkus kapsul. Contohnya, polimer </a:t>
            </a:r>
            <a:r>
              <a:rPr lang="id-ID" dirty="0" err="1"/>
              <a:t>coated</a:t>
            </a:r>
            <a:r>
              <a:rPr lang="id-ID" dirty="0"/>
              <a:t> urea dan sulfur </a:t>
            </a:r>
            <a:r>
              <a:rPr lang="id-ID" dirty="0" err="1"/>
              <a:t>coated</a:t>
            </a:r>
            <a:r>
              <a:rPr lang="id-ID" dirty="0"/>
              <a:t> urea. Perlindungan secara kimiawi dilakukan dengan cara mencampur bahan pupuk menggunakan zat kimia, sehingga bahan tersebut lepas secara terkendali. Contohnya </a:t>
            </a:r>
            <a:r>
              <a:rPr lang="id-ID" dirty="0" err="1"/>
              <a:t>Methylin</a:t>
            </a:r>
            <a:r>
              <a:rPr lang="id-ID" dirty="0"/>
              <a:t> urea, Urea </a:t>
            </a:r>
            <a:r>
              <a:rPr lang="id-ID" dirty="0" err="1"/>
              <a:t>Formaldehide</a:t>
            </a:r>
            <a:r>
              <a:rPr lang="id-ID" dirty="0"/>
              <a:t> dan </a:t>
            </a:r>
            <a:r>
              <a:rPr lang="id-ID" dirty="0" err="1"/>
              <a:t>Isobutilidern</a:t>
            </a:r>
            <a:r>
              <a:rPr lang="id-ID" dirty="0"/>
              <a:t> </a:t>
            </a:r>
            <a:r>
              <a:rPr lang="id-ID" dirty="0" err="1"/>
              <a:t>Diurea</a:t>
            </a:r>
            <a:r>
              <a:rPr lang="id-ID" dirty="0"/>
              <a:t>. Pupuk jenis ini harganya sangat mahal sehingga hanya digunakan untuk tanaman-tanaman yang bernilai ekonomis tinggi.</a:t>
            </a:r>
          </a:p>
        </p:txBody>
      </p:sp>
    </p:spTree>
    <p:extLst>
      <p:ext uri="{BB962C8B-B14F-4D97-AF65-F5344CB8AC3E}">
        <p14:creationId xmlns:p14="http://schemas.microsoft.com/office/powerpoint/2010/main" val="311313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latin typeface="+mn-lt"/>
              </a:rPr>
              <a:t>B. Jenis-jenis Pupuk</a:t>
            </a:r>
            <a:br>
              <a:rPr lang="id-ID" b="1" dirty="0">
                <a:latin typeface="+mn-lt"/>
              </a:rPr>
            </a:br>
            <a:r>
              <a:rPr lang="id-ID" b="1" dirty="0" smtClean="0">
                <a:latin typeface="+mn-lt"/>
              </a:rPr>
              <a:t>    1</a:t>
            </a:r>
            <a:r>
              <a:rPr lang="id-ID" b="1" dirty="0">
                <a:latin typeface="+mn-lt"/>
              </a:rPr>
              <a:t>. Pupuk Sumber </a:t>
            </a:r>
            <a:r>
              <a:rPr lang="id-ID" b="1" dirty="0" smtClean="0">
                <a:latin typeface="+mn-lt"/>
              </a:rPr>
              <a:t>Nitrogen</a:t>
            </a:r>
            <a:endParaRPr lang="id-ID" b="1" dirty="0">
              <a:latin typeface="+mn-lt"/>
            </a:endParaRPr>
          </a:p>
        </p:txBody>
      </p:sp>
      <p:sp>
        <p:nvSpPr>
          <p:cNvPr id="3" name="Content Placeholder 2"/>
          <p:cNvSpPr>
            <a:spLocks noGrp="1"/>
          </p:cNvSpPr>
          <p:nvPr>
            <p:ph idx="1"/>
          </p:nvPr>
        </p:nvSpPr>
        <p:spPr>
          <a:xfrm>
            <a:off x="838200" y="1825625"/>
            <a:ext cx="10515600" cy="4861778"/>
          </a:xfrm>
        </p:spPr>
        <p:txBody>
          <a:bodyPr>
            <a:normAutofit fontScale="85000" lnSpcReduction="20000"/>
          </a:bodyPr>
          <a:lstStyle/>
          <a:p>
            <a:pPr marL="0" indent="0">
              <a:buNone/>
            </a:pPr>
            <a:r>
              <a:rPr lang="id-ID" dirty="0"/>
              <a:t>Hampir seluruh tanaman dapat menyerap nitrogen dalam bentuk nitrat atau amonium yang disediakan oleh pupuk. Nitrogen dalam bentuk nitrat lebih cepat tersedia bagi tanaman. Amonium juga akan diubah menjadi nitrat oleh mikroorganisme tanah, kecuali pada tembakau dan padi. Tembakau tidak dapat </a:t>
            </a:r>
            <a:r>
              <a:rPr lang="id-ID" dirty="0" err="1"/>
              <a:t>mentoleransi</a:t>
            </a:r>
            <a:r>
              <a:rPr lang="id-ID" dirty="0"/>
              <a:t> jumlah amonium yang tinggi. Untuk menyediakan nitrogen pada tembakau, gunakan pupuk berbentuk nitrat (NO3­­­­­-) dengan kandungan nitrogen minimal 50%. Pada padi sawah, lebih baik gunakan pupuk berbentuk amonium (NH4+) karena pada tanah yang tergenang, nitrogen mudah berubah menjadi gas N2. umumnya pupuk dengan kadar N yang tinggi dapat membakar daun tanaman sehingga pemakaiannya perlu lebih hati-hati.</a:t>
            </a:r>
          </a:p>
          <a:p>
            <a:pPr marL="0" indent="0">
              <a:buNone/>
            </a:pPr>
            <a:r>
              <a:rPr lang="id-ID" dirty="0"/>
              <a:t>a. Amonium Nitrat</a:t>
            </a:r>
          </a:p>
          <a:p>
            <a:pPr marL="0" indent="0">
              <a:buNone/>
            </a:pPr>
            <a:r>
              <a:rPr lang="id-ID" dirty="0"/>
              <a:t>Kandungan nitratnya membuat pupuk ini cocok untuk daerah dingin dan daerah panas. Pupuk ini dapat membakar tanaman jika diberikan terlalu dekat dengan </a:t>
            </a:r>
            <a:r>
              <a:rPr lang="id-ID" dirty="0" err="1"/>
              <a:t>akara</a:t>
            </a:r>
            <a:r>
              <a:rPr lang="id-ID" dirty="0"/>
              <a:t> atau langsung kontak dengan daun. Ketersediaan bagi tanaman sangat cepat sehingga frekuensi pemberiannya harus lebih sering. Amonium nitrat bersifat higroskopis sehingga tidak dapat disimpan terlalu lama.</a:t>
            </a:r>
          </a:p>
          <a:p>
            <a:endParaRPr lang="id-ID" dirty="0"/>
          </a:p>
        </p:txBody>
      </p:sp>
    </p:spTree>
    <p:extLst>
      <p:ext uri="{BB962C8B-B14F-4D97-AF65-F5344CB8AC3E}">
        <p14:creationId xmlns:p14="http://schemas.microsoft.com/office/powerpoint/2010/main" val="41589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6346208"/>
          </a:xfrm>
        </p:spPr>
        <p:txBody>
          <a:bodyPr>
            <a:normAutofit fontScale="92500"/>
          </a:bodyPr>
          <a:lstStyle/>
          <a:p>
            <a:pPr marL="0" indent="0">
              <a:buNone/>
            </a:pPr>
            <a:r>
              <a:rPr lang="id-ID" dirty="0"/>
              <a:t>b. Amonium Sulfat (NH4)2 SO4</a:t>
            </a:r>
          </a:p>
          <a:p>
            <a:pPr marL="0" indent="0">
              <a:buNone/>
            </a:pPr>
            <a:r>
              <a:rPr lang="id-ID" dirty="0"/>
              <a:t>Pupuk ini dikenal dengan nama pupuk ZA. Mengandung 21% nitrogen (N) dan 26% sulfur (S), berbentuk kristal dan kurang higroskopis. Reaksi kerjanya agak lambat sehingga cocok untuk pupuk dasar. Sifat </a:t>
            </a:r>
            <a:r>
              <a:rPr lang="id-ID" dirty="0" err="1"/>
              <a:t>reksinya</a:t>
            </a:r>
            <a:r>
              <a:rPr lang="id-ID" dirty="0"/>
              <a:t> asam, sehingga tidak disarankan untuk tanah </a:t>
            </a:r>
            <a:r>
              <a:rPr lang="id-ID" dirty="0" err="1"/>
              <a:t>ber-pH</a:t>
            </a:r>
            <a:r>
              <a:rPr lang="id-ID" dirty="0"/>
              <a:t> rendah. Selain itu, pupuk ini sangat baik untuk sumber sulfur. Lebih disarankan dipakai </a:t>
            </a:r>
            <a:r>
              <a:rPr lang="id-ID" dirty="0" err="1"/>
              <a:t>didaerah</a:t>
            </a:r>
            <a:r>
              <a:rPr lang="id-ID" dirty="0"/>
              <a:t> panas.</a:t>
            </a:r>
          </a:p>
          <a:p>
            <a:pPr marL="0" indent="0">
              <a:buNone/>
            </a:pPr>
            <a:r>
              <a:rPr lang="id-ID" dirty="0"/>
              <a:t>c. Kalsium Nitrat</a:t>
            </a:r>
          </a:p>
          <a:p>
            <a:pPr marL="0" indent="0">
              <a:buNone/>
            </a:pPr>
            <a:r>
              <a:rPr lang="id-ID" dirty="0"/>
              <a:t>Pupuk ini berbentuk butiran, berwarna putih, sangat cepat larut </a:t>
            </a:r>
            <a:r>
              <a:rPr lang="id-ID" dirty="0" err="1"/>
              <a:t>didalam</a:t>
            </a:r>
            <a:r>
              <a:rPr lang="id-ID" dirty="0"/>
              <a:t> air, dan sebagai sumber kalsium yang sangat baik karena mengandung 19% kalsium </a:t>
            </a:r>
            <a:r>
              <a:rPr lang="id-ID" dirty="0" err="1"/>
              <a:t>Ca</a:t>
            </a:r>
            <a:r>
              <a:rPr lang="id-ID" dirty="0"/>
              <a:t>. sifat lainnya adalah bereaksi basa dan higroskopis.</a:t>
            </a:r>
          </a:p>
          <a:p>
            <a:pPr marL="0" indent="0">
              <a:buNone/>
            </a:pPr>
            <a:r>
              <a:rPr lang="id-ID" dirty="0"/>
              <a:t>d. Urea (CO(NH2)2)</a:t>
            </a:r>
          </a:p>
          <a:p>
            <a:pPr marL="0" indent="0">
              <a:buNone/>
            </a:pPr>
            <a:r>
              <a:rPr lang="id-ID" dirty="0"/>
              <a:t>Pupuk urea mengandung 46% nitrogen (N). Karena kandungan N yang tinggi menyebabkan pupuk ini sangat higroskopis. Urea sangat mudah larut dalam air dan bereaksi cepat, juga menguap dalam bentuk amonia.</a:t>
            </a:r>
          </a:p>
          <a:p>
            <a:endParaRPr lang="id-ID" dirty="0"/>
          </a:p>
        </p:txBody>
      </p:sp>
    </p:spTree>
    <p:extLst>
      <p:ext uri="{BB962C8B-B14F-4D97-AF65-F5344CB8AC3E}">
        <p14:creationId xmlns:p14="http://schemas.microsoft.com/office/powerpoint/2010/main" val="1201304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1162"/>
          </a:xfrm>
        </p:spPr>
        <p:txBody>
          <a:bodyPr>
            <a:normAutofit fontScale="90000"/>
          </a:bodyPr>
          <a:lstStyle/>
          <a:p>
            <a:r>
              <a:rPr lang="id-ID" b="1" dirty="0">
                <a:latin typeface="+mn-lt"/>
              </a:rPr>
              <a:t>2. Pupuk Sumber </a:t>
            </a:r>
            <a:r>
              <a:rPr lang="id-ID" b="1" dirty="0" smtClean="0">
                <a:latin typeface="+mn-lt"/>
              </a:rPr>
              <a:t>Fosfor</a:t>
            </a:r>
            <a:endParaRPr lang="id-ID" b="1" dirty="0">
              <a:latin typeface="+mn-lt"/>
            </a:endParaRPr>
          </a:p>
        </p:txBody>
      </p:sp>
      <p:sp>
        <p:nvSpPr>
          <p:cNvPr id="3" name="Content Placeholder 2"/>
          <p:cNvSpPr>
            <a:spLocks noGrp="1"/>
          </p:cNvSpPr>
          <p:nvPr>
            <p:ph idx="1"/>
          </p:nvPr>
        </p:nvSpPr>
        <p:spPr>
          <a:xfrm>
            <a:off x="838200" y="996288"/>
            <a:ext cx="10515600" cy="5677467"/>
          </a:xfrm>
        </p:spPr>
        <p:txBody>
          <a:bodyPr>
            <a:normAutofit lnSpcReduction="10000"/>
          </a:bodyPr>
          <a:lstStyle/>
          <a:p>
            <a:pPr marL="0" indent="0">
              <a:buNone/>
            </a:pPr>
            <a:r>
              <a:rPr lang="id-ID" dirty="0"/>
              <a:t>a. SP36</a:t>
            </a:r>
          </a:p>
          <a:p>
            <a:pPr marL="0" indent="0">
              <a:buNone/>
            </a:pPr>
            <a:r>
              <a:rPr lang="id-ID" dirty="0"/>
              <a:t>Mengandung 36% fosfor dalam bentuk P2O5.pupuk ini terbuat dari fosfat alam dan sulfat. Berbentuk butiran dan berwarna abu-abu. Sifatnya agak sulit larut dalam air dan bereaksi lambat sehingga selalu digunakan sebagai pupuk dasar. Reaksi kimianya tergolong netral, tidak higroskopis dan bersifat membakar.</a:t>
            </a:r>
          </a:p>
          <a:p>
            <a:pPr marL="0" indent="0">
              <a:buNone/>
            </a:pPr>
            <a:r>
              <a:rPr lang="id-ID" dirty="0"/>
              <a:t>b. Amonium </a:t>
            </a:r>
            <a:r>
              <a:rPr lang="id-ID" dirty="0" err="1"/>
              <a:t>Phospat</a:t>
            </a:r>
            <a:endParaRPr lang="id-ID" dirty="0"/>
          </a:p>
          <a:p>
            <a:pPr marL="0" indent="0">
              <a:buNone/>
            </a:pPr>
            <a:r>
              <a:rPr lang="id-ID" dirty="0" err="1"/>
              <a:t>Monoamonium</a:t>
            </a:r>
            <a:r>
              <a:rPr lang="id-ID" dirty="0"/>
              <a:t> </a:t>
            </a:r>
            <a:r>
              <a:rPr lang="id-ID" dirty="0" err="1"/>
              <a:t>Phospat</a:t>
            </a:r>
            <a:r>
              <a:rPr lang="id-ID" dirty="0"/>
              <a:t> (MAP) memiliki analisis 11.52.0. </a:t>
            </a:r>
            <a:r>
              <a:rPr lang="id-ID" dirty="0" err="1"/>
              <a:t>Diamonium</a:t>
            </a:r>
            <a:r>
              <a:rPr lang="id-ID" dirty="0"/>
              <a:t> </a:t>
            </a:r>
            <a:r>
              <a:rPr lang="id-ID" dirty="0" err="1"/>
              <a:t>Phospat</a:t>
            </a:r>
            <a:r>
              <a:rPr lang="id-ID" dirty="0"/>
              <a:t> memiliki (DAP) analisis 16.48.0 atau 18.46.0. pupuk ini umumnya digunakan untuk merangsang pertumbuhan awal tanaman (</a:t>
            </a:r>
            <a:r>
              <a:rPr lang="id-ID" dirty="0" err="1"/>
              <a:t>styarter</a:t>
            </a:r>
            <a:r>
              <a:rPr lang="id-ID" dirty="0"/>
              <a:t> </a:t>
            </a:r>
            <a:r>
              <a:rPr lang="id-ID" dirty="0" err="1"/>
              <a:t>fertillizer</a:t>
            </a:r>
            <a:r>
              <a:rPr lang="id-ID" dirty="0"/>
              <a:t>). Bentuknya berupa butiran berwarna cokelat kekuningan. Reaksinya termasuk alkalis dan mudah larut di dalam air. Sifat lainnya adalah tidak higroskopis sehingga tahan disimpan lebih lama dan tidak bersifat membakar karena indeks garamnya rendah.</a:t>
            </a:r>
          </a:p>
          <a:p>
            <a:endParaRPr lang="id-ID" dirty="0"/>
          </a:p>
        </p:txBody>
      </p:sp>
    </p:spTree>
    <p:extLst>
      <p:ext uri="{BB962C8B-B14F-4D97-AF65-F5344CB8AC3E}">
        <p14:creationId xmlns:p14="http://schemas.microsoft.com/office/powerpoint/2010/main" val="231444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105"/>
          </a:xfrm>
        </p:spPr>
        <p:txBody>
          <a:bodyPr>
            <a:normAutofit fontScale="90000"/>
          </a:bodyPr>
          <a:lstStyle/>
          <a:p>
            <a:r>
              <a:rPr lang="id-ID" b="1" dirty="0">
                <a:latin typeface="+mn-lt"/>
              </a:rPr>
              <a:t>3. Pupuk Sumber Kalium</a:t>
            </a:r>
          </a:p>
        </p:txBody>
      </p:sp>
      <p:sp>
        <p:nvSpPr>
          <p:cNvPr id="3" name="Content Placeholder 2"/>
          <p:cNvSpPr>
            <a:spLocks noGrp="1"/>
          </p:cNvSpPr>
          <p:nvPr>
            <p:ph idx="1"/>
          </p:nvPr>
        </p:nvSpPr>
        <p:spPr>
          <a:xfrm>
            <a:off x="838200" y="1146412"/>
            <a:ext cx="10515600" cy="5459104"/>
          </a:xfrm>
        </p:spPr>
        <p:txBody>
          <a:bodyPr>
            <a:normAutofit lnSpcReduction="10000"/>
          </a:bodyPr>
          <a:lstStyle/>
          <a:p>
            <a:pPr marL="0" indent="0">
              <a:buNone/>
            </a:pPr>
            <a:r>
              <a:rPr lang="id-ID" dirty="0"/>
              <a:t>a. Kalium </a:t>
            </a:r>
            <a:r>
              <a:rPr lang="id-ID" dirty="0" err="1"/>
              <a:t>Chlorida</a:t>
            </a:r>
            <a:r>
              <a:rPr lang="id-ID" dirty="0"/>
              <a:t> (</a:t>
            </a:r>
            <a:r>
              <a:rPr lang="id-ID" dirty="0" err="1"/>
              <a:t>KCl</a:t>
            </a:r>
            <a:r>
              <a:rPr lang="id-ID" dirty="0"/>
              <a:t>)</a:t>
            </a:r>
          </a:p>
          <a:p>
            <a:pPr marL="0" indent="0">
              <a:buNone/>
            </a:pPr>
            <a:r>
              <a:rPr lang="id-ID" dirty="0"/>
              <a:t>Mengandung 45% K2O dan </a:t>
            </a:r>
            <a:r>
              <a:rPr lang="id-ID" dirty="0" err="1"/>
              <a:t>khlor</a:t>
            </a:r>
            <a:r>
              <a:rPr lang="id-ID" dirty="0"/>
              <a:t>, bereaksi agak asam, dan bersifat higroskopis. </a:t>
            </a:r>
            <a:r>
              <a:rPr lang="id-ID" dirty="0" err="1"/>
              <a:t>Khlor</a:t>
            </a:r>
            <a:r>
              <a:rPr lang="id-ID" dirty="0"/>
              <a:t> berpengaruh negatif terhadap tanaman yang membutuhkannya, misalnya kentang, wortel dan tembakau.</a:t>
            </a:r>
          </a:p>
          <a:p>
            <a:pPr marL="0" indent="0">
              <a:buNone/>
            </a:pPr>
            <a:r>
              <a:rPr lang="id-ID" dirty="0"/>
              <a:t>b. Kalium Sulfat (K2SO4)</a:t>
            </a:r>
          </a:p>
          <a:p>
            <a:pPr marL="0" indent="0">
              <a:buNone/>
            </a:pPr>
            <a:r>
              <a:rPr lang="id-ID" dirty="0"/>
              <a:t>Pupuk ini lebih dikenal dengan nama ZK. Kadar K2O-nya sekitar 48-52%. Bentuknya berupa tepung putih yang larut </a:t>
            </a:r>
            <a:r>
              <a:rPr lang="id-ID" dirty="0" err="1"/>
              <a:t>didalam</a:t>
            </a:r>
            <a:r>
              <a:rPr lang="id-ID" dirty="0"/>
              <a:t> air, sifatnya agak mengasamkan tanah. Dapat digunakan untuk pupuk dasar sesudah tanam. Tanaman yang peka terhadap keracunan unsur Cl, seperti tembakau disarankan untuk menggunakan pupuk ini.</a:t>
            </a:r>
          </a:p>
          <a:p>
            <a:pPr marL="0" indent="0">
              <a:buNone/>
            </a:pPr>
            <a:r>
              <a:rPr lang="id-ID" dirty="0"/>
              <a:t>c. Kalium Nitrat (KNO3</a:t>
            </a:r>
          </a:p>
          <a:p>
            <a:pPr marL="0" indent="0">
              <a:buNone/>
            </a:pPr>
            <a:r>
              <a:rPr lang="id-ID" dirty="0"/>
              <a:t>Mengandung 13% N dan 44% K2O. berbentuk butiran berwarna putih yang tidak bersifat higroskopis dengan reaksi yang netral.</a:t>
            </a:r>
          </a:p>
          <a:p>
            <a:endParaRPr lang="id-ID" dirty="0"/>
          </a:p>
        </p:txBody>
      </p:sp>
    </p:spTree>
    <p:extLst>
      <p:ext uri="{BB962C8B-B14F-4D97-AF65-F5344CB8AC3E}">
        <p14:creationId xmlns:p14="http://schemas.microsoft.com/office/powerpoint/2010/main" val="3723754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4477</Words>
  <Application>Microsoft Office PowerPoint</Application>
  <PresentationFormat>Widescreen</PresentationFormat>
  <Paragraphs>184</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Aharoni</vt:lpstr>
      <vt:lpstr>Arial</vt:lpstr>
      <vt:lpstr>Calibri</vt:lpstr>
      <vt:lpstr>Calibri Light</vt:lpstr>
      <vt:lpstr>Office Theme</vt:lpstr>
      <vt:lpstr>JENIS JENIS PUPUK DAN CARA APLIKASINYA</vt:lpstr>
      <vt:lpstr>JENIS JENIS PUPUK DAN CARA APLIKASINYA</vt:lpstr>
      <vt:lpstr>A. Penggolongan Pupuk</vt:lpstr>
      <vt:lpstr>PowerPoint Presentation</vt:lpstr>
      <vt:lpstr>PowerPoint Presentation</vt:lpstr>
      <vt:lpstr>B. Jenis-jenis Pupuk     1. Pupuk Sumber Nitrogen</vt:lpstr>
      <vt:lpstr>PowerPoint Presentation</vt:lpstr>
      <vt:lpstr>2. Pupuk Sumber Fosfor</vt:lpstr>
      <vt:lpstr>3. Pupuk Sumber Kalium</vt:lpstr>
      <vt:lpstr>4. Pupuk Sumber Unsur Hara Sekunder</vt:lpstr>
      <vt:lpstr>PowerPoint Presentation</vt:lpstr>
      <vt:lpstr>5. Pupuk Sumber Unsur Hara Mikro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 Cara Aplikasi     1. Cara Aplikasi Pupuk Kimia</vt:lpstr>
      <vt:lpstr>PowerPoint Presentation</vt:lpstr>
      <vt:lpstr>PowerPoint Presentation</vt:lpstr>
      <vt:lpstr>2. Cara Aplikasi Pupuk Organik</vt:lpstr>
      <vt:lpstr>PowerPoint Presentation</vt:lpstr>
      <vt:lpstr>Fungsi-fungsi unsur hara makro dan mikro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JENIS JENIS PUPUK DAN CARA APLIKASINYA</dc:title>
  <dc:creator>TOSHIBA</dc:creator>
  <cp:lastModifiedBy>TOSHIBA</cp:lastModifiedBy>
  <cp:revision>11</cp:revision>
  <dcterms:created xsi:type="dcterms:W3CDTF">2015-01-18T06:17:59Z</dcterms:created>
  <dcterms:modified xsi:type="dcterms:W3CDTF">2015-01-18T07:59:44Z</dcterms:modified>
</cp:coreProperties>
</file>