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8" r:id="rId6"/>
    <p:sldId id="259" r:id="rId7"/>
    <p:sldId id="262" r:id="rId8"/>
    <p:sldId id="269" r:id="rId9"/>
    <p:sldId id="263" r:id="rId10"/>
    <p:sldId id="264" r:id="rId11"/>
    <p:sldId id="265" r:id="rId12"/>
    <p:sldId id="266" r:id="rId13"/>
    <p:sldId id="267" r:id="rId14"/>
    <p:sldId id="268" r:id="rId15"/>
    <p:sldId id="270" r:id="rId16"/>
    <p:sldId id="271" r:id="rId17"/>
    <p:sldId id="272" r:id="rId18"/>
    <p:sldId id="273" r:id="rId19"/>
    <p:sldId id="275" r:id="rId20"/>
    <p:sldId id="276" r:id="rId21"/>
    <p:sldId id="274" r:id="rId22"/>
    <p:sldId id="291" r:id="rId23"/>
    <p:sldId id="289" r:id="rId24"/>
    <p:sldId id="277" r:id="rId25"/>
    <p:sldId id="278" r:id="rId26"/>
    <p:sldId id="290"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CA1FC-317F-48AE-AC24-54C89B246C5D}" type="datetimeFigureOut">
              <a:rPr lang="id-ID" smtClean="0"/>
              <a:pPr/>
              <a:t>02/10/2013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C9628C-E0CF-42C0-A6E4-841DE1D1E39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CA1FC-317F-48AE-AC24-54C89B246C5D}" type="datetimeFigureOut">
              <a:rPr lang="id-ID" smtClean="0"/>
              <a:pPr/>
              <a:t>02/10/2013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9628C-E0CF-42C0-A6E4-841DE1D1E39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3050"/>
            <a:ext cx="7772400" cy="1470025"/>
          </a:xfrm>
        </p:spPr>
        <p:txBody>
          <a:bodyPr/>
          <a:lstStyle/>
          <a:p>
            <a:r>
              <a:rPr lang="id-ID" dirty="0" smtClean="0">
                <a:solidFill>
                  <a:srgbClr val="FFC000"/>
                </a:solidFill>
                <a:latin typeface="Aharoni" pitchFamily="2" charset="-79"/>
                <a:cs typeface="Aharoni" pitchFamily="2" charset="-79"/>
              </a:rPr>
              <a:t>BUDIDAYA PEPAYA</a:t>
            </a:r>
            <a:r>
              <a:rPr lang="id-ID" dirty="0" smtClean="0"/>
              <a:t/>
            </a:r>
            <a:br>
              <a:rPr lang="id-ID" dirty="0" smtClean="0"/>
            </a:br>
            <a:r>
              <a:rPr lang="id-ID" b="1" dirty="0" smtClean="0">
                <a:solidFill>
                  <a:srgbClr val="00B0F0"/>
                </a:solidFill>
              </a:rPr>
              <a:t>DENGAN TEKNOLOGI ENZIMATIS</a:t>
            </a:r>
            <a:endParaRPr lang="id-ID" b="1" dirty="0">
              <a:solidFill>
                <a:srgbClr val="00B0F0"/>
              </a:solidFill>
            </a:endParaRPr>
          </a:p>
        </p:txBody>
      </p:sp>
      <p:sp>
        <p:nvSpPr>
          <p:cNvPr id="3" name="Subtitle 2"/>
          <p:cNvSpPr>
            <a:spLocks noGrp="1"/>
          </p:cNvSpPr>
          <p:nvPr>
            <p:ph type="subTitle" idx="1"/>
          </p:nvPr>
        </p:nvSpPr>
        <p:spPr/>
        <p:txBody>
          <a:bodyPr/>
          <a:lstStyle/>
          <a:p>
            <a:r>
              <a:rPr lang="id-ID" sz="3400" b="1" dirty="0" smtClean="0">
                <a:solidFill>
                  <a:srgbClr val="FF0000"/>
                </a:solidFill>
                <a:latin typeface="Arial Rounded MT Bold" pitchFamily="34" charset="0"/>
              </a:rPr>
              <a:t>PT OSMOSA ALAM SEMESTA</a:t>
            </a:r>
          </a:p>
          <a:p>
            <a:r>
              <a:rPr lang="id-ID" b="1" dirty="0" smtClean="0">
                <a:solidFill>
                  <a:schemeClr val="bg1"/>
                </a:solidFill>
              </a:rPr>
              <a:t>WONOSOBO_JAWA TENGAH</a:t>
            </a:r>
            <a:endParaRPr lang="id-ID"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22684"/>
            <a:ext cx="8429684" cy="2923877"/>
          </a:xfrm>
          <a:prstGeom prst="rect">
            <a:avLst/>
          </a:prstGeom>
        </p:spPr>
        <p:txBody>
          <a:bodyPr wrap="square">
            <a:spAutoFit/>
          </a:bodyPr>
          <a:lstStyle/>
          <a:p>
            <a:r>
              <a:rPr lang="id-ID" sz="2300" b="1" dirty="0">
                <a:solidFill>
                  <a:srgbClr val="FFFF00"/>
                </a:solidFill>
              </a:rPr>
              <a:t>2. Pepaya bangkok. Pepaya bangkok bukan tanaman asli Indonesia. </a:t>
            </a:r>
            <a:endParaRPr lang="id-ID" sz="2300" b="1" dirty="0" smtClean="0">
              <a:solidFill>
                <a:srgbClr val="FFFF00"/>
              </a:solidFill>
            </a:endParaRPr>
          </a:p>
          <a:p>
            <a:r>
              <a:rPr lang="id-ID" sz="2300" b="1" dirty="0">
                <a:solidFill>
                  <a:srgbClr val="FFFF00"/>
                </a:solidFill>
              </a:rPr>
              <a:t> </a:t>
            </a:r>
            <a:r>
              <a:rPr lang="id-ID" sz="2300" b="1" dirty="0" smtClean="0">
                <a:solidFill>
                  <a:srgbClr val="FFFF00"/>
                </a:solidFill>
              </a:rPr>
              <a:t>   Jenis pepaya </a:t>
            </a:r>
            <a:r>
              <a:rPr lang="id-ID" sz="2300" b="1" dirty="0">
                <a:solidFill>
                  <a:srgbClr val="FFFF00"/>
                </a:solidFill>
              </a:rPr>
              <a:t>ini didatangkan dari Thailand sekitar tahun 70-an</a:t>
            </a:r>
            <a:r>
              <a:rPr lang="id-ID" sz="2300" b="1" dirty="0" smtClean="0">
                <a:solidFill>
                  <a:srgbClr val="FFFF00"/>
                </a:solidFill>
              </a:rPr>
              <a:t>.</a:t>
            </a:r>
          </a:p>
          <a:p>
            <a:r>
              <a:rPr lang="id-ID" sz="2300" b="1" dirty="0">
                <a:solidFill>
                  <a:srgbClr val="FFFF00"/>
                </a:solidFill>
              </a:rPr>
              <a:t> </a:t>
            </a:r>
            <a:r>
              <a:rPr lang="id-ID" sz="2300" b="1" dirty="0" smtClean="0">
                <a:solidFill>
                  <a:srgbClr val="FFFF00"/>
                </a:solidFill>
              </a:rPr>
              <a:t>   </a:t>
            </a:r>
            <a:r>
              <a:rPr lang="id-ID" sz="2300" b="1" dirty="0">
                <a:solidFill>
                  <a:srgbClr val="FFFF00"/>
                </a:solidFill>
              </a:rPr>
              <a:t>Pepaya </a:t>
            </a:r>
            <a:r>
              <a:rPr lang="id-ID" sz="2300" b="1" dirty="0" smtClean="0">
                <a:solidFill>
                  <a:srgbClr val="FFFF00"/>
                </a:solidFill>
              </a:rPr>
              <a:t>bangkok diunggulkan </a:t>
            </a:r>
            <a:r>
              <a:rPr lang="id-ID" sz="2300" b="1" dirty="0">
                <a:solidFill>
                  <a:srgbClr val="FFFF00"/>
                </a:solidFill>
              </a:rPr>
              <a:t>karena ukurannya paling </a:t>
            </a:r>
            <a:r>
              <a:rPr lang="id-ID" sz="2300" b="1" dirty="0" smtClean="0">
                <a:solidFill>
                  <a:srgbClr val="FFFF00"/>
                </a:solidFill>
              </a:rPr>
              <a:t>besar</a:t>
            </a:r>
          </a:p>
          <a:p>
            <a:r>
              <a:rPr lang="id-ID" sz="2300" b="1" dirty="0">
                <a:solidFill>
                  <a:srgbClr val="FFFF00"/>
                </a:solidFill>
              </a:rPr>
              <a:t> </a:t>
            </a:r>
            <a:r>
              <a:rPr lang="id-ID" sz="2300" b="1" dirty="0" smtClean="0">
                <a:solidFill>
                  <a:srgbClr val="FFFF00"/>
                </a:solidFill>
              </a:rPr>
              <a:t>   </a:t>
            </a:r>
            <a:r>
              <a:rPr lang="id-ID" sz="2300" b="1" dirty="0">
                <a:solidFill>
                  <a:srgbClr val="FFFF00"/>
                </a:solidFill>
              </a:rPr>
              <a:t>dibanding jenis pepaya lainnya</a:t>
            </a:r>
            <a:r>
              <a:rPr lang="id-ID" sz="2300" b="1" dirty="0" smtClean="0">
                <a:solidFill>
                  <a:srgbClr val="FFFF00"/>
                </a:solidFill>
              </a:rPr>
              <a:t>.</a:t>
            </a:r>
          </a:p>
          <a:p>
            <a:r>
              <a:rPr lang="id-ID" sz="2300" b="1" dirty="0">
                <a:solidFill>
                  <a:srgbClr val="FFFF00"/>
                </a:solidFill>
              </a:rPr>
              <a:t> </a:t>
            </a:r>
            <a:r>
              <a:rPr lang="id-ID" sz="2300" b="1" dirty="0" smtClean="0">
                <a:solidFill>
                  <a:srgbClr val="FFFF00"/>
                </a:solidFill>
              </a:rPr>
              <a:t>   Beratnya </a:t>
            </a:r>
            <a:r>
              <a:rPr lang="id-ID" sz="2300" b="1" dirty="0">
                <a:solidFill>
                  <a:srgbClr val="FFFF00"/>
                </a:solidFill>
              </a:rPr>
              <a:t>dapat mencapai 3,5 kg per buahnya. Selain ukuran, </a:t>
            </a:r>
            <a:endParaRPr lang="id-ID" sz="2300" b="1" dirty="0" smtClean="0">
              <a:solidFill>
                <a:srgbClr val="FFFF00"/>
              </a:solidFill>
            </a:endParaRPr>
          </a:p>
          <a:p>
            <a:r>
              <a:rPr lang="id-ID" sz="2300" b="1" dirty="0">
                <a:solidFill>
                  <a:srgbClr val="FFFF00"/>
                </a:solidFill>
              </a:rPr>
              <a:t> </a:t>
            </a:r>
            <a:r>
              <a:rPr lang="id-ID" sz="2300" b="1" dirty="0" smtClean="0">
                <a:solidFill>
                  <a:srgbClr val="FFFF00"/>
                </a:solidFill>
              </a:rPr>
              <a:t>   keunggulan lainnya </a:t>
            </a:r>
            <a:r>
              <a:rPr lang="id-ID" sz="2300" b="1" dirty="0">
                <a:solidFill>
                  <a:srgbClr val="FFFF00"/>
                </a:solidFill>
              </a:rPr>
              <a:t>ialah rasa dan ketahanan buah. Daging </a:t>
            </a:r>
            <a:endParaRPr lang="id-ID" sz="2300" b="1" dirty="0" smtClean="0">
              <a:solidFill>
                <a:srgbClr val="FFFF00"/>
              </a:solidFill>
            </a:endParaRPr>
          </a:p>
          <a:p>
            <a:r>
              <a:rPr lang="id-ID" sz="2300" b="1" dirty="0">
                <a:solidFill>
                  <a:srgbClr val="FFFF00"/>
                </a:solidFill>
              </a:rPr>
              <a:t> </a:t>
            </a:r>
            <a:r>
              <a:rPr lang="id-ID" sz="2300" b="1" dirty="0" smtClean="0">
                <a:solidFill>
                  <a:srgbClr val="FFFF00"/>
                </a:solidFill>
              </a:rPr>
              <a:t>   buahnya </a:t>
            </a:r>
            <a:r>
              <a:rPr lang="id-ID" sz="2300" b="1" dirty="0">
                <a:solidFill>
                  <a:srgbClr val="FFFF00"/>
                </a:solidFill>
              </a:rPr>
              <a:t>berwarna </a:t>
            </a:r>
            <a:r>
              <a:rPr lang="id-ID" sz="2300" b="1" dirty="0" smtClean="0">
                <a:solidFill>
                  <a:srgbClr val="FFFF00"/>
                </a:solidFill>
              </a:rPr>
              <a:t>jingga kemerahan</a:t>
            </a:r>
            <a:r>
              <a:rPr lang="id-ID" sz="2300" b="1" dirty="0">
                <a:solidFill>
                  <a:srgbClr val="FFFF00"/>
                </a:solidFill>
              </a:rPr>
              <a:t>, rasanya manis segar dan </a:t>
            </a:r>
            <a:r>
              <a:rPr lang="id-ID" sz="2300" b="1" dirty="0" smtClean="0">
                <a:solidFill>
                  <a:srgbClr val="FFFF00"/>
                </a:solidFill>
              </a:rPr>
              <a:t> </a:t>
            </a:r>
          </a:p>
          <a:p>
            <a:r>
              <a:rPr lang="id-ID" sz="2300" b="1" dirty="0" smtClean="0">
                <a:solidFill>
                  <a:srgbClr val="FFFF00"/>
                </a:solidFill>
              </a:rPr>
              <a:t>    teksturnya </a:t>
            </a:r>
            <a:r>
              <a:rPr lang="id-ID" sz="2300" b="1" dirty="0">
                <a:solidFill>
                  <a:srgbClr val="FFFF00"/>
                </a:solidFill>
              </a:rPr>
              <a:t>keras sehingga tahan </a:t>
            </a:r>
            <a:r>
              <a:rPr lang="id-ID" sz="2300" b="1" dirty="0" smtClean="0">
                <a:solidFill>
                  <a:srgbClr val="FFFF00"/>
                </a:solidFill>
              </a:rPr>
              <a:t>dalam pengangkutan</a:t>
            </a:r>
            <a:r>
              <a:rPr lang="id-ID" sz="2300" b="1" dirty="0">
                <a:solidFill>
                  <a:srgbClr val="FFFF00"/>
                </a:solidFill>
              </a:rPr>
              <a:t>.</a:t>
            </a:r>
          </a:p>
        </p:txBody>
      </p:sp>
      <p:pic>
        <p:nvPicPr>
          <p:cNvPr id="3074" name="Picture 2"/>
          <p:cNvPicPr>
            <a:picLocks noChangeAspect="1" noChangeArrowheads="1"/>
          </p:cNvPicPr>
          <p:nvPr/>
        </p:nvPicPr>
        <p:blipFill>
          <a:blip r:embed="rId2"/>
          <a:srcRect/>
          <a:stretch>
            <a:fillRect/>
          </a:stretch>
        </p:blipFill>
        <p:spPr bwMode="auto">
          <a:xfrm>
            <a:off x="2143108" y="4143380"/>
            <a:ext cx="3786214" cy="2143125"/>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00042"/>
            <a:ext cx="8358246" cy="3046988"/>
          </a:xfrm>
          <a:prstGeom prst="rect">
            <a:avLst/>
          </a:prstGeom>
        </p:spPr>
        <p:txBody>
          <a:bodyPr wrap="square">
            <a:spAutoFit/>
          </a:bodyPr>
          <a:lstStyle/>
          <a:p>
            <a:r>
              <a:rPr lang="id-ID" sz="2400" b="1" dirty="0">
                <a:solidFill>
                  <a:srgbClr val="FFFF00"/>
                </a:solidFill>
              </a:rPr>
              <a:t>3. Pepaya Hawai. Pepaya yang berasal dari Kepulauan Hawaii </a:t>
            </a:r>
            <a:r>
              <a:rPr lang="id-ID" sz="2400" b="1" dirty="0" smtClean="0">
                <a:solidFill>
                  <a:srgbClr val="FFFF00"/>
                </a:solidFill>
              </a:rPr>
              <a:t>ini</a:t>
            </a:r>
          </a:p>
          <a:p>
            <a:r>
              <a:rPr lang="id-ID" sz="2400" b="1" dirty="0">
                <a:solidFill>
                  <a:srgbClr val="FFFF00"/>
                </a:solidFill>
              </a:rPr>
              <a:t> </a:t>
            </a:r>
            <a:r>
              <a:rPr lang="id-ID" sz="2400" b="1" dirty="0" smtClean="0">
                <a:solidFill>
                  <a:srgbClr val="FFFF00"/>
                </a:solidFill>
              </a:rPr>
              <a:t>    merupakan suatu </a:t>
            </a:r>
            <a:r>
              <a:rPr lang="id-ID" sz="2400" b="1" dirty="0">
                <a:solidFill>
                  <a:srgbClr val="FFFF00"/>
                </a:solidFill>
              </a:rPr>
              <a:t>jenis pepaya “solo”. Pepaya “solo” artinya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pepaya </a:t>
            </a:r>
            <a:r>
              <a:rPr lang="id-ID" sz="2400" b="1" dirty="0">
                <a:solidFill>
                  <a:srgbClr val="FFFF00"/>
                </a:solidFill>
              </a:rPr>
              <a:t>yang habis </a:t>
            </a:r>
            <a:r>
              <a:rPr lang="id-ID" sz="2400" b="1" dirty="0" smtClean="0">
                <a:solidFill>
                  <a:srgbClr val="FFFF00"/>
                </a:solidFill>
              </a:rPr>
              <a:t>dimakan hanya </a:t>
            </a:r>
            <a:r>
              <a:rPr lang="id-ID" sz="2400" b="1" dirty="0">
                <a:solidFill>
                  <a:srgbClr val="FFFF00"/>
                </a:solidFill>
              </a:rPr>
              <a:t>untuk satu orang. Oleh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karena </a:t>
            </a:r>
            <a:r>
              <a:rPr lang="id-ID" sz="2400" b="1" dirty="0">
                <a:solidFill>
                  <a:srgbClr val="FFFF00"/>
                </a:solidFill>
              </a:rPr>
              <a:t>itu, dapat dipastikan </a:t>
            </a:r>
            <a:r>
              <a:rPr lang="id-ID" sz="2400" b="1" dirty="0" smtClean="0">
                <a:solidFill>
                  <a:srgbClr val="FFFF00"/>
                </a:solidFill>
              </a:rPr>
              <a:t>keistimewaan pepaya </a:t>
            </a:r>
            <a:r>
              <a:rPr lang="id-ID" sz="2400" b="1" dirty="0">
                <a:solidFill>
                  <a:srgbClr val="FFFF00"/>
                </a:solidFill>
              </a:rPr>
              <a:t>ini ialah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ukurannya </a:t>
            </a:r>
            <a:r>
              <a:rPr lang="id-ID" sz="2400" b="1" dirty="0">
                <a:solidFill>
                  <a:srgbClr val="FFFF00"/>
                </a:solidFill>
              </a:rPr>
              <a:t>yang kecil. Bobot buahnya hanya sekitar 0,5 kg</a:t>
            </a:r>
            <a:r>
              <a:rPr lang="id-ID" sz="2400" b="1" dirty="0" smtClean="0">
                <a:solidFill>
                  <a:srgbClr val="FFFF00"/>
                </a:solidFill>
              </a:rPr>
              <a:t>.</a:t>
            </a:r>
          </a:p>
          <a:p>
            <a:r>
              <a:rPr lang="id-ID" sz="2400" b="1" dirty="0" smtClean="0">
                <a:solidFill>
                  <a:srgbClr val="FFFF00"/>
                </a:solidFill>
              </a:rPr>
              <a:t>     Bentuknya </a:t>
            </a:r>
            <a:r>
              <a:rPr lang="id-ID" sz="2400" b="1" dirty="0">
                <a:solidFill>
                  <a:srgbClr val="FFFF00"/>
                </a:solidFill>
              </a:rPr>
              <a:t>agak bulat atau bulat panjang. Kulit buah yang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telah matang berwarna </a:t>
            </a:r>
            <a:r>
              <a:rPr lang="id-ID" sz="2400" b="1" dirty="0">
                <a:solidFill>
                  <a:srgbClr val="FFFF00"/>
                </a:solidFill>
              </a:rPr>
              <a:t>kuning cerah. Daging buahnya agak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tebal</a:t>
            </a:r>
            <a:r>
              <a:rPr lang="id-ID" sz="2400" b="1" dirty="0">
                <a:solidFill>
                  <a:srgbClr val="FFFF00"/>
                </a:solidFill>
              </a:rPr>
              <a:t>, berwarna kuning, </a:t>
            </a:r>
            <a:r>
              <a:rPr lang="id-ID" sz="2400" b="1" dirty="0" smtClean="0">
                <a:solidFill>
                  <a:srgbClr val="FFFF00"/>
                </a:solidFill>
              </a:rPr>
              <a:t>dan rasanya </a:t>
            </a:r>
            <a:r>
              <a:rPr lang="id-ID" sz="2400" b="1" dirty="0">
                <a:solidFill>
                  <a:srgbClr val="FFFF00"/>
                </a:solidFill>
              </a:rPr>
              <a:t>manis segar.</a:t>
            </a:r>
          </a:p>
        </p:txBody>
      </p:sp>
      <p:pic>
        <p:nvPicPr>
          <p:cNvPr id="4104" name="Picture 8" descr="http://www.pinoyrecipe.net/wp-content/uploads/2013/05/health-benefits-papaya-fruit.jpg"/>
          <p:cNvPicPr>
            <a:picLocks noChangeAspect="1" noChangeArrowheads="1"/>
          </p:cNvPicPr>
          <p:nvPr/>
        </p:nvPicPr>
        <p:blipFill>
          <a:blip r:embed="rId2"/>
          <a:srcRect/>
          <a:stretch>
            <a:fillRect/>
          </a:stretch>
        </p:blipFill>
        <p:spPr bwMode="auto">
          <a:xfrm>
            <a:off x="2643174" y="3943351"/>
            <a:ext cx="3643338" cy="2628921"/>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14356"/>
            <a:ext cx="8429684" cy="2677656"/>
          </a:xfrm>
          <a:prstGeom prst="rect">
            <a:avLst/>
          </a:prstGeom>
        </p:spPr>
        <p:txBody>
          <a:bodyPr wrap="square">
            <a:spAutoFit/>
          </a:bodyPr>
          <a:lstStyle/>
          <a:p>
            <a:pPr marL="514350" indent="-514350">
              <a:buAutoNum type="arabicPeriod" startAt="4"/>
            </a:pPr>
            <a:r>
              <a:rPr lang="id-ID" sz="2800" b="1" dirty="0" smtClean="0">
                <a:solidFill>
                  <a:srgbClr val="FFFF00"/>
                </a:solidFill>
              </a:rPr>
              <a:t>Pepaya </a:t>
            </a:r>
            <a:r>
              <a:rPr lang="id-ID" sz="2800" b="1" dirty="0">
                <a:solidFill>
                  <a:srgbClr val="FFFF00"/>
                </a:solidFill>
              </a:rPr>
              <a:t>california. Pepaya ini dikenal dengan </a:t>
            </a:r>
            <a:r>
              <a:rPr lang="id-ID" sz="2800" b="1" dirty="0" smtClean="0">
                <a:solidFill>
                  <a:srgbClr val="FFFF00"/>
                </a:solidFill>
              </a:rPr>
              <a:t>pepaya</a:t>
            </a:r>
          </a:p>
          <a:p>
            <a:pPr marL="514350" indent="-514350"/>
            <a:r>
              <a:rPr lang="id-ID" sz="2800" b="1" dirty="0" smtClean="0">
                <a:solidFill>
                  <a:srgbClr val="FFFF00"/>
                </a:solidFill>
              </a:rPr>
              <a:t> </a:t>
            </a:r>
            <a:r>
              <a:rPr lang="id-ID" sz="2800" b="1" dirty="0" smtClean="0">
                <a:solidFill>
                  <a:srgbClr val="FFFF00"/>
                </a:solidFill>
              </a:rPr>
              <a:t>    </a:t>
            </a:r>
            <a:r>
              <a:rPr lang="id-ID" sz="2800" b="1" dirty="0" smtClean="0">
                <a:solidFill>
                  <a:srgbClr val="FFFF00"/>
                </a:solidFill>
              </a:rPr>
              <a:t> </a:t>
            </a:r>
            <a:r>
              <a:rPr lang="id-ID" sz="2800" b="1" dirty="0">
                <a:solidFill>
                  <a:srgbClr val="FFFF00"/>
                </a:solidFill>
              </a:rPr>
              <a:t>Calina, yaitu </a:t>
            </a:r>
            <a:r>
              <a:rPr lang="id-ID" sz="2800" b="1" dirty="0" smtClean="0">
                <a:solidFill>
                  <a:srgbClr val="FFFF00"/>
                </a:solidFill>
              </a:rPr>
              <a:t>jenis pepaya </a:t>
            </a:r>
            <a:r>
              <a:rPr lang="id-ID" sz="2800" b="1" dirty="0">
                <a:solidFill>
                  <a:srgbClr val="FFFF00"/>
                </a:solidFill>
              </a:rPr>
              <a:t>yang dikembangkan oleh IPB yang dikenal dengan IPB-9. </a:t>
            </a:r>
            <a:r>
              <a:rPr lang="id-ID" sz="2800" b="1" dirty="0" smtClean="0">
                <a:solidFill>
                  <a:srgbClr val="FFFF00"/>
                </a:solidFill>
              </a:rPr>
              <a:t>Bentuknya yang </a:t>
            </a:r>
            <a:r>
              <a:rPr lang="id-ID" sz="2800" b="1" dirty="0">
                <a:solidFill>
                  <a:srgbClr val="FFFF00"/>
                </a:solidFill>
              </a:rPr>
              <a:t>tidak besar, rasa yang sangat manis serta aroma yang harum </a:t>
            </a:r>
            <a:r>
              <a:rPr lang="id-ID" sz="2800" b="1" dirty="0" smtClean="0">
                <a:solidFill>
                  <a:srgbClr val="FFFF00"/>
                </a:solidFill>
              </a:rPr>
              <a:t>menjadikan pepaya </a:t>
            </a:r>
            <a:r>
              <a:rPr lang="id-ID" sz="2800" b="1" dirty="0">
                <a:solidFill>
                  <a:srgbClr val="FFFF00"/>
                </a:solidFill>
              </a:rPr>
              <a:t>California banyak disukai masyarakat Indonesia.</a:t>
            </a:r>
          </a:p>
        </p:txBody>
      </p:sp>
      <p:pic>
        <p:nvPicPr>
          <p:cNvPr id="4" name="Picture 2" descr="http://puriegarden.com/wp-content/uploads/2013/06/Pepaya-California.jpg"/>
          <p:cNvPicPr>
            <a:picLocks noChangeAspect="1" noChangeArrowheads="1"/>
          </p:cNvPicPr>
          <p:nvPr/>
        </p:nvPicPr>
        <p:blipFill>
          <a:blip r:embed="rId2"/>
          <a:srcRect/>
          <a:stretch>
            <a:fillRect/>
          </a:stretch>
        </p:blipFill>
        <p:spPr bwMode="auto">
          <a:xfrm>
            <a:off x="3214678" y="3786190"/>
            <a:ext cx="3000396" cy="2357454"/>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868523"/>
            <a:ext cx="8429684" cy="5632311"/>
          </a:xfrm>
          <a:prstGeom prst="rect">
            <a:avLst/>
          </a:prstGeom>
        </p:spPr>
        <p:txBody>
          <a:bodyPr wrap="square">
            <a:spAutoFit/>
          </a:bodyPr>
          <a:lstStyle/>
          <a:p>
            <a:r>
              <a:rPr lang="id-ID" sz="2400" b="1" dirty="0" smtClean="0">
                <a:solidFill>
                  <a:srgbClr val="FFFF00"/>
                </a:solidFill>
              </a:rPr>
              <a:t>Adapun </a:t>
            </a:r>
            <a:r>
              <a:rPr lang="id-ID" sz="2400" b="1" dirty="0">
                <a:solidFill>
                  <a:srgbClr val="FFFF00"/>
                </a:solidFill>
              </a:rPr>
              <a:t>manfaat pepaya sebagai berikut :</a:t>
            </a:r>
          </a:p>
          <a:p>
            <a:pPr marL="457200" indent="-457200">
              <a:buAutoNum type="arabicPeriod"/>
            </a:pPr>
            <a:r>
              <a:rPr lang="id-ID" sz="2400" b="1" dirty="0" smtClean="0">
                <a:solidFill>
                  <a:srgbClr val="FFFF00"/>
                </a:solidFill>
              </a:rPr>
              <a:t>Buah </a:t>
            </a:r>
            <a:r>
              <a:rPr lang="id-ID" sz="2400" b="1" dirty="0">
                <a:solidFill>
                  <a:srgbClr val="FFFF00"/>
                </a:solidFill>
              </a:rPr>
              <a:t>masak yang populer sebagai “buah meja”, selain untuk </a:t>
            </a:r>
            <a:endParaRPr lang="id-ID" sz="2400" b="1" dirty="0" smtClean="0">
              <a:solidFill>
                <a:srgbClr val="FFFF00"/>
              </a:solidFill>
            </a:endParaRPr>
          </a:p>
          <a:p>
            <a:pPr marL="457200" indent="-457200"/>
            <a:r>
              <a:rPr lang="id-ID" sz="2400" b="1" dirty="0">
                <a:solidFill>
                  <a:srgbClr val="FFFF00"/>
                </a:solidFill>
              </a:rPr>
              <a:t> </a:t>
            </a:r>
            <a:r>
              <a:rPr lang="id-ID" sz="2400" b="1" dirty="0" smtClean="0">
                <a:solidFill>
                  <a:srgbClr val="FFFF00"/>
                </a:solidFill>
              </a:rPr>
              <a:t>      pencuci mulut juga </a:t>
            </a:r>
            <a:r>
              <a:rPr lang="id-ID" sz="2400" b="1" dirty="0">
                <a:solidFill>
                  <a:srgbClr val="FFFF00"/>
                </a:solidFill>
              </a:rPr>
              <a:t>sebagai pensuplai </a:t>
            </a:r>
            <a:r>
              <a:rPr lang="id-ID" sz="2400" b="1" dirty="0" smtClean="0">
                <a:solidFill>
                  <a:srgbClr val="FFFF00"/>
                </a:solidFill>
              </a:rPr>
              <a:t>nutrisi / gizi </a:t>
            </a:r>
            <a:r>
              <a:rPr lang="id-ID" sz="2400" b="1" dirty="0">
                <a:solidFill>
                  <a:srgbClr val="FFFF00"/>
                </a:solidFill>
              </a:rPr>
              <a:t>terutama vitamin A dan C. Buah </a:t>
            </a:r>
            <a:r>
              <a:rPr lang="id-ID" sz="2400" b="1" dirty="0" smtClean="0">
                <a:solidFill>
                  <a:srgbClr val="FFFF00"/>
                </a:solidFill>
              </a:rPr>
              <a:t>pepaya masak </a:t>
            </a:r>
            <a:r>
              <a:rPr lang="id-ID" sz="2400" b="1" dirty="0">
                <a:solidFill>
                  <a:srgbClr val="FFFF00"/>
                </a:solidFill>
              </a:rPr>
              <a:t>yang mudah rusak perlu diolah dijadikan makanan seperti sari </a:t>
            </a:r>
            <a:r>
              <a:rPr lang="id-ID" sz="2400" b="1" dirty="0" smtClean="0">
                <a:solidFill>
                  <a:srgbClr val="FFFF00"/>
                </a:solidFill>
              </a:rPr>
              <a:t>pepaya dan </a:t>
            </a:r>
            <a:r>
              <a:rPr lang="id-ID" sz="2400" b="1" dirty="0">
                <a:solidFill>
                  <a:srgbClr val="FFFF00"/>
                </a:solidFill>
              </a:rPr>
              <a:t>dodol pepaya. Buah pepaya sering dijadikan bahan baku </a:t>
            </a:r>
            <a:r>
              <a:rPr lang="id-ID" sz="2400" b="1" dirty="0" smtClean="0">
                <a:solidFill>
                  <a:srgbClr val="FFFF00"/>
                </a:solidFill>
              </a:rPr>
              <a:t>pembuatan (</a:t>
            </a:r>
            <a:r>
              <a:rPr lang="id-ID" sz="2400" b="1" dirty="0">
                <a:solidFill>
                  <a:srgbClr val="FFFF00"/>
                </a:solidFill>
              </a:rPr>
              <a:t>pencampur) saus tomat pada industri makanan, yakni untuk penambah </a:t>
            </a:r>
            <a:r>
              <a:rPr lang="id-ID" sz="2400" b="1" dirty="0" smtClean="0">
                <a:solidFill>
                  <a:srgbClr val="FFFF00"/>
                </a:solidFill>
              </a:rPr>
              <a:t>cita </a:t>
            </a:r>
            <a:r>
              <a:rPr lang="sv-SE" sz="2400" b="1" dirty="0" smtClean="0">
                <a:solidFill>
                  <a:srgbClr val="FFFF00"/>
                </a:solidFill>
              </a:rPr>
              <a:t>rasa</a:t>
            </a:r>
            <a:r>
              <a:rPr lang="sv-SE" sz="2400" b="1" dirty="0">
                <a:solidFill>
                  <a:srgbClr val="FFFF00"/>
                </a:solidFill>
              </a:rPr>
              <a:t>, warna dan kadar vitamin .</a:t>
            </a:r>
          </a:p>
          <a:p>
            <a:r>
              <a:rPr lang="id-ID" sz="2400" b="1" dirty="0">
                <a:solidFill>
                  <a:srgbClr val="FFFF00"/>
                </a:solidFill>
              </a:rPr>
              <a:t>2. </a:t>
            </a:r>
            <a:r>
              <a:rPr lang="id-ID" sz="2400" b="1" dirty="0" smtClean="0">
                <a:solidFill>
                  <a:srgbClr val="FFFF00"/>
                </a:solidFill>
              </a:rPr>
              <a:t>  Dalam </a:t>
            </a:r>
            <a:r>
              <a:rPr lang="id-ID" sz="2400" b="1" dirty="0">
                <a:solidFill>
                  <a:srgbClr val="FFFF00"/>
                </a:solidFill>
              </a:rPr>
              <a:t>industri makanan, akarnya dapat digunakan sebagai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obat penyembuh sakit </a:t>
            </a:r>
            <a:r>
              <a:rPr lang="id-ID" sz="2400" b="1" dirty="0">
                <a:solidFill>
                  <a:srgbClr val="FFFF00"/>
                </a:solidFill>
              </a:rPr>
              <a:t>ginjal dan kandung kencing.</a:t>
            </a:r>
          </a:p>
          <a:p>
            <a:r>
              <a:rPr lang="sv-SE" sz="2400" b="1" dirty="0">
                <a:solidFill>
                  <a:srgbClr val="FFFF00"/>
                </a:solidFill>
              </a:rPr>
              <a:t>3. </a:t>
            </a:r>
            <a:r>
              <a:rPr lang="id-ID" sz="2400" b="1" dirty="0" smtClean="0">
                <a:solidFill>
                  <a:srgbClr val="FFFF00"/>
                </a:solidFill>
              </a:rPr>
              <a:t>  </a:t>
            </a:r>
            <a:r>
              <a:rPr lang="sv-SE" sz="2400" b="1" dirty="0" smtClean="0">
                <a:solidFill>
                  <a:srgbClr val="FFFF00"/>
                </a:solidFill>
              </a:rPr>
              <a:t>Daunnya </a:t>
            </a:r>
            <a:r>
              <a:rPr lang="sv-SE" sz="2400" b="1" dirty="0">
                <a:solidFill>
                  <a:srgbClr val="FFFF00"/>
                </a:solidFill>
              </a:rPr>
              <a:t>sebagai obat penyembuh penyakit malaria, kejang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a:t>
            </a:r>
            <a:r>
              <a:rPr lang="sv-SE" sz="2400" b="1" dirty="0" smtClean="0">
                <a:solidFill>
                  <a:srgbClr val="FFFF00"/>
                </a:solidFill>
              </a:rPr>
              <a:t>perut </a:t>
            </a:r>
            <a:r>
              <a:rPr lang="sv-SE" sz="2400" b="1" dirty="0">
                <a:solidFill>
                  <a:srgbClr val="FFFF00"/>
                </a:solidFill>
              </a:rPr>
              <a:t>dan </a:t>
            </a:r>
            <a:r>
              <a:rPr lang="sv-SE" sz="2400" b="1" dirty="0" smtClean="0">
                <a:solidFill>
                  <a:srgbClr val="FFFF00"/>
                </a:solidFill>
              </a:rPr>
              <a:t>sakit</a:t>
            </a:r>
            <a:r>
              <a:rPr lang="id-ID" sz="2400" b="1" dirty="0" smtClean="0">
                <a:solidFill>
                  <a:srgbClr val="FFFF00"/>
                </a:solidFill>
              </a:rPr>
              <a:t> panas</a:t>
            </a:r>
            <a:r>
              <a:rPr lang="id-ID" sz="2400" b="1" dirty="0">
                <a:solidFill>
                  <a:srgbClr val="FFFF00"/>
                </a:solidFill>
              </a:rPr>
              <a:t>. Bahkan daun mudanya enak dilalap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dan </a:t>
            </a:r>
            <a:r>
              <a:rPr lang="id-ID" sz="2400" b="1" dirty="0">
                <a:solidFill>
                  <a:srgbClr val="FFFF00"/>
                </a:solidFill>
              </a:rPr>
              <a:t>untuk menambah </a:t>
            </a:r>
            <a:r>
              <a:rPr lang="id-ID" sz="2400" b="1" dirty="0" smtClean="0">
                <a:solidFill>
                  <a:srgbClr val="FFFF00"/>
                </a:solidFill>
              </a:rPr>
              <a:t>nafsu </a:t>
            </a:r>
            <a:r>
              <a:rPr lang="sv-SE" sz="2400" b="1" dirty="0" smtClean="0">
                <a:solidFill>
                  <a:srgbClr val="FFFF00"/>
                </a:solidFill>
              </a:rPr>
              <a:t>makan</a:t>
            </a:r>
            <a:r>
              <a:rPr lang="sv-SE" sz="2400" b="1" dirty="0">
                <a:solidFill>
                  <a:srgbClr val="FFFF00"/>
                </a:solidFill>
              </a:rPr>
              <a:t>, serta dapat </a:t>
            </a:r>
            <a:endParaRPr lang="id-ID" sz="2400" b="1" dirty="0" smtClean="0">
              <a:solidFill>
                <a:srgbClr val="FFFF00"/>
              </a:solidFill>
            </a:endParaRPr>
          </a:p>
          <a:p>
            <a:r>
              <a:rPr lang="id-ID" sz="2400" b="1" dirty="0">
                <a:solidFill>
                  <a:srgbClr val="FFFF00"/>
                </a:solidFill>
              </a:rPr>
              <a:t> </a:t>
            </a:r>
            <a:r>
              <a:rPr lang="id-ID" sz="2400" b="1" dirty="0" smtClean="0">
                <a:solidFill>
                  <a:srgbClr val="FFFF00"/>
                </a:solidFill>
              </a:rPr>
              <a:t>      </a:t>
            </a:r>
            <a:r>
              <a:rPr lang="sv-SE" sz="2400" b="1" dirty="0" smtClean="0">
                <a:solidFill>
                  <a:srgbClr val="FFFF00"/>
                </a:solidFill>
              </a:rPr>
              <a:t>menyembuhkan </a:t>
            </a:r>
            <a:r>
              <a:rPr lang="sv-SE" sz="2400" b="1" dirty="0">
                <a:solidFill>
                  <a:srgbClr val="FFFF00"/>
                </a:solidFill>
              </a:rPr>
              <a:t>penyakit beri-beri dan untuk </a:t>
            </a:r>
            <a:r>
              <a:rPr lang="sv-SE" sz="2400" b="1" dirty="0" smtClean="0">
                <a:solidFill>
                  <a:srgbClr val="FFFF00"/>
                </a:solidFill>
              </a:rPr>
              <a:t>menyusun</a:t>
            </a:r>
            <a:endParaRPr lang="id-ID" sz="2400" b="1" dirty="0" smtClean="0">
              <a:solidFill>
                <a:srgbClr val="FFFF00"/>
              </a:solidFill>
            </a:endParaRPr>
          </a:p>
          <a:p>
            <a:r>
              <a:rPr lang="id-ID" sz="2400" b="1" dirty="0" smtClean="0">
                <a:solidFill>
                  <a:srgbClr val="FFFF00"/>
                </a:solidFill>
              </a:rPr>
              <a:t>       ransum </a:t>
            </a:r>
            <a:r>
              <a:rPr lang="id-ID" sz="2400" b="1" dirty="0">
                <a:solidFill>
                  <a:srgbClr val="FFFF00"/>
                </a:solidFill>
              </a:rPr>
              <a:t>ayam.</a:t>
            </a:r>
          </a:p>
        </p:txBody>
      </p:sp>
      <p:sp>
        <p:nvSpPr>
          <p:cNvPr id="3" name="TextBox 2"/>
          <p:cNvSpPr txBox="1"/>
          <p:nvPr/>
        </p:nvSpPr>
        <p:spPr>
          <a:xfrm>
            <a:off x="357158" y="285728"/>
            <a:ext cx="2860335" cy="523220"/>
          </a:xfrm>
          <a:prstGeom prst="rect">
            <a:avLst/>
          </a:prstGeom>
          <a:noFill/>
        </p:spPr>
        <p:txBody>
          <a:bodyPr wrap="none" rtlCol="0">
            <a:spAutoFit/>
          </a:bodyPr>
          <a:lstStyle/>
          <a:p>
            <a:r>
              <a:rPr lang="id-ID" sz="2800" b="1" dirty="0" smtClean="0">
                <a:solidFill>
                  <a:srgbClr val="002060"/>
                </a:solidFill>
              </a:rPr>
              <a:t>MANFAAT PEPAYA</a:t>
            </a:r>
            <a:endParaRPr lang="id-ID" sz="2800"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71480"/>
            <a:ext cx="8429684" cy="5262979"/>
          </a:xfrm>
          <a:prstGeom prst="rect">
            <a:avLst/>
          </a:prstGeom>
        </p:spPr>
        <p:txBody>
          <a:bodyPr wrap="square">
            <a:spAutoFit/>
          </a:bodyPr>
          <a:lstStyle/>
          <a:p>
            <a:r>
              <a:rPr lang="id-ID" sz="2800" b="1" dirty="0">
                <a:solidFill>
                  <a:srgbClr val="FFFF00"/>
                </a:solidFill>
              </a:rPr>
              <a:t>4. </a:t>
            </a:r>
            <a:r>
              <a:rPr lang="id-ID" sz="2800" b="1" dirty="0" smtClean="0">
                <a:solidFill>
                  <a:srgbClr val="FFFF00"/>
                </a:solidFill>
              </a:rPr>
              <a:t> Batang </a:t>
            </a:r>
            <a:r>
              <a:rPr lang="id-ID" sz="2800" b="1" dirty="0">
                <a:solidFill>
                  <a:srgbClr val="FFFF00"/>
                </a:solidFill>
              </a:rPr>
              <a:t>buah muda dan daunnya mengandung </a:t>
            </a:r>
            <a:r>
              <a:rPr lang="id-ID" sz="2800" b="1" dirty="0" smtClean="0">
                <a:solidFill>
                  <a:srgbClr val="FFFF00"/>
                </a:solidFill>
              </a:rPr>
              <a:t>getah</a:t>
            </a:r>
          </a:p>
          <a:p>
            <a:r>
              <a:rPr lang="id-ID" sz="2800" b="1" dirty="0">
                <a:solidFill>
                  <a:srgbClr val="FFFF00"/>
                </a:solidFill>
              </a:rPr>
              <a:t> </a:t>
            </a:r>
            <a:r>
              <a:rPr lang="id-ID" sz="2800" b="1" dirty="0" smtClean="0">
                <a:solidFill>
                  <a:srgbClr val="FFFF00"/>
                </a:solidFill>
              </a:rPr>
              <a:t>    </a:t>
            </a:r>
            <a:r>
              <a:rPr lang="id-ID" sz="2800" b="1" dirty="0">
                <a:solidFill>
                  <a:srgbClr val="FFFF00"/>
                </a:solidFill>
              </a:rPr>
              <a:t>putih yang </a:t>
            </a:r>
            <a:r>
              <a:rPr lang="id-ID" sz="2800" b="1" dirty="0" smtClean="0">
                <a:solidFill>
                  <a:srgbClr val="FFFF00"/>
                </a:solidFill>
              </a:rPr>
              <a:t>berisikan enzim </a:t>
            </a:r>
            <a:r>
              <a:rPr lang="id-ID" sz="2800" b="1" dirty="0">
                <a:solidFill>
                  <a:srgbClr val="FFFF00"/>
                </a:solidFill>
              </a:rPr>
              <a:t>pemecah protein yang </a:t>
            </a:r>
            <a:endParaRPr lang="id-ID" sz="2800" b="1" dirty="0" smtClean="0">
              <a:solidFill>
                <a:srgbClr val="FFFF00"/>
              </a:solidFill>
            </a:endParaRPr>
          </a:p>
          <a:p>
            <a:r>
              <a:rPr lang="id-ID" sz="2800" b="1" dirty="0">
                <a:solidFill>
                  <a:srgbClr val="FFFF00"/>
                </a:solidFill>
              </a:rPr>
              <a:t> </a:t>
            </a:r>
            <a:r>
              <a:rPr lang="id-ID" sz="2800" b="1" dirty="0" smtClean="0">
                <a:solidFill>
                  <a:srgbClr val="FFFF00"/>
                </a:solidFill>
              </a:rPr>
              <a:t>    disebut </a:t>
            </a:r>
            <a:r>
              <a:rPr lang="id-ID" sz="2800" b="1" dirty="0">
                <a:solidFill>
                  <a:srgbClr val="FFFF00"/>
                </a:solidFill>
              </a:rPr>
              <a:t>“papaine” sehingga dapat </a:t>
            </a:r>
            <a:r>
              <a:rPr lang="id-ID" sz="2800" b="1" dirty="0" smtClean="0">
                <a:solidFill>
                  <a:srgbClr val="FFFF00"/>
                </a:solidFill>
              </a:rPr>
              <a:t>melunakan</a:t>
            </a:r>
          </a:p>
          <a:p>
            <a:r>
              <a:rPr lang="id-ID" sz="2800" b="1" dirty="0" smtClean="0">
                <a:solidFill>
                  <a:srgbClr val="FFFF00"/>
                </a:solidFill>
              </a:rPr>
              <a:t>     daging </a:t>
            </a:r>
            <a:r>
              <a:rPr lang="id-ID" sz="2800" b="1" dirty="0">
                <a:solidFill>
                  <a:srgbClr val="FFFF00"/>
                </a:solidFill>
              </a:rPr>
              <a:t>untuk bahan kosmetik dan digunakan </a:t>
            </a:r>
            <a:r>
              <a:rPr lang="id-ID" sz="2800" b="1" dirty="0" smtClean="0">
                <a:solidFill>
                  <a:srgbClr val="FFFF00"/>
                </a:solidFill>
              </a:rPr>
              <a:t>pada</a:t>
            </a:r>
          </a:p>
          <a:p>
            <a:r>
              <a:rPr lang="id-ID" sz="2800" b="1" dirty="0">
                <a:solidFill>
                  <a:srgbClr val="FFFF00"/>
                </a:solidFill>
              </a:rPr>
              <a:t> </a:t>
            </a:r>
            <a:r>
              <a:rPr lang="id-ID" sz="2800" b="1" dirty="0" smtClean="0">
                <a:solidFill>
                  <a:srgbClr val="FFFF00"/>
                </a:solidFill>
              </a:rPr>
              <a:t>    industri minuman (</a:t>
            </a:r>
            <a:r>
              <a:rPr lang="id-ID" sz="2800" b="1" dirty="0">
                <a:solidFill>
                  <a:srgbClr val="FFFF00"/>
                </a:solidFill>
              </a:rPr>
              <a:t>penjernih), industri farmasi </a:t>
            </a:r>
            <a:r>
              <a:rPr lang="id-ID" sz="2800" b="1" dirty="0" smtClean="0">
                <a:solidFill>
                  <a:srgbClr val="FFFF00"/>
                </a:solidFill>
              </a:rPr>
              <a:t>dan</a:t>
            </a:r>
          </a:p>
          <a:p>
            <a:r>
              <a:rPr lang="id-ID" sz="2800" b="1" dirty="0">
                <a:solidFill>
                  <a:srgbClr val="FFFF00"/>
                </a:solidFill>
              </a:rPr>
              <a:t> </a:t>
            </a:r>
            <a:r>
              <a:rPr lang="id-ID" sz="2800" b="1" dirty="0" smtClean="0">
                <a:solidFill>
                  <a:srgbClr val="FFFF00"/>
                </a:solidFill>
              </a:rPr>
              <a:t>    </a:t>
            </a:r>
            <a:r>
              <a:rPr lang="id-ID" sz="2800" b="1" dirty="0">
                <a:solidFill>
                  <a:srgbClr val="FFFF00"/>
                </a:solidFill>
              </a:rPr>
              <a:t>textil.</a:t>
            </a:r>
          </a:p>
          <a:p>
            <a:endParaRPr lang="id-ID" sz="2800" b="1" dirty="0">
              <a:solidFill>
                <a:srgbClr val="FFFF00"/>
              </a:solidFill>
            </a:endParaRPr>
          </a:p>
          <a:p>
            <a:r>
              <a:rPr lang="id-ID" sz="2800" b="1" dirty="0">
                <a:solidFill>
                  <a:srgbClr val="FFFF00"/>
                </a:solidFill>
              </a:rPr>
              <a:t>5. </a:t>
            </a:r>
            <a:r>
              <a:rPr lang="id-ID" sz="2800" b="1" dirty="0" smtClean="0">
                <a:solidFill>
                  <a:srgbClr val="FFFF00"/>
                </a:solidFill>
              </a:rPr>
              <a:t> Bunga </a:t>
            </a:r>
            <a:r>
              <a:rPr lang="id-ID" sz="2800" b="1" dirty="0">
                <a:solidFill>
                  <a:srgbClr val="FFFF00"/>
                </a:solidFill>
              </a:rPr>
              <a:t>pepaya yang berwarna putih dapat </a:t>
            </a:r>
            <a:r>
              <a:rPr lang="id-ID" sz="2800" b="1" dirty="0" smtClean="0">
                <a:solidFill>
                  <a:srgbClr val="FFFF00"/>
                </a:solidFill>
              </a:rPr>
              <a:t>dirangkai</a:t>
            </a:r>
          </a:p>
          <a:p>
            <a:r>
              <a:rPr lang="id-ID" sz="2800" b="1" dirty="0">
                <a:solidFill>
                  <a:srgbClr val="FFFF00"/>
                </a:solidFill>
              </a:rPr>
              <a:t> </a:t>
            </a:r>
            <a:r>
              <a:rPr lang="id-ID" sz="2800" b="1" dirty="0" smtClean="0">
                <a:solidFill>
                  <a:srgbClr val="FFFF00"/>
                </a:solidFill>
              </a:rPr>
              <a:t>    </a:t>
            </a:r>
            <a:r>
              <a:rPr lang="id-ID" sz="2800" b="1" dirty="0">
                <a:solidFill>
                  <a:srgbClr val="FFFF00"/>
                </a:solidFill>
              </a:rPr>
              <a:t>dan digunakan </a:t>
            </a:r>
            <a:r>
              <a:rPr lang="id-ID" sz="2800" b="1" dirty="0" smtClean="0">
                <a:solidFill>
                  <a:srgbClr val="FFFF00"/>
                </a:solidFill>
              </a:rPr>
              <a:t>sebagai “</a:t>
            </a:r>
            <a:r>
              <a:rPr lang="id-ID" sz="2800" b="1" dirty="0">
                <a:solidFill>
                  <a:srgbClr val="FFFF00"/>
                </a:solidFill>
              </a:rPr>
              <a:t>bunga kalung” pengganti </a:t>
            </a:r>
            <a:endParaRPr lang="id-ID" sz="2800" b="1" dirty="0" smtClean="0">
              <a:solidFill>
                <a:srgbClr val="FFFF00"/>
              </a:solidFill>
            </a:endParaRPr>
          </a:p>
          <a:p>
            <a:r>
              <a:rPr lang="id-ID" sz="2800" b="1" dirty="0">
                <a:solidFill>
                  <a:srgbClr val="FFFF00"/>
                </a:solidFill>
              </a:rPr>
              <a:t> </a:t>
            </a:r>
            <a:r>
              <a:rPr lang="id-ID" sz="2800" b="1" dirty="0" smtClean="0">
                <a:solidFill>
                  <a:srgbClr val="FFFF00"/>
                </a:solidFill>
              </a:rPr>
              <a:t>    bunga </a:t>
            </a:r>
            <a:r>
              <a:rPr lang="id-ID" sz="2800" b="1" dirty="0">
                <a:solidFill>
                  <a:srgbClr val="FFFF00"/>
                </a:solidFill>
              </a:rPr>
              <a:t>melati atau sering dibuat urap. </a:t>
            </a:r>
            <a:r>
              <a:rPr lang="id-ID" sz="2800" b="1" dirty="0" smtClean="0">
                <a:solidFill>
                  <a:srgbClr val="FFFF00"/>
                </a:solidFill>
              </a:rPr>
              <a:t>Batangnya</a:t>
            </a:r>
          </a:p>
          <a:p>
            <a:r>
              <a:rPr lang="id-ID" sz="2800" b="1" dirty="0" smtClean="0">
                <a:solidFill>
                  <a:srgbClr val="FFFF00"/>
                </a:solidFill>
              </a:rPr>
              <a:t>     dapat </a:t>
            </a:r>
            <a:r>
              <a:rPr lang="id-ID" sz="2800" b="1" dirty="0">
                <a:solidFill>
                  <a:srgbClr val="FFFF00"/>
                </a:solidFill>
              </a:rPr>
              <a:t>dijadikan pencampur makanan ternak </a:t>
            </a:r>
            <a:r>
              <a:rPr lang="id-ID" sz="2800" b="1" dirty="0" smtClean="0">
                <a:solidFill>
                  <a:srgbClr val="FFFF00"/>
                </a:solidFill>
              </a:rPr>
              <a:t>melalui</a:t>
            </a:r>
          </a:p>
          <a:p>
            <a:r>
              <a:rPr lang="id-ID" sz="2800" b="1" dirty="0">
                <a:solidFill>
                  <a:srgbClr val="FFFF00"/>
                </a:solidFill>
              </a:rPr>
              <a:t> </a:t>
            </a:r>
            <a:r>
              <a:rPr lang="id-ID" sz="2800" b="1" dirty="0" smtClean="0">
                <a:solidFill>
                  <a:srgbClr val="FFFF00"/>
                </a:solidFill>
              </a:rPr>
              <a:t>    proses </a:t>
            </a:r>
            <a:r>
              <a:rPr lang="id-ID" sz="2800" b="1" dirty="0">
                <a:solidFill>
                  <a:srgbClr val="FFFF00"/>
                </a:solidFill>
              </a:rPr>
              <a:t>pengirisan </a:t>
            </a:r>
            <a:r>
              <a:rPr lang="id-ID" sz="2800" b="1" dirty="0" smtClean="0">
                <a:solidFill>
                  <a:srgbClr val="FFFF00"/>
                </a:solidFill>
              </a:rPr>
              <a:t>dan pengeringan</a:t>
            </a:r>
            <a:r>
              <a:rPr lang="id-ID" sz="2800" b="1" dirty="0">
                <a:solidFill>
                  <a:srgbClr val="FFFF00"/>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842539"/>
            <a:ext cx="8643998" cy="529884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id-ID" sz="2800" b="1" dirty="0" smtClean="0">
                <a:solidFill>
                  <a:srgbClr val="FF0000"/>
                </a:solidFill>
              </a:rPr>
              <a:t>Klasifikasi </a:t>
            </a:r>
            <a:r>
              <a:rPr lang="id-ID" sz="2800" b="1" dirty="0" smtClean="0">
                <a:solidFill>
                  <a:srgbClr val="FF0000"/>
                </a:solidFill>
              </a:rPr>
              <a:t>ilmiah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id-ID" sz="2800" b="1" dirty="0" smtClean="0">
                <a:solidFill>
                  <a:srgbClr val="FFFF00"/>
                </a:solidFill>
              </a:rPr>
              <a:t>  Kerajaan		 </a:t>
            </a:r>
            <a:r>
              <a:rPr lang="id-ID" sz="2800" b="1" dirty="0" smtClean="0">
                <a:solidFill>
                  <a:srgbClr val="FFFF00"/>
                </a:solidFill>
              </a:rPr>
              <a:t>: Plantae</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id-ID" sz="2800" b="1" dirty="0" smtClean="0">
                <a:solidFill>
                  <a:srgbClr val="FFFF00"/>
                </a:solidFill>
              </a:rPr>
              <a:t>  Ordo		 </a:t>
            </a:r>
            <a:r>
              <a:rPr lang="id-ID" sz="2800" b="1" dirty="0" smtClean="0">
                <a:solidFill>
                  <a:srgbClr val="FFFF00"/>
                </a:solidFill>
              </a:rPr>
              <a:t>: Brassicales</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id-ID" sz="2800" b="1" dirty="0" smtClean="0">
                <a:solidFill>
                  <a:srgbClr val="FFFF00"/>
                </a:solidFill>
              </a:rPr>
              <a:t>  Famili		 </a:t>
            </a:r>
            <a:r>
              <a:rPr lang="id-ID" sz="2800" b="1" dirty="0" smtClean="0">
                <a:solidFill>
                  <a:srgbClr val="FFFF00"/>
                </a:solidFill>
              </a:rPr>
              <a:t>: Caricaceae</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id-ID" sz="2800" b="1" dirty="0" smtClean="0">
                <a:solidFill>
                  <a:srgbClr val="FFFF00"/>
                </a:solidFill>
              </a:rPr>
              <a:t>  Genus		 </a:t>
            </a:r>
            <a:r>
              <a:rPr lang="id-ID" sz="2800" b="1" dirty="0" smtClean="0">
                <a:solidFill>
                  <a:srgbClr val="FFFF00"/>
                </a:solidFill>
              </a:rPr>
              <a:t>: Carica</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id-ID" sz="2800" b="1" dirty="0" smtClean="0">
                <a:solidFill>
                  <a:srgbClr val="FFFF00"/>
                </a:solidFill>
              </a:rPr>
              <a:t>  Spesies		 </a:t>
            </a:r>
            <a:r>
              <a:rPr lang="id-ID" sz="2800" b="1" dirty="0" smtClean="0">
                <a:solidFill>
                  <a:srgbClr val="FFFF00"/>
                </a:solidFill>
              </a:rPr>
              <a:t>: C. </a:t>
            </a:r>
            <a:r>
              <a:rPr lang="id-ID" sz="2800" b="1" dirty="0" smtClean="0">
                <a:solidFill>
                  <a:srgbClr val="FFFF00"/>
                </a:solidFill>
              </a:rPr>
              <a:t>papaya</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lang="id-ID" sz="2800" b="1" dirty="0" smtClean="0">
                <a:solidFill>
                  <a:srgbClr val="FFFF00"/>
                </a:solidFill>
              </a:rPr>
              <a:t>  Nama binomial	 </a:t>
            </a:r>
            <a:r>
              <a:rPr lang="id-ID" sz="2800" b="1" dirty="0" smtClean="0">
                <a:solidFill>
                  <a:srgbClr val="FFFF00"/>
                </a:solidFill>
              </a:rPr>
              <a:t>: Carica papaya L.</a:t>
            </a:r>
            <a:endParaRPr lang="id-ID" sz="2800" b="1" dirty="0" smtClean="0">
              <a:solidFill>
                <a:srgbClr val="FFFF00"/>
              </a:solidFill>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id-ID" sz="2800" b="1" dirty="0" smtClean="0">
                <a:solidFill>
                  <a:srgbClr val="FFFF00"/>
                </a:solidFill>
              </a:rPr>
              <a:t>Nama pepaya berasal dari bahasa belanda "papaja", juga mengambil dari bahasa arawak "papaya". Untuk beberapa daerah di indonesia, pepaya memiliki nama tersendiri, seperti : gedang (sunda) dan kates, betik, telo gantung( jawa).</a:t>
            </a:r>
          </a:p>
        </p:txBody>
      </p:sp>
      <p:sp>
        <p:nvSpPr>
          <p:cNvPr id="3" name="TextBox 2"/>
          <p:cNvSpPr txBox="1"/>
          <p:nvPr/>
        </p:nvSpPr>
        <p:spPr>
          <a:xfrm>
            <a:off x="357158" y="285728"/>
            <a:ext cx="5858014" cy="523220"/>
          </a:xfrm>
          <a:prstGeom prst="rect">
            <a:avLst/>
          </a:prstGeom>
          <a:noFill/>
        </p:spPr>
        <p:txBody>
          <a:bodyPr wrap="none" rtlCol="0">
            <a:spAutoFit/>
          </a:bodyPr>
          <a:lstStyle/>
          <a:p>
            <a:r>
              <a:rPr lang="id-ID" sz="2800" b="1" dirty="0" smtClean="0">
                <a:solidFill>
                  <a:srgbClr val="002060"/>
                </a:solidFill>
              </a:rPr>
              <a:t>KLASIFIKASI ILMIAH DAN MORFOLOGI</a:t>
            </a:r>
            <a:endParaRPr lang="id-ID" sz="2800"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20" y="654209"/>
            <a:ext cx="86439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kumimoji="0" lang="id-ID" sz="2400" b="1" i="0" u="none" strike="noStrike" cap="none" normalizeH="0" baseline="0" dirty="0" smtClean="0">
                <a:ln>
                  <a:noFill/>
                </a:ln>
                <a:solidFill>
                  <a:srgbClr val="FF0000"/>
                </a:solidFill>
                <a:effectLst/>
                <a:latin typeface="+mj-lt"/>
                <a:ea typeface="Calibri" pitchFamily="34" charset="0"/>
                <a:cs typeface="Times New Roman" pitchFamily="18" charset="0"/>
              </a:rPr>
              <a:t>Morfologi Tanaman :</a:t>
            </a:r>
            <a:endParaRPr kumimoji="0" lang="id-ID" sz="2400" b="1" i="0" u="none" strike="noStrike" cap="none" normalizeH="0" baseline="0" dirty="0" smtClean="0">
              <a:ln>
                <a:noFill/>
              </a:ln>
              <a:solidFill>
                <a:srgbClr val="FF00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Pohon berbatang tegak dan basah, tinggi pohon bisa mencapai 8</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rgbClr val="FFFF00"/>
                </a:solidFill>
                <a:latin typeface="+mj-lt"/>
                <a:ea typeface="Calibri" pitchFamily="34" charset="0"/>
                <a:cs typeface="Times New Roman" pitchFamily="18" charset="0"/>
              </a:rPr>
              <a:t> </a:t>
            </a:r>
            <a:r>
              <a:rPr lang="id-ID" sz="2400" b="1" dirty="0" smtClean="0">
                <a:solidFill>
                  <a:srgbClr val="FFFF00"/>
                </a:solidFill>
                <a:latin typeface="+mj-lt"/>
                <a:ea typeface="Calibri" pitchFamily="34" charset="0"/>
                <a:cs typeface="Times New Roman" pitchFamily="18" charset="0"/>
              </a:rPr>
              <a:t> </a:t>
            </a: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 10 meter.</a:t>
            </a:r>
            <a:endParaRPr kumimoji="0" lang="id-ID" sz="24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Akar berbentuk serabut</a:t>
            </a:r>
            <a:endParaRPr kumimoji="0" lang="id-ID" sz="24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Buah mentah berwarna hijau gelap dan bila matang berubah </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rgbClr val="FFFF00"/>
                </a:solidFill>
                <a:latin typeface="+mj-lt"/>
                <a:ea typeface="Calibri" pitchFamily="34" charset="0"/>
                <a:cs typeface="Times New Roman" pitchFamily="18" charset="0"/>
              </a:rPr>
              <a:t> </a:t>
            </a:r>
            <a:r>
              <a:rPr lang="id-ID" sz="2400" b="1" dirty="0" smtClean="0">
                <a:solidFill>
                  <a:srgbClr val="FFFF00"/>
                </a:solidFill>
                <a:latin typeface="+mj-lt"/>
                <a:ea typeface="Calibri" pitchFamily="34" charset="0"/>
                <a:cs typeface="Times New Roman" pitchFamily="18" charset="0"/>
              </a:rPr>
              <a:t>   </a:t>
            </a: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warna menjadi kuning kemerahan. Bentuk buah bulat hingga</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rgbClr val="FFFF00"/>
                </a:solidFill>
                <a:latin typeface="+mj-lt"/>
                <a:ea typeface="Calibri" pitchFamily="34" charset="0"/>
                <a:cs typeface="Times New Roman" pitchFamily="18" charset="0"/>
              </a:rPr>
              <a:t> </a:t>
            </a:r>
            <a:r>
              <a:rPr lang="id-ID" sz="2400" b="1" dirty="0" smtClean="0">
                <a:solidFill>
                  <a:srgbClr val="FFFF00"/>
                </a:solidFill>
                <a:latin typeface="+mj-lt"/>
                <a:ea typeface="Calibri" pitchFamily="34" charset="0"/>
                <a:cs typeface="Times New Roman" pitchFamily="18" charset="0"/>
              </a:rPr>
              <a:t>   </a:t>
            </a: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lonjong, dengan bagian ujung umumnya runcing</a:t>
            </a:r>
            <a:endParaRPr kumimoji="0" lang="id-ID" sz="24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Rongga dalam pada buah pepaya berbentuk bintang bila</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rgbClr val="FFFF00"/>
                </a:solidFill>
                <a:latin typeface="+mj-lt"/>
                <a:ea typeface="Calibri" pitchFamily="34" charset="0"/>
                <a:cs typeface="Times New Roman" pitchFamily="18" charset="0"/>
              </a:rPr>
              <a:t> </a:t>
            </a:r>
            <a:r>
              <a:rPr lang="id-ID" sz="2400" b="1" dirty="0" smtClean="0">
                <a:solidFill>
                  <a:srgbClr val="FFFF00"/>
                </a:solidFill>
                <a:latin typeface="+mj-lt"/>
                <a:ea typeface="Calibri" pitchFamily="34" charset="0"/>
                <a:cs typeface="Times New Roman" pitchFamily="18" charset="0"/>
              </a:rPr>
              <a:t>  </a:t>
            </a: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dipotong secara melintang</a:t>
            </a:r>
            <a:endParaRPr kumimoji="0" lang="id-ID" sz="24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Daun berbentuk helai yang menyerupai telapak tangan. Bila </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rgbClr val="FFFF00"/>
                </a:solidFill>
                <a:latin typeface="+mj-lt"/>
                <a:ea typeface="Calibri" pitchFamily="34" charset="0"/>
                <a:cs typeface="Times New Roman" pitchFamily="18" charset="0"/>
              </a:rPr>
              <a:t> </a:t>
            </a:r>
            <a:r>
              <a:rPr lang="id-ID" sz="2400" b="1" dirty="0" smtClean="0">
                <a:solidFill>
                  <a:srgbClr val="FFFF00"/>
                </a:solidFill>
                <a:latin typeface="+mj-lt"/>
                <a:ea typeface="Calibri" pitchFamily="34" charset="0"/>
                <a:cs typeface="Times New Roman" pitchFamily="18" charset="0"/>
              </a:rPr>
              <a:t>   </a:t>
            </a: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daun pepaya di lipat menjadi dua bagian  persis ditengah, akan </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rgbClr val="FFFF00"/>
                </a:solidFill>
                <a:latin typeface="+mj-lt"/>
                <a:ea typeface="Calibri" pitchFamily="34" charset="0"/>
                <a:cs typeface="Times New Roman" pitchFamily="18" charset="0"/>
              </a:rPr>
              <a:t> </a:t>
            </a:r>
            <a:r>
              <a:rPr lang="id-ID" sz="2400" b="1" dirty="0" smtClean="0">
                <a:solidFill>
                  <a:srgbClr val="FFFF00"/>
                </a:solidFill>
                <a:latin typeface="+mj-lt"/>
                <a:ea typeface="Calibri" pitchFamily="34" charset="0"/>
                <a:cs typeface="Times New Roman" pitchFamily="18" charset="0"/>
              </a:rPr>
              <a:t>   </a:t>
            </a: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nampak bahwa daun pepaya simetris</a:t>
            </a:r>
            <a:endParaRPr kumimoji="0" lang="id-ID" sz="24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Bunga berwarna putih, terdapat putik dan benang sari.</a:t>
            </a:r>
          </a:p>
          <a:p>
            <a:pPr marL="0" marR="0" lvl="0" indent="0" defTabSz="914400" rtl="0" eaLnBrk="0" fontAlgn="base" latinLnBrk="0" hangingPunct="0">
              <a:lnSpc>
                <a:spcPct val="100000"/>
              </a:lnSpc>
              <a:spcBef>
                <a:spcPct val="0"/>
              </a:spcBef>
              <a:spcAft>
                <a:spcPct val="0"/>
              </a:spcAft>
              <a:buClrTx/>
              <a:buSzTx/>
              <a:tabLst>
                <a:tab pos="457200" algn="l"/>
              </a:tabLst>
            </a:pPr>
            <a:endParaRPr lang="id-ID" sz="2400" b="1" dirty="0" smtClean="0">
              <a:solidFill>
                <a:srgbClr val="FFFF00"/>
              </a:solidFill>
              <a:latin typeface="+mj-lt"/>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tab pos="4572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Berdasarkan kandungan putik dan benang sari, pohon pepaya bisa dibedakan menjadi 3 jenis yaitu :</a:t>
            </a:r>
            <a:endParaRPr kumimoji="0" lang="id-ID" sz="24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14282" y="594913"/>
            <a:ext cx="87154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1" indent="-457200" defTabSz="914400" rtl="0" eaLnBrk="1" fontAlgn="base" latinLnBrk="0" hangingPunct="1">
              <a:lnSpc>
                <a:spcPct val="100000"/>
              </a:lnSpc>
              <a:spcBef>
                <a:spcPct val="0"/>
              </a:spcBef>
              <a:spcAft>
                <a:spcPct val="0"/>
              </a:spcAft>
              <a:buClrTx/>
              <a:buSzTx/>
              <a:buFont typeface="+mj-lt"/>
              <a:buAutoNum type="arabicPeriod"/>
              <a:tabLst>
                <a:tab pos="9144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Pepaya Jantan :bunga majemuk bertangkai panjang dan bercabang-cabang.Bunga pertama terletak pada pangkal tangkai.Bunga jantan memiliki ciri yaitu putik/ bakal buah rundimeter yg tidak berkepala dan benang sari tersusun sempurna.</a:t>
            </a:r>
          </a:p>
          <a:p>
            <a:pPr marR="0" lvl="1" indent="-457200" defTabSz="914400" rtl="0" eaLnBrk="1" fontAlgn="base" latinLnBrk="0" hangingPunct="1">
              <a:lnSpc>
                <a:spcPct val="100000"/>
              </a:lnSpc>
              <a:spcBef>
                <a:spcPct val="0"/>
              </a:spcBef>
              <a:spcAft>
                <a:spcPct val="0"/>
              </a:spcAft>
              <a:buClrTx/>
              <a:buSzTx/>
              <a:buFont typeface="+mj-lt"/>
              <a:buAutoNum type="arabicPeriod"/>
              <a:tabLst>
                <a:tab pos="9144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Pepaya Betina :bunga majemuk dengan tangkai bunga sangat pendek dan terdapat bunga betina kecil dan besar. Bunga yg besar akan menjadi buah. Pepaya betina memiliki bakal buah sempurna, tapi tidak terdapat benang sari. Pepaya jenis ini umumnya terus berbunga sepanjang tahun.</a:t>
            </a:r>
          </a:p>
          <a:p>
            <a:pPr marR="0" lvl="1" indent="-457200" defTabSz="914400" rtl="0" eaLnBrk="1" fontAlgn="base" latinLnBrk="0" hangingPunct="1">
              <a:lnSpc>
                <a:spcPct val="100000"/>
              </a:lnSpc>
              <a:spcBef>
                <a:spcPct val="0"/>
              </a:spcBef>
              <a:spcAft>
                <a:spcPct val="0"/>
              </a:spcAft>
              <a:buClrTx/>
              <a:buSzTx/>
              <a:buFont typeface="+mj-lt"/>
              <a:buAutoNum type="arabicPeriod"/>
              <a:tabLst>
                <a:tab pos="9144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Pepaya Sempurna</a:t>
            </a:r>
          </a:p>
          <a:p>
            <a:pPr marL="0" marR="0" lvl="0" indent="0" defTabSz="914400" rtl="0" eaLnBrk="0" fontAlgn="base" latinLnBrk="0" hangingPunct="0">
              <a:lnSpc>
                <a:spcPct val="100000"/>
              </a:lnSpc>
              <a:spcBef>
                <a:spcPct val="0"/>
              </a:spcBef>
              <a:spcAft>
                <a:spcPct val="0"/>
              </a:spcAft>
              <a:buClrTx/>
              <a:buSzTx/>
              <a:buFontTx/>
              <a:buNone/>
              <a:tabLst>
                <a:tab pos="914400" algn="l"/>
              </a:tabLst>
            </a:pP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Jenis pepaya ini yaitu memiliki bunga yg tersusun sempurna,</a:t>
            </a:r>
          </a:p>
          <a:p>
            <a:pPr marL="0" marR="0" lvl="0" indent="0" defTabSz="914400" rtl="0" eaLnBrk="0" fontAlgn="base" latinLnBrk="0" hangingPunct="0">
              <a:lnSpc>
                <a:spcPct val="100000"/>
              </a:lnSpc>
              <a:spcBef>
                <a:spcPct val="0"/>
              </a:spcBef>
              <a:spcAft>
                <a:spcPct val="0"/>
              </a:spcAft>
              <a:buClrTx/>
              <a:buSzTx/>
              <a:buFontTx/>
              <a:buNone/>
              <a:tabLst>
                <a:tab pos="914400" algn="l"/>
              </a:tabLst>
            </a:pPr>
            <a:r>
              <a:rPr lang="id-ID" sz="2400" b="1" dirty="0" smtClean="0">
                <a:solidFill>
                  <a:srgbClr val="FFFF00"/>
                </a:solidFill>
                <a:latin typeface="+mj-lt"/>
                <a:ea typeface="Calibri" pitchFamily="34" charset="0"/>
                <a:cs typeface="Times New Roman" pitchFamily="18" charset="0"/>
              </a:rPr>
              <a:t> </a:t>
            </a:r>
            <a:r>
              <a:rPr lang="id-ID" sz="2400" b="1" dirty="0" smtClean="0">
                <a:solidFill>
                  <a:srgbClr val="FFFF00"/>
                </a:solidFill>
                <a:latin typeface="+mj-lt"/>
                <a:ea typeface="Calibri" pitchFamily="34" charset="0"/>
                <a:cs typeface="Times New Roman" pitchFamily="18" charset="0"/>
              </a:rPr>
              <a:t>     </a:t>
            </a: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bakal buah dan benang dari dapat melakukan penyerbukan</a:t>
            </a:r>
          </a:p>
          <a:p>
            <a:pPr marL="0" marR="0" lvl="0" indent="0" defTabSz="914400" rtl="0" eaLnBrk="0" fontAlgn="base" latinLnBrk="0" hangingPunct="0">
              <a:lnSpc>
                <a:spcPct val="100000"/>
              </a:lnSpc>
              <a:spcBef>
                <a:spcPct val="0"/>
              </a:spcBef>
              <a:spcAft>
                <a:spcPct val="0"/>
              </a:spcAft>
              <a:buClrTx/>
              <a:buSzTx/>
              <a:buFontTx/>
              <a:buNone/>
              <a:tabLst>
                <a:tab pos="914400" algn="l"/>
              </a:tabLst>
            </a:pPr>
            <a:r>
              <a:rPr lang="id-ID" sz="2400" b="1" dirty="0" smtClean="0">
                <a:solidFill>
                  <a:srgbClr val="FFFF00"/>
                </a:solidFill>
                <a:latin typeface="+mj-lt"/>
                <a:ea typeface="Calibri" pitchFamily="34" charset="0"/>
                <a:cs typeface="Times New Roman" pitchFamily="18" charset="0"/>
              </a:rPr>
              <a:t> </a:t>
            </a:r>
            <a:r>
              <a:rPr lang="id-ID" sz="2400" b="1" dirty="0" smtClean="0">
                <a:solidFill>
                  <a:srgbClr val="FFFF00"/>
                </a:solidFill>
                <a:latin typeface="+mj-lt"/>
                <a:ea typeface="Calibri" pitchFamily="34" charset="0"/>
                <a:cs typeface="Times New Roman" pitchFamily="18" charset="0"/>
              </a:rPr>
              <a:t>     </a:t>
            </a:r>
            <a:r>
              <a:rPr kumimoji="0" lang="id-ID" sz="2400" b="1" i="0" u="none" strike="noStrike" cap="none" normalizeH="0" baseline="0" dirty="0" smtClean="0">
                <a:ln>
                  <a:noFill/>
                </a:ln>
                <a:solidFill>
                  <a:srgbClr val="FFFF00"/>
                </a:solidFill>
                <a:effectLst/>
                <a:latin typeface="+mj-lt"/>
                <a:ea typeface="Calibri" pitchFamily="34" charset="0"/>
                <a:cs typeface="Times New Roman" pitchFamily="18" charset="0"/>
              </a:rPr>
              <a:t> sendiri. Pepaya jenis ini dapat dibagi lagi menjadi 3 jenis yaitu :</a:t>
            </a:r>
            <a:endParaRPr kumimoji="0" lang="id-ID" sz="24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57158" y="514159"/>
            <a:ext cx="842968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buFont typeface="Courier New" pitchFamily="49" charset="0"/>
              <a:buChar char="o"/>
              <a:tabLst>
                <a:tab pos="1371600" algn="l"/>
              </a:tabLst>
            </a:pPr>
            <a:r>
              <a:rPr kumimoji="0" lang="id-ID" sz="2800" b="1" i="0" u="none" strike="noStrike" cap="none" normalizeH="0" baseline="0" dirty="0" smtClean="0">
                <a:ln>
                  <a:noFill/>
                </a:ln>
                <a:solidFill>
                  <a:srgbClr val="FFFF00"/>
                </a:solidFill>
                <a:effectLst/>
                <a:latin typeface="+mj-lt"/>
                <a:ea typeface="Calibri" pitchFamily="34" charset="0"/>
                <a:cs typeface="Times New Roman" pitchFamily="18" charset="0"/>
              </a:rPr>
              <a:t>  Memiliki benang sari dan bakal buah bulat</a:t>
            </a:r>
            <a:endParaRPr kumimoji="0" lang="id-ID" sz="2800" b="1" i="0" u="none" strike="noStrike" cap="none" normalizeH="0" baseline="0" dirty="0" smtClean="0">
              <a:ln>
                <a:noFill/>
              </a:ln>
              <a:solidFill>
                <a:srgbClr val="FFFF00"/>
              </a:solidFill>
              <a:effectLst/>
              <a:latin typeface="+mj-lt"/>
              <a:cs typeface="Arial" pitchFamily="34" charset="0"/>
            </a:endParaRPr>
          </a:p>
          <a:p>
            <a:pPr marL="0" marR="0" lvl="2" indent="0"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id-ID" sz="2800" b="1" i="0" u="none" strike="noStrike" cap="none" normalizeH="0" baseline="0" dirty="0" smtClean="0">
                <a:ln>
                  <a:noFill/>
                </a:ln>
                <a:solidFill>
                  <a:srgbClr val="FFFF00"/>
                </a:solidFill>
                <a:effectLst/>
                <a:latin typeface="+mj-lt"/>
                <a:ea typeface="Calibri" pitchFamily="34" charset="0"/>
                <a:cs typeface="Times New Roman" pitchFamily="18" charset="0"/>
              </a:rPr>
              <a:t>  Memiliki benang sari 10 dan bakal buah lonjong</a:t>
            </a:r>
            <a:endParaRPr kumimoji="0" lang="id-ID" sz="2800" b="1" i="0" u="none" strike="noStrike" cap="none" normalizeH="0" baseline="0" dirty="0" smtClean="0">
              <a:ln>
                <a:noFill/>
              </a:ln>
              <a:solidFill>
                <a:srgbClr val="FFFF00"/>
              </a:solidFill>
              <a:effectLst/>
              <a:latin typeface="+mj-lt"/>
              <a:cs typeface="Arial" pitchFamily="34" charset="0"/>
            </a:endParaRPr>
          </a:p>
          <a:p>
            <a:pPr marL="0" marR="0" lvl="2" indent="0"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id-ID" sz="2800" b="1" i="0" u="none" strike="noStrike" cap="none" normalizeH="0" baseline="0" dirty="0" smtClean="0">
                <a:ln>
                  <a:noFill/>
                </a:ln>
                <a:solidFill>
                  <a:srgbClr val="FFFF00"/>
                </a:solidFill>
                <a:effectLst/>
                <a:latin typeface="+mj-lt"/>
                <a:ea typeface="Calibri" pitchFamily="34" charset="0"/>
                <a:cs typeface="Times New Roman" pitchFamily="18" charset="0"/>
              </a:rPr>
              <a:t>  Memiliki benang sari 2-10 dan bakal buah</a:t>
            </a:r>
          </a:p>
          <a:p>
            <a:pPr marL="0" marR="0" lvl="2" indent="0" defTabSz="914400" rtl="0" eaLnBrk="0" fontAlgn="base" latinLnBrk="0" hangingPunct="0">
              <a:lnSpc>
                <a:spcPct val="100000"/>
              </a:lnSpc>
              <a:spcBef>
                <a:spcPct val="0"/>
              </a:spcBef>
              <a:spcAft>
                <a:spcPct val="0"/>
              </a:spcAft>
              <a:buClrTx/>
              <a:buSzTx/>
              <a:tabLst>
                <a:tab pos="1371600" algn="l"/>
              </a:tabLst>
            </a:pPr>
            <a:r>
              <a:rPr lang="id-ID" sz="2800" b="1" dirty="0" smtClean="0">
                <a:solidFill>
                  <a:srgbClr val="FFFF00"/>
                </a:solidFill>
                <a:latin typeface="+mj-lt"/>
                <a:ea typeface="Calibri" pitchFamily="34" charset="0"/>
                <a:cs typeface="Times New Roman" pitchFamily="18" charset="0"/>
              </a:rPr>
              <a:t> </a:t>
            </a:r>
            <a:r>
              <a:rPr lang="id-ID" sz="2800" b="1" dirty="0" smtClean="0">
                <a:solidFill>
                  <a:srgbClr val="FFFF00"/>
                </a:solidFill>
                <a:latin typeface="+mj-lt"/>
                <a:ea typeface="Calibri" pitchFamily="34" charset="0"/>
                <a:cs typeface="Times New Roman" pitchFamily="18" charset="0"/>
              </a:rPr>
              <a:t>   </a:t>
            </a:r>
            <a:r>
              <a:rPr kumimoji="0" lang="id-ID" sz="2800" b="1" i="0" u="none" strike="noStrike" cap="none" normalizeH="0" baseline="0" dirty="0" smtClean="0">
                <a:ln>
                  <a:noFill/>
                </a:ln>
                <a:solidFill>
                  <a:srgbClr val="FFFF00"/>
                </a:solidFill>
                <a:effectLst/>
                <a:latin typeface="+mj-lt"/>
                <a:ea typeface="Calibri" pitchFamily="34" charset="0"/>
                <a:cs typeface="Times New Roman" pitchFamily="18" charset="0"/>
              </a:rPr>
              <a:t> mengkerut.</a:t>
            </a:r>
          </a:p>
          <a:p>
            <a:pPr marL="0" marR="0" lvl="2" indent="0" defTabSz="914400" rtl="0" eaLnBrk="0" fontAlgn="base" latinLnBrk="0" hangingPunct="0">
              <a:lnSpc>
                <a:spcPct val="100000"/>
              </a:lnSpc>
              <a:spcBef>
                <a:spcPct val="0"/>
              </a:spcBef>
              <a:spcAft>
                <a:spcPct val="0"/>
              </a:spcAft>
              <a:buClrTx/>
              <a:buSzTx/>
              <a:tabLst>
                <a:tab pos="1371600" algn="l"/>
              </a:tabLst>
            </a:pPr>
            <a:endParaRPr kumimoji="0" lang="id-ID" sz="28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371600" algn="l"/>
              </a:tabLst>
            </a:pPr>
            <a:r>
              <a:rPr kumimoji="0" lang="id-ID" sz="2800" b="1" i="0" u="none" strike="noStrike" cap="none" normalizeH="0" baseline="0" dirty="0" smtClean="0">
                <a:ln>
                  <a:noFill/>
                </a:ln>
                <a:solidFill>
                  <a:srgbClr val="FFFF00"/>
                </a:solidFill>
                <a:effectLst/>
                <a:latin typeface="+mj-lt"/>
                <a:ea typeface="Calibri" pitchFamily="34" charset="0"/>
                <a:cs typeface="Times New Roman" pitchFamily="18" charset="0"/>
              </a:rPr>
              <a:t>Berdasarkan buah yang dihasilkan, pepaya sempurna juga bisa dibagi menjadi dua golongan :</a:t>
            </a:r>
            <a:endParaRPr kumimoji="0" lang="id-ID" sz="2800" b="1" i="0" u="none" strike="noStrike" cap="none" normalizeH="0" baseline="0" dirty="0" smtClean="0">
              <a:ln>
                <a:noFill/>
              </a:ln>
              <a:solidFill>
                <a:srgbClr val="FFFF00"/>
              </a:solidFill>
              <a:effectLst/>
              <a:latin typeface="+mj-lt"/>
              <a:cs typeface="Arial" pitchFamily="34" charset="0"/>
            </a:endParaRPr>
          </a:p>
          <a:p>
            <a:pPr marL="0" marR="0" lvl="2" indent="0"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id-ID" sz="2800" b="1" i="0" u="none" strike="noStrike" cap="none" normalizeH="0" baseline="0" dirty="0" smtClean="0">
                <a:ln>
                  <a:noFill/>
                </a:ln>
                <a:solidFill>
                  <a:srgbClr val="FFFF00"/>
                </a:solidFill>
                <a:effectLst/>
                <a:latin typeface="+mj-lt"/>
                <a:ea typeface="Calibri" pitchFamily="34" charset="0"/>
                <a:cs typeface="Times New Roman" pitchFamily="18" charset="0"/>
              </a:rPr>
              <a:t>  Pepaya sempurna yang dapat berbunga dan berbuah</a:t>
            </a:r>
          </a:p>
          <a:p>
            <a:pPr marL="0" marR="0" lvl="2" indent="0" defTabSz="914400" rtl="0" eaLnBrk="0" fontAlgn="base" latinLnBrk="0" hangingPunct="0">
              <a:lnSpc>
                <a:spcPct val="100000"/>
              </a:lnSpc>
              <a:spcBef>
                <a:spcPct val="0"/>
              </a:spcBef>
              <a:spcAft>
                <a:spcPct val="0"/>
              </a:spcAft>
              <a:buClrTx/>
              <a:buSzTx/>
              <a:tabLst>
                <a:tab pos="1371600" algn="l"/>
              </a:tabLst>
            </a:pPr>
            <a:r>
              <a:rPr lang="id-ID" sz="2800" b="1" dirty="0" smtClean="0">
                <a:solidFill>
                  <a:srgbClr val="FFFF00"/>
                </a:solidFill>
                <a:latin typeface="+mj-lt"/>
                <a:ea typeface="Calibri" pitchFamily="34" charset="0"/>
                <a:cs typeface="Times New Roman" pitchFamily="18" charset="0"/>
              </a:rPr>
              <a:t> </a:t>
            </a:r>
            <a:r>
              <a:rPr lang="id-ID" sz="2800" b="1" dirty="0" smtClean="0">
                <a:solidFill>
                  <a:srgbClr val="FFFF00"/>
                </a:solidFill>
                <a:latin typeface="+mj-lt"/>
                <a:ea typeface="Calibri" pitchFamily="34" charset="0"/>
                <a:cs typeface="Times New Roman" pitchFamily="18" charset="0"/>
              </a:rPr>
              <a:t>   </a:t>
            </a:r>
            <a:r>
              <a:rPr kumimoji="0" lang="id-ID" sz="2800" b="1" i="0" u="none" strike="noStrike" cap="none" normalizeH="0" baseline="0" dirty="0" smtClean="0">
                <a:ln>
                  <a:noFill/>
                </a:ln>
                <a:solidFill>
                  <a:srgbClr val="FFFF00"/>
                </a:solidFill>
                <a:effectLst/>
                <a:latin typeface="+mj-lt"/>
                <a:ea typeface="Calibri" pitchFamily="34" charset="0"/>
                <a:cs typeface="Times New Roman" pitchFamily="18" charset="0"/>
              </a:rPr>
              <a:t> sepanjang musim</a:t>
            </a:r>
            <a:endParaRPr kumimoji="0" lang="id-ID" sz="2800" b="1" i="0" u="none" strike="noStrike" cap="none" normalizeH="0" baseline="0" dirty="0" smtClean="0">
              <a:ln>
                <a:noFill/>
              </a:ln>
              <a:solidFill>
                <a:srgbClr val="FFFF00"/>
              </a:solidFill>
              <a:effectLst/>
              <a:latin typeface="+mj-lt"/>
              <a:cs typeface="Arial" pitchFamily="34" charset="0"/>
            </a:endParaRPr>
          </a:p>
          <a:p>
            <a:pPr marL="0" marR="0" lvl="2" indent="0"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id-ID" sz="2800" b="1" i="0" u="none" strike="noStrike" cap="none" normalizeH="0" baseline="0" dirty="0" smtClean="0">
                <a:ln>
                  <a:noFill/>
                </a:ln>
                <a:solidFill>
                  <a:srgbClr val="FFFF00"/>
                </a:solidFill>
                <a:effectLst/>
                <a:latin typeface="+mj-lt"/>
                <a:ea typeface="Calibri" pitchFamily="34" charset="0"/>
                <a:cs typeface="Times New Roman" pitchFamily="18" charset="0"/>
              </a:rPr>
              <a:t>  Pepaya sempurna yang berbuah musiman.</a:t>
            </a:r>
            <a:endParaRPr kumimoji="0" lang="id-ID"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358246" cy="4832092"/>
          </a:xfrm>
          <a:prstGeom prst="rect">
            <a:avLst/>
          </a:prstGeom>
        </p:spPr>
        <p:txBody>
          <a:bodyPr wrap="square">
            <a:spAutoFit/>
          </a:bodyPr>
          <a:lstStyle/>
          <a:p>
            <a:r>
              <a:rPr lang="id-ID" sz="2800" b="1" dirty="0" smtClean="0">
                <a:solidFill>
                  <a:srgbClr val="FFFF00"/>
                </a:solidFill>
              </a:rPr>
              <a:t>1.  Iklim</a:t>
            </a:r>
            <a:endParaRPr lang="id-ID" sz="2800" b="1" dirty="0" smtClean="0">
              <a:solidFill>
                <a:srgbClr val="FFFF00"/>
              </a:solidFill>
            </a:endParaRPr>
          </a:p>
          <a:p>
            <a:r>
              <a:rPr lang="id-ID" sz="2800" b="1" dirty="0" smtClean="0">
                <a:solidFill>
                  <a:srgbClr val="FFFF00"/>
                </a:solidFill>
              </a:rPr>
              <a:t>     Tanaman </a:t>
            </a:r>
            <a:r>
              <a:rPr lang="id-ID" sz="2800" b="1" dirty="0" smtClean="0">
                <a:solidFill>
                  <a:srgbClr val="FFFF00"/>
                </a:solidFill>
              </a:rPr>
              <a:t>pepaya sangat membutuhkan angin </a:t>
            </a:r>
            <a:r>
              <a:rPr lang="id-ID" sz="2800" b="1" dirty="0" smtClean="0">
                <a:solidFill>
                  <a:srgbClr val="FFFF00"/>
                </a:solidFill>
              </a:rPr>
              <a:t>untuk</a:t>
            </a:r>
          </a:p>
          <a:p>
            <a:r>
              <a:rPr lang="id-ID" sz="2800" b="1" dirty="0" smtClean="0">
                <a:solidFill>
                  <a:srgbClr val="FFFF00"/>
                </a:solidFill>
              </a:rPr>
              <a:t> </a:t>
            </a:r>
            <a:r>
              <a:rPr lang="id-ID" sz="2800" b="1" dirty="0" smtClean="0">
                <a:solidFill>
                  <a:srgbClr val="FFFF00"/>
                </a:solidFill>
              </a:rPr>
              <a:t>    melakukan </a:t>
            </a:r>
            <a:r>
              <a:rPr lang="id-ID" sz="2800" b="1" dirty="0" smtClean="0">
                <a:solidFill>
                  <a:srgbClr val="FFFF00"/>
                </a:solidFill>
              </a:rPr>
              <a:t>penyerbukan bunga. Pola angin yang </a:t>
            </a:r>
            <a:endParaRPr lang="id-ID" sz="2800" b="1" dirty="0" smtClean="0">
              <a:solidFill>
                <a:srgbClr val="FFFF00"/>
              </a:solidFill>
            </a:endParaRPr>
          </a:p>
          <a:p>
            <a:r>
              <a:rPr lang="id-ID" sz="2800" b="1" dirty="0" smtClean="0">
                <a:solidFill>
                  <a:srgbClr val="FFFF00"/>
                </a:solidFill>
              </a:rPr>
              <a:t> </a:t>
            </a:r>
            <a:r>
              <a:rPr lang="id-ID" sz="2800" b="1" dirty="0" smtClean="0">
                <a:solidFill>
                  <a:srgbClr val="FFFF00"/>
                </a:solidFill>
              </a:rPr>
              <a:t>    terlalu </a:t>
            </a:r>
            <a:r>
              <a:rPr lang="id-ID" sz="2800" b="1" dirty="0" smtClean="0">
                <a:solidFill>
                  <a:srgbClr val="FFFF00"/>
                </a:solidFill>
              </a:rPr>
              <a:t>kencang sangat tidak cocok bagi </a:t>
            </a:r>
            <a:endParaRPr lang="id-ID" sz="2800" b="1" dirty="0" smtClean="0">
              <a:solidFill>
                <a:srgbClr val="FFFF00"/>
              </a:solidFill>
            </a:endParaRPr>
          </a:p>
          <a:p>
            <a:r>
              <a:rPr lang="id-ID" sz="2800" b="1" dirty="0" smtClean="0">
                <a:solidFill>
                  <a:srgbClr val="FFFF00"/>
                </a:solidFill>
              </a:rPr>
              <a:t> </a:t>
            </a:r>
            <a:r>
              <a:rPr lang="id-ID" sz="2800" b="1" dirty="0" smtClean="0">
                <a:solidFill>
                  <a:srgbClr val="FFFF00"/>
                </a:solidFill>
              </a:rPr>
              <a:t>    pertumbuhan </a:t>
            </a:r>
            <a:r>
              <a:rPr lang="id-ID" sz="2800" b="1" dirty="0" smtClean="0">
                <a:solidFill>
                  <a:srgbClr val="FFFF00"/>
                </a:solidFill>
              </a:rPr>
              <a:t>tanaman, karena dapat merobohkan </a:t>
            </a:r>
            <a:endParaRPr lang="id-ID" sz="2800" b="1" dirty="0" smtClean="0">
              <a:solidFill>
                <a:srgbClr val="FFFF00"/>
              </a:solidFill>
            </a:endParaRPr>
          </a:p>
          <a:p>
            <a:r>
              <a:rPr lang="id-ID" sz="2800" b="1" dirty="0" smtClean="0">
                <a:solidFill>
                  <a:srgbClr val="FFFF00"/>
                </a:solidFill>
              </a:rPr>
              <a:t> </a:t>
            </a:r>
            <a:r>
              <a:rPr lang="id-ID" sz="2800" b="1" dirty="0" smtClean="0">
                <a:solidFill>
                  <a:srgbClr val="FFFF00"/>
                </a:solidFill>
              </a:rPr>
              <a:t>    tanaman</a:t>
            </a:r>
            <a:r>
              <a:rPr lang="id-ID" sz="2800" b="1" dirty="0" smtClean="0">
                <a:solidFill>
                  <a:srgbClr val="FFFF00"/>
                </a:solidFill>
              </a:rPr>
              <a:t>. Tanaman pepaya tumbuh optimal </a:t>
            </a:r>
            <a:r>
              <a:rPr lang="id-ID" sz="2800" b="1" dirty="0" smtClean="0">
                <a:solidFill>
                  <a:srgbClr val="FFFF00"/>
                </a:solidFill>
              </a:rPr>
              <a:t>pada</a:t>
            </a:r>
          </a:p>
          <a:p>
            <a:r>
              <a:rPr lang="id-ID" sz="2800" b="1" dirty="0" smtClean="0">
                <a:solidFill>
                  <a:srgbClr val="FFFF00"/>
                </a:solidFill>
              </a:rPr>
              <a:t> </a:t>
            </a:r>
            <a:r>
              <a:rPr lang="id-ID" sz="2800" b="1" dirty="0" smtClean="0">
                <a:solidFill>
                  <a:srgbClr val="FFFF00"/>
                </a:solidFill>
              </a:rPr>
              <a:t>    </a:t>
            </a:r>
            <a:r>
              <a:rPr lang="id-ID" sz="2800" b="1" dirty="0" smtClean="0">
                <a:solidFill>
                  <a:srgbClr val="FFFF00"/>
                </a:solidFill>
              </a:rPr>
              <a:t>daerah yang memiliki curah hujan 1000-2000 </a:t>
            </a:r>
            <a:endParaRPr lang="id-ID" sz="2800" b="1" dirty="0" smtClean="0">
              <a:solidFill>
                <a:srgbClr val="FFFF00"/>
              </a:solidFill>
            </a:endParaRPr>
          </a:p>
          <a:p>
            <a:r>
              <a:rPr lang="id-ID" sz="2800" b="1" dirty="0" smtClean="0">
                <a:solidFill>
                  <a:srgbClr val="FFFF00"/>
                </a:solidFill>
              </a:rPr>
              <a:t> </a:t>
            </a:r>
            <a:r>
              <a:rPr lang="id-ID" sz="2800" b="1" dirty="0" smtClean="0">
                <a:solidFill>
                  <a:srgbClr val="FFFF00"/>
                </a:solidFill>
              </a:rPr>
              <a:t>    mm/tahun</a:t>
            </a:r>
            <a:r>
              <a:rPr lang="id-ID" sz="2800" b="1" dirty="0" smtClean="0">
                <a:solidFill>
                  <a:srgbClr val="FFFF00"/>
                </a:solidFill>
              </a:rPr>
              <a:t>. Suhu udara optimum antara 22-26 </a:t>
            </a:r>
            <a:endParaRPr lang="id-ID" sz="2800" b="1" dirty="0" smtClean="0">
              <a:solidFill>
                <a:srgbClr val="FFFF00"/>
              </a:solidFill>
            </a:endParaRPr>
          </a:p>
          <a:p>
            <a:r>
              <a:rPr lang="id-ID" sz="2800" b="1" dirty="0" smtClean="0">
                <a:solidFill>
                  <a:srgbClr val="FFFF00"/>
                </a:solidFill>
              </a:rPr>
              <a:t> </a:t>
            </a:r>
            <a:r>
              <a:rPr lang="id-ID" sz="2800" b="1" dirty="0" smtClean="0">
                <a:solidFill>
                  <a:srgbClr val="FFFF00"/>
                </a:solidFill>
              </a:rPr>
              <a:t>    derajat </a:t>
            </a:r>
            <a:r>
              <a:rPr lang="id-ID" sz="2800" b="1" dirty="0" smtClean="0">
                <a:solidFill>
                  <a:srgbClr val="FFFF00"/>
                </a:solidFill>
              </a:rPr>
              <a:t>C, dengan kelembaban udara sekitar 40%. </a:t>
            </a:r>
            <a:endParaRPr lang="id-ID" sz="2800" b="1" dirty="0" smtClean="0">
              <a:solidFill>
                <a:srgbClr val="FFFF00"/>
              </a:solidFill>
            </a:endParaRPr>
          </a:p>
          <a:p>
            <a:r>
              <a:rPr lang="id-ID" sz="2800" b="1" dirty="0" smtClean="0">
                <a:solidFill>
                  <a:srgbClr val="FFFF00"/>
                </a:solidFill>
              </a:rPr>
              <a:t> </a:t>
            </a:r>
            <a:r>
              <a:rPr lang="id-ID" sz="2800" b="1" dirty="0" smtClean="0">
                <a:solidFill>
                  <a:srgbClr val="FFFF00"/>
                </a:solidFill>
              </a:rPr>
              <a:t>    Pepaya </a:t>
            </a:r>
            <a:r>
              <a:rPr lang="id-ID" sz="2800" b="1" dirty="0" smtClean="0">
                <a:solidFill>
                  <a:srgbClr val="FFFF00"/>
                </a:solidFill>
              </a:rPr>
              <a:t>dapat ditanam di dataran rendah </a:t>
            </a:r>
            <a:r>
              <a:rPr lang="id-ID" sz="2800" b="1" dirty="0" smtClean="0">
                <a:solidFill>
                  <a:srgbClr val="FFFF00"/>
                </a:solidFill>
              </a:rPr>
              <a:t>sampai</a:t>
            </a:r>
          </a:p>
          <a:p>
            <a:r>
              <a:rPr lang="id-ID" sz="2800" b="1" dirty="0" smtClean="0">
                <a:solidFill>
                  <a:srgbClr val="FFFF00"/>
                </a:solidFill>
              </a:rPr>
              <a:t> </a:t>
            </a:r>
            <a:r>
              <a:rPr lang="id-ID" sz="2800" b="1" dirty="0" smtClean="0">
                <a:solidFill>
                  <a:srgbClr val="FFFF00"/>
                </a:solidFill>
              </a:rPr>
              <a:t>    </a:t>
            </a:r>
            <a:r>
              <a:rPr lang="id-ID" sz="2800" b="1" dirty="0" smtClean="0">
                <a:solidFill>
                  <a:srgbClr val="FFFF00"/>
                </a:solidFill>
              </a:rPr>
              <a:t>ketinggian 700 m–1000 m dpl</a:t>
            </a:r>
            <a:r>
              <a:rPr lang="id-ID" sz="2800" b="1" dirty="0" smtClean="0">
                <a:solidFill>
                  <a:srgbClr val="FFFF00"/>
                </a:solidFill>
              </a:rPr>
              <a:t>.</a:t>
            </a:r>
            <a:endParaRPr lang="id-ID" sz="2800" b="1" dirty="0" smtClean="0">
              <a:solidFill>
                <a:srgbClr val="FFFF00"/>
              </a:solidFill>
            </a:endParaRPr>
          </a:p>
        </p:txBody>
      </p:sp>
      <p:sp>
        <p:nvSpPr>
          <p:cNvPr id="3" name="TextBox 2"/>
          <p:cNvSpPr txBox="1"/>
          <p:nvPr/>
        </p:nvSpPr>
        <p:spPr>
          <a:xfrm>
            <a:off x="349914" y="357166"/>
            <a:ext cx="3936334" cy="523220"/>
          </a:xfrm>
          <a:prstGeom prst="rect">
            <a:avLst/>
          </a:prstGeom>
          <a:noFill/>
        </p:spPr>
        <p:txBody>
          <a:bodyPr wrap="none" rtlCol="0">
            <a:spAutoFit/>
          </a:bodyPr>
          <a:lstStyle/>
          <a:p>
            <a:r>
              <a:rPr lang="id-ID" sz="2800" b="1" dirty="0" smtClean="0">
                <a:solidFill>
                  <a:srgbClr val="002060"/>
                </a:solidFill>
              </a:rPr>
              <a:t>SYARAT TUMBUH PEPAYA</a:t>
            </a:r>
            <a:endParaRPr lang="id-ID" sz="2800"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857232"/>
            <a:ext cx="8429684" cy="3139321"/>
          </a:xfrm>
          <a:prstGeom prst="rect">
            <a:avLst/>
          </a:prstGeom>
        </p:spPr>
        <p:txBody>
          <a:bodyPr wrap="square">
            <a:spAutoFit/>
          </a:bodyPr>
          <a:lstStyle/>
          <a:p>
            <a:r>
              <a:rPr lang="id-ID" sz="2200" b="1" dirty="0">
                <a:solidFill>
                  <a:schemeClr val="bg1"/>
                </a:solidFill>
              </a:rPr>
              <a:t>Komoditi buah-buahan yang berpeluang besar untuk dikembangkan, </a:t>
            </a:r>
            <a:r>
              <a:rPr lang="id-ID" sz="2200" b="1" dirty="0" smtClean="0">
                <a:solidFill>
                  <a:schemeClr val="bg1"/>
                </a:solidFill>
              </a:rPr>
              <a:t>adalah Pepaya</a:t>
            </a:r>
            <a:r>
              <a:rPr lang="id-ID" sz="2200" b="1" dirty="0">
                <a:solidFill>
                  <a:schemeClr val="bg1"/>
                </a:solidFill>
              </a:rPr>
              <a:t>. Pepaya (</a:t>
            </a:r>
            <a:r>
              <a:rPr lang="id-ID" sz="2200" b="1" i="1" dirty="0">
                <a:solidFill>
                  <a:schemeClr val="bg1"/>
                </a:solidFill>
              </a:rPr>
              <a:t>Carica papaya L.) merupakan buah tropis yang berasal </a:t>
            </a:r>
            <a:r>
              <a:rPr lang="id-ID" sz="2200" b="1" i="1" dirty="0" smtClean="0">
                <a:solidFill>
                  <a:schemeClr val="bg1"/>
                </a:solidFill>
              </a:rPr>
              <a:t>dari </a:t>
            </a:r>
            <a:r>
              <a:rPr lang="fi-FI" sz="2200" b="1" dirty="0" smtClean="0">
                <a:solidFill>
                  <a:schemeClr val="bg1"/>
                </a:solidFill>
              </a:rPr>
              <a:t>Meksiko </a:t>
            </a:r>
            <a:r>
              <a:rPr lang="fi-FI" sz="2200" b="1" dirty="0">
                <a:solidFill>
                  <a:schemeClr val="bg1"/>
                </a:solidFill>
              </a:rPr>
              <a:t>bagian selatan dan Amerika Selatan bagian Utara. Pepaya </a:t>
            </a:r>
            <a:r>
              <a:rPr lang="fi-FI" sz="2200" b="1" dirty="0" smtClean="0">
                <a:solidFill>
                  <a:schemeClr val="bg1"/>
                </a:solidFill>
              </a:rPr>
              <a:t>merupakan</a:t>
            </a:r>
            <a:r>
              <a:rPr lang="id-ID" sz="2200" b="1" dirty="0" smtClean="0">
                <a:solidFill>
                  <a:schemeClr val="bg1"/>
                </a:solidFill>
              </a:rPr>
              <a:t> jenis </a:t>
            </a:r>
            <a:r>
              <a:rPr lang="id-ID" sz="2200" b="1" dirty="0">
                <a:solidFill>
                  <a:schemeClr val="bg1"/>
                </a:solidFill>
              </a:rPr>
              <a:t>buah yang mudah beradaptasi di berbagai lingkungan, maka tidak </a:t>
            </a:r>
            <a:r>
              <a:rPr lang="id-ID" sz="2200" b="1" dirty="0" smtClean="0">
                <a:solidFill>
                  <a:schemeClr val="bg1"/>
                </a:solidFill>
              </a:rPr>
              <a:t>heran pepaya </a:t>
            </a:r>
            <a:r>
              <a:rPr lang="id-ID" sz="2200" b="1" dirty="0">
                <a:solidFill>
                  <a:schemeClr val="bg1"/>
                </a:solidFill>
              </a:rPr>
              <a:t>kini sudah tersebar di seluruh dunia, termasuk di Indonesia dan </a:t>
            </a:r>
            <a:r>
              <a:rPr lang="id-ID" sz="2200" b="1" dirty="0" smtClean="0">
                <a:solidFill>
                  <a:schemeClr val="bg1"/>
                </a:solidFill>
              </a:rPr>
              <a:t>merupakan salah </a:t>
            </a:r>
            <a:r>
              <a:rPr lang="id-ID" sz="2200" b="1" dirty="0">
                <a:solidFill>
                  <a:schemeClr val="bg1"/>
                </a:solidFill>
              </a:rPr>
              <a:t>satu komoditi buah yang disukai masyarakat Indonesia. Berikut </a:t>
            </a:r>
            <a:r>
              <a:rPr lang="id-ID" sz="2200" b="1" dirty="0" smtClean="0">
                <a:solidFill>
                  <a:schemeClr val="bg1"/>
                </a:solidFill>
              </a:rPr>
              <a:t>total </a:t>
            </a:r>
            <a:r>
              <a:rPr lang="it-IT" sz="2200" b="1" dirty="0" smtClean="0">
                <a:solidFill>
                  <a:schemeClr val="bg1"/>
                </a:solidFill>
              </a:rPr>
              <a:t>produksi </a:t>
            </a:r>
            <a:r>
              <a:rPr lang="it-IT" sz="2200" b="1" dirty="0">
                <a:solidFill>
                  <a:schemeClr val="bg1"/>
                </a:solidFill>
              </a:rPr>
              <a:t>pepaya di Indonesia dari tahun 2006 – 2010. Secara umum total </a:t>
            </a:r>
            <a:r>
              <a:rPr lang="it-IT" sz="2200" b="1" dirty="0" smtClean="0">
                <a:solidFill>
                  <a:schemeClr val="bg1"/>
                </a:solidFill>
              </a:rPr>
              <a:t>produksi</a:t>
            </a:r>
            <a:r>
              <a:rPr lang="id-ID" sz="2200" b="1" dirty="0" smtClean="0">
                <a:solidFill>
                  <a:schemeClr val="bg1"/>
                </a:solidFill>
              </a:rPr>
              <a:t> pepaya </a:t>
            </a:r>
            <a:r>
              <a:rPr lang="id-ID" sz="2200" b="1" dirty="0">
                <a:solidFill>
                  <a:schemeClr val="bg1"/>
                </a:solidFill>
              </a:rPr>
              <a:t>cenderung meningkat, namun pada tahun 2007 mengalami penurunan.</a:t>
            </a:r>
          </a:p>
        </p:txBody>
      </p:sp>
      <p:sp>
        <p:nvSpPr>
          <p:cNvPr id="3" name="TextBox 2"/>
          <p:cNvSpPr txBox="1"/>
          <p:nvPr/>
        </p:nvSpPr>
        <p:spPr>
          <a:xfrm>
            <a:off x="357158" y="214290"/>
            <a:ext cx="2837443" cy="584775"/>
          </a:xfrm>
          <a:prstGeom prst="rect">
            <a:avLst/>
          </a:prstGeom>
          <a:noFill/>
        </p:spPr>
        <p:txBody>
          <a:bodyPr wrap="none" rtlCol="0">
            <a:spAutoFit/>
          </a:bodyPr>
          <a:lstStyle/>
          <a:p>
            <a:r>
              <a:rPr lang="id-ID" sz="3200" b="1" dirty="0" smtClean="0">
                <a:solidFill>
                  <a:srgbClr val="002060"/>
                </a:solidFill>
              </a:rPr>
              <a:t>PENDAHULUAN</a:t>
            </a:r>
            <a:endParaRPr lang="id-ID" sz="3200" b="1" dirty="0">
              <a:solidFill>
                <a:srgbClr val="002060"/>
              </a:solidFill>
            </a:endParaRPr>
          </a:p>
        </p:txBody>
      </p:sp>
      <p:graphicFrame>
        <p:nvGraphicFramePr>
          <p:cNvPr id="4" name="Table 3"/>
          <p:cNvGraphicFramePr>
            <a:graphicFrameLocks noGrp="1"/>
          </p:cNvGraphicFramePr>
          <p:nvPr/>
        </p:nvGraphicFramePr>
        <p:xfrm>
          <a:off x="2643174" y="4429132"/>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id-ID" dirty="0" smtClean="0"/>
                        <a:t>TAHUN PRODUKSI</a:t>
                      </a:r>
                      <a:endParaRPr lang="id-ID" dirty="0"/>
                    </a:p>
                  </a:txBody>
                  <a:tcPr/>
                </a:tc>
                <a:tc>
                  <a:txBody>
                    <a:bodyPr/>
                    <a:lstStyle/>
                    <a:p>
                      <a:r>
                        <a:rPr lang="id-ID" dirty="0" smtClean="0"/>
                        <a:t>PRODUKSI PEPAYA (TON)</a:t>
                      </a:r>
                      <a:endParaRPr lang="id-ID" dirty="0"/>
                    </a:p>
                  </a:txBody>
                  <a:tcPr/>
                </a:tc>
              </a:tr>
              <a:tr h="370840">
                <a:tc>
                  <a:txBody>
                    <a:bodyPr/>
                    <a:lstStyle/>
                    <a:p>
                      <a:pPr algn="ctr"/>
                      <a:r>
                        <a:rPr lang="id-ID" dirty="0" smtClean="0"/>
                        <a:t>2006</a:t>
                      </a:r>
                      <a:endParaRPr lang="id-ID" dirty="0"/>
                    </a:p>
                  </a:txBody>
                  <a:tcPr/>
                </a:tc>
                <a:tc>
                  <a:txBody>
                    <a:bodyPr/>
                    <a:lstStyle/>
                    <a:p>
                      <a:pPr algn="ctr"/>
                      <a:r>
                        <a:rPr lang="id-ID" dirty="0" smtClean="0"/>
                        <a:t>653.451</a:t>
                      </a:r>
                      <a:endParaRPr lang="id-ID" dirty="0"/>
                    </a:p>
                  </a:txBody>
                  <a:tcPr/>
                </a:tc>
              </a:tr>
              <a:tr h="370840">
                <a:tc>
                  <a:txBody>
                    <a:bodyPr/>
                    <a:lstStyle/>
                    <a:p>
                      <a:pPr algn="ctr"/>
                      <a:r>
                        <a:rPr lang="id-ID" dirty="0" smtClean="0"/>
                        <a:t>2007</a:t>
                      </a:r>
                      <a:endParaRPr lang="id-ID" dirty="0"/>
                    </a:p>
                  </a:txBody>
                  <a:tcPr/>
                </a:tc>
                <a:tc>
                  <a:txBody>
                    <a:bodyPr/>
                    <a:lstStyle/>
                    <a:p>
                      <a:pPr algn="ctr"/>
                      <a:r>
                        <a:rPr lang="id-ID" dirty="0" smtClean="0"/>
                        <a:t>621.524</a:t>
                      </a:r>
                      <a:endParaRPr lang="id-ID" dirty="0"/>
                    </a:p>
                  </a:txBody>
                  <a:tcPr/>
                </a:tc>
              </a:tr>
              <a:tr h="370840">
                <a:tc>
                  <a:txBody>
                    <a:bodyPr/>
                    <a:lstStyle/>
                    <a:p>
                      <a:pPr algn="ctr"/>
                      <a:r>
                        <a:rPr lang="id-ID" dirty="0" smtClean="0"/>
                        <a:t>2008</a:t>
                      </a:r>
                      <a:endParaRPr lang="id-ID" dirty="0"/>
                    </a:p>
                  </a:txBody>
                  <a:tcPr/>
                </a:tc>
                <a:tc>
                  <a:txBody>
                    <a:bodyPr/>
                    <a:lstStyle/>
                    <a:p>
                      <a:pPr algn="ctr"/>
                      <a:r>
                        <a:rPr lang="id-ID" dirty="0" smtClean="0"/>
                        <a:t>653.276</a:t>
                      </a:r>
                      <a:endParaRPr lang="id-ID" dirty="0"/>
                    </a:p>
                  </a:txBody>
                  <a:tcPr/>
                </a:tc>
              </a:tr>
              <a:tr h="370840">
                <a:tc>
                  <a:txBody>
                    <a:bodyPr/>
                    <a:lstStyle/>
                    <a:p>
                      <a:pPr algn="ctr"/>
                      <a:r>
                        <a:rPr lang="id-ID" dirty="0" smtClean="0"/>
                        <a:t>2009</a:t>
                      </a:r>
                      <a:endParaRPr lang="id-ID" dirty="0"/>
                    </a:p>
                  </a:txBody>
                  <a:tcPr/>
                </a:tc>
                <a:tc>
                  <a:txBody>
                    <a:bodyPr/>
                    <a:lstStyle/>
                    <a:p>
                      <a:pPr algn="ctr"/>
                      <a:r>
                        <a:rPr lang="id-ID" dirty="0" smtClean="0"/>
                        <a:t>772.844</a:t>
                      </a:r>
                      <a:endParaRPr lang="id-ID" dirty="0"/>
                    </a:p>
                  </a:txBody>
                  <a:tcPr/>
                </a:tc>
              </a:tr>
              <a:tr h="370840">
                <a:tc>
                  <a:txBody>
                    <a:bodyPr/>
                    <a:lstStyle/>
                    <a:p>
                      <a:pPr algn="ctr"/>
                      <a:r>
                        <a:rPr lang="id-ID" dirty="0" smtClean="0"/>
                        <a:t>2010</a:t>
                      </a:r>
                      <a:endParaRPr lang="id-ID" dirty="0"/>
                    </a:p>
                  </a:txBody>
                  <a:tcPr/>
                </a:tc>
                <a:tc>
                  <a:txBody>
                    <a:bodyPr/>
                    <a:lstStyle/>
                    <a:p>
                      <a:pPr algn="ctr"/>
                      <a:r>
                        <a:rPr lang="id-ID" dirty="0" smtClean="0"/>
                        <a:t>695,214</a:t>
                      </a:r>
                      <a:endParaRPr lang="id-ID" dirty="0"/>
                    </a:p>
                  </a:txBody>
                  <a:tcPr/>
                </a:tc>
              </a:tr>
            </a:tbl>
          </a:graphicData>
        </a:graphic>
      </p:graphicFrame>
      <p:sp>
        <p:nvSpPr>
          <p:cNvPr id="5" name="TextBox 4"/>
          <p:cNvSpPr txBox="1"/>
          <p:nvPr/>
        </p:nvSpPr>
        <p:spPr>
          <a:xfrm>
            <a:off x="428596" y="4934562"/>
            <a:ext cx="1948226" cy="1200329"/>
          </a:xfrm>
          <a:prstGeom prst="rect">
            <a:avLst/>
          </a:prstGeom>
          <a:noFill/>
        </p:spPr>
        <p:txBody>
          <a:bodyPr wrap="none" rtlCol="0">
            <a:spAutoFit/>
          </a:bodyPr>
          <a:lstStyle/>
          <a:p>
            <a:r>
              <a:rPr lang="id-ID" b="1" dirty="0" smtClean="0">
                <a:solidFill>
                  <a:srgbClr val="FFFF00"/>
                </a:solidFill>
              </a:rPr>
              <a:t>DATA PRODUKSI</a:t>
            </a:r>
          </a:p>
          <a:p>
            <a:r>
              <a:rPr lang="id-ID" b="1" dirty="0" smtClean="0">
                <a:solidFill>
                  <a:srgbClr val="FFFF00"/>
                </a:solidFill>
              </a:rPr>
              <a:t>PEPAYA NASIONAL</a:t>
            </a:r>
          </a:p>
          <a:p>
            <a:r>
              <a:rPr lang="id-ID" b="1" dirty="0" smtClean="0">
                <a:solidFill>
                  <a:srgbClr val="FFFF00"/>
                </a:solidFill>
              </a:rPr>
              <a:t>MENURUT BPS </a:t>
            </a:r>
          </a:p>
          <a:p>
            <a:r>
              <a:rPr lang="id-ID" b="1" dirty="0" smtClean="0">
                <a:solidFill>
                  <a:srgbClr val="FFFF00"/>
                </a:solidFill>
              </a:rPr>
              <a:t>TAHUN 2010</a:t>
            </a:r>
            <a:endParaRPr lang="id-ID"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74345"/>
            <a:ext cx="8286808" cy="6555641"/>
          </a:xfrm>
          <a:prstGeom prst="rect">
            <a:avLst/>
          </a:prstGeom>
        </p:spPr>
        <p:txBody>
          <a:bodyPr wrap="square">
            <a:spAutoFit/>
          </a:bodyPr>
          <a:lstStyle/>
          <a:p>
            <a:pPr marL="514350" indent="-514350">
              <a:buAutoNum type="arabicPeriod" startAt="2"/>
            </a:pPr>
            <a:r>
              <a:rPr lang="id-ID" sz="2700" b="1" dirty="0" smtClean="0">
                <a:solidFill>
                  <a:srgbClr val="FFFF00"/>
                </a:solidFill>
              </a:rPr>
              <a:t>Tanah</a:t>
            </a:r>
            <a:r>
              <a:rPr lang="id-ID" sz="2700" b="1" dirty="0" smtClean="0">
                <a:solidFill>
                  <a:srgbClr val="FFFF00"/>
                </a:solidFill>
              </a:rPr>
              <a:t/>
            </a:r>
            <a:br>
              <a:rPr lang="id-ID" sz="2700" b="1" dirty="0" smtClean="0">
                <a:solidFill>
                  <a:srgbClr val="FFFF00"/>
                </a:solidFill>
              </a:rPr>
            </a:br>
            <a:r>
              <a:rPr lang="id-ID" sz="2700" b="1" dirty="0" smtClean="0">
                <a:solidFill>
                  <a:srgbClr val="FFFF00"/>
                </a:solidFill>
              </a:rPr>
              <a:t>Tanah </a:t>
            </a:r>
            <a:r>
              <a:rPr lang="id-ID" sz="2700" b="1" dirty="0" smtClean="0">
                <a:solidFill>
                  <a:srgbClr val="FFFF00"/>
                </a:solidFill>
              </a:rPr>
              <a:t>yang baik untuk tanaman pepaya </a:t>
            </a:r>
            <a:r>
              <a:rPr lang="id-ID" sz="2700" b="1" dirty="0" smtClean="0">
                <a:solidFill>
                  <a:srgbClr val="FFFF00"/>
                </a:solidFill>
              </a:rPr>
              <a:t>adalah</a:t>
            </a:r>
          </a:p>
          <a:p>
            <a:pPr marL="514350" indent="-514350"/>
            <a:r>
              <a:rPr lang="id-ID" sz="2700" b="1" dirty="0" smtClean="0">
                <a:solidFill>
                  <a:srgbClr val="FFFF00"/>
                </a:solidFill>
              </a:rPr>
              <a:t> </a:t>
            </a:r>
            <a:r>
              <a:rPr lang="id-ID" sz="2700" b="1" dirty="0" smtClean="0">
                <a:solidFill>
                  <a:srgbClr val="FFFF00"/>
                </a:solidFill>
              </a:rPr>
              <a:t>      </a:t>
            </a:r>
            <a:r>
              <a:rPr lang="id-ID" sz="2700" b="1" dirty="0" smtClean="0">
                <a:solidFill>
                  <a:srgbClr val="FFFF00"/>
                </a:solidFill>
              </a:rPr>
              <a:t>tanah yang subur dan banyak mengandung humus atau bahan organik. Tanah itu harus mampu menahan air dan gembur (daya ikat air tinggi). Derajat keasaman tanah (pH tanah) yang ideal adalah netral dengan pH 6-7. Kandungan air tanah merupakan syarat penting dalam kehidupan tanaman ini. Air menggenang dapat mengundang penyakit jamur akar hingga yang bisa mengakibatkan tanaman layu bahkan mati. Apabila kekurangan air, tanaman akan kurus, serta daun, bunga dan buah rontok. Tinggi air tanahyang ideal bagi tanaman tidak lebih dalam dari 50–150 cm dibawah permukaan tanah</a:t>
            </a:r>
            <a:r>
              <a:rPr lang="id-ID" sz="2700" b="1" dirty="0" smtClean="0">
                <a:solidFill>
                  <a:srgbClr val="FFFF00"/>
                </a:solidFill>
              </a:rPr>
              <a:t>.</a:t>
            </a:r>
            <a:endParaRPr lang="id-ID" sz="2700" b="1"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https://encrypted-tbn2.gstatic.com/images?q=tbn:ANd9GcSYTdaxAufkM_W5qUSa4U_K8RjuaqjL8G-Vx5_O4H8dYacF4OufD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750" name="AutoShape 6" descr="https://encrypted-tbn0.gstatic.com/images?q=tbn:ANd9GcQvnl_NRxWzlqfGgRE7LJ3DnlWf8UClbTHyJK0wfw1mgwjppY_a6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752" name="AutoShape 8" descr="https://encrypted-tbn0.gstatic.com/images?q=tbn:ANd9GcQvnl_NRxWzlqfGgRE7LJ3DnlWf8UClbTHyJK0wfw1mgwjppY_a6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754" name="AutoShape 10" descr="https://encrypted-tbn0.gstatic.com/images?q=tbn:ANd9GcQvnl_NRxWzlqfGgRE7LJ3DnlWf8UClbTHyJK0wfw1mgwjppY_a6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756" name="AutoShape 12" descr="https://encrypted-tbn0.gstatic.com/images?q=tbn:ANd9GcQvnl_NRxWzlqfGgRE7LJ3DnlWf8UClbTHyJK0wfw1mgwjppY_a6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8" name="TextBox 7"/>
          <p:cNvSpPr txBox="1"/>
          <p:nvPr/>
        </p:nvSpPr>
        <p:spPr>
          <a:xfrm>
            <a:off x="357158" y="285728"/>
            <a:ext cx="3808543" cy="523220"/>
          </a:xfrm>
          <a:prstGeom prst="rect">
            <a:avLst/>
          </a:prstGeom>
          <a:noFill/>
        </p:spPr>
        <p:txBody>
          <a:bodyPr wrap="none" rtlCol="0">
            <a:spAutoFit/>
          </a:bodyPr>
          <a:lstStyle/>
          <a:p>
            <a:r>
              <a:rPr lang="id-ID" sz="2800" b="1" dirty="0" smtClean="0">
                <a:solidFill>
                  <a:srgbClr val="002060"/>
                </a:solidFill>
              </a:rPr>
              <a:t>CARA BUDIDAYA PEPAYA</a:t>
            </a:r>
            <a:endParaRPr lang="id-ID" sz="2800" b="1" dirty="0">
              <a:solidFill>
                <a:srgbClr val="002060"/>
              </a:solidFill>
            </a:endParaRPr>
          </a:p>
        </p:txBody>
      </p:sp>
      <p:sp>
        <p:nvSpPr>
          <p:cNvPr id="9" name="TextBox 8"/>
          <p:cNvSpPr txBox="1"/>
          <p:nvPr/>
        </p:nvSpPr>
        <p:spPr>
          <a:xfrm>
            <a:off x="428596" y="928670"/>
            <a:ext cx="1793953" cy="461665"/>
          </a:xfrm>
          <a:prstGeom prst="rect">
            <a:avLst/>
          </a:prstGeom>
          <a:noFill/>
        </p:spPr>
        <p:txBody>
          <a:bodyPr wrap="none" rtlCol="0">
            <a:spAutoFit/>
          </a:bodyPr>
          <a:lstStyle/>
          <a:p>
            <a:r>
              <a:rPr lang="id-ID" sz="2400" b="1" dirty="0" smtClean="0">
                <a:solidFill>
                  <a:srgbClr val="FF0000"/>
                </a:solidFill>
              </a:rPr>
              <a:t>PEMBIBITAN</a:t>
            </a:r>
            <a:endParaRPr lang="id-ID" sz="2400" b="1" dirty="0">
              <a:solidFill>
                <a:srgbClr val="FF0000"/>
              </a:solidFill>
            </a:endParaRPr>
          </a:p>
        </p:txBody>
      </p:sp>
      <p:sp>
        <p:nvSpPr>
          <p:cNvPr id="31757" name="Rectangle 13"/>
          <p:cNvSpPr>
            <a:spLocks noChangeArrowheads="1"/>
          </p:cNvSpPr>
          <p:nvPr/>
        </p:nvSpPr>
        <p:spPr bwMode="auto">
          <a:xfrm>
            <a:off x="428596" y="1428736"/>
            <a:ext cx="850112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id-ID" sz="2000" b="1" i="0" strike="noStrike" cap="none" normalizeH="0" baseline="0" dirty="0" smtClean="0">
                <a:ln>
                  <a:noFill/>
                </a:ln>
                <a:solidFill>
                  <a:schemeClr val="bg1"/>
                </a:solidFill>
                <a:effectLst/>
                <a:latin typeface="+mj-lt"/>
                <a:ea typeface="Times New Roman" pitchFamily="18" charset="0"/>
                <a:cs typeface="Helvetica"/>
              </a:rPr>
              <a:t>     Persyaratan Bibit/Benih</a:t>
            </a:r>
            <a:endParaRPr kumimoji="0" lang="id-ID" sz="2000" b="1" i="0" strike="noStrike" cap="none" normalizeH="0" baseline="0" dirty="0" smtClean="0">
              <a:ln>
                <a:noFill/>
              </a:ln>
              <a:solidFill>
                <a:schemeClr val="bg1"/>
              </a:solidFill>
              <a:effectLst/>
              <a:latin typeface="+mj-lt"/>
              <a:cs typeface="Arial" pitchFamily="34" charset="0"/>
            </a:endParaRPr>
          </a:p>
          <a:p>
            <a:pPr marL="43200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strike="noStrike" cap="none" normalizeH="0" baseline="0" dirty="0" smtClean="0">
                <a:ln>
                  <a:noFill/>
                </a:ln>
                <a:solidFill>
                  <a:schemeClr val="bg1"/>
                </a:solidFill>
                <a:effectLst/>
                <a:latin typeface="+mj-lt"/>
                <a:ea typeface="Times New Roman" pitchFamily="18" charset="0"/>
                <a:cs typeface="Helvetica"/>
              </a:rPr>
              <a:t>Biji-biji  yang</a:t>
            </a:r>
            <a:r>
              <a:rPr kumimoji="0" lang="id-ID" sz="2000" b="1" i="0" strike="noStrike" cap="none" normalizeH="0" dirty="0" smtClean="0">
                <a:ln>
                  <a:noFill/>
                </a:ln>
                <a:solidFill>
                  <a:schemeClr val="bg1"/>
                </a:solidFill>
                <a:effectLst/>
                <a:latin typeface="+mj-lt"/>
                <a:ea typeface="Times New Roman" pitchFamily="18" charset="0"/>
                <a:cs typeface="Helvetica"/>
              </a:rPr>
              <a:t> </a:t>
            </a:r>
            <a:r>
              <a:rPr kumimoji="0" lang="id-ID" sz="2000" b="1" i="0" strike="noStrike" cap="none" normalizeH="0" baseline="0" dirty="0" smtClean="0">
                <a:ln>
                  <a:noFill/>
                </a:ln>
                <a:solidFill>
                  <a:schemeClr val="bg1"/>
                </a:solidFill>
                <a:effectLst/>
                <a:latin typeface="+mj-lt"/>
                <a:ea typeface="Times New Roman" pitchFamily="18" charset="0"/>
                <a:cs typeface="Helvetica"/>
              </a:rPr>
              <a:t> digunakan sebagai bibit diambil dari buah-buah yang telah masak benar dan berasal  dari pohon pilihan.  Buah  pilihan tersebut di belah dua untuk diambil biji-bijinya. Biji yang dikeluarkan kemudian dicuci bersih hingga kulit yang menyelubungi biji terbuang lalu dikeringkan ditempat yang teduh. Biji yang segar digunakan sebagai bibit. Bibit jangan diambil  dari buah  yang sudah terlalu masak/tua dan jangan  dan pohon yang sudah tua.</a:t>
            </a:r>
            <a:endParaRPr kumimoji="0" lang="id-ID" sz="2000" b="1" i="0" strike="noStrike" cap="none" normalizeH="0" baseline="0" dirty="0" smtClean="0">
              <a:ln>
                <a:noFill/>
              </a:ln>
              <a:solidFill>
                <a:schemeClr val="bg1"/>
              </a:solidFill>
              <a:effectLst/>
              <a:latin typeface="+mj-lt"/>
              <a:cs typeface="Arial" pitchFamily="34" charset="0"/>
            </a:endParaRPr>
          </a:p>
        </p:txBody>
      </p:sp>
      <p:sp>
        <p:nvSpPr>
          <p:cNvPr id="31758" name="Rectangle 14"/>
          <p:cNvSpPr>
            <a:spLocks noChangeArrowheads="1"/>
          </p:cNvSpPr>
          <p:nvPr/>
        </p:nvSpPr>
        <p:spPr bwMode="auto">
          <a:xfrm>
            <a:off x="428596" y="4286256"/>
            <a:ext cx="850112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Penyiapan Benih</a:t>
            </a:r>
            <a:endPar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Kebutuhan benih per hektar 60 gram (± 2.000 tanaman). Benih direndam</a:t>
            </a:r>
          </a:p>
          <a:p>
            <a:pPr marL="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dalam larutan NASKURU 5 cc/liter selama 1-2 jam, ditiriskan kemudian </a:t>
            </a:r>
          </a:p>
          <a:p>
            <a:pPr marL="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disemai dalam polybag ukuran 20 x 15 cm.  Media yang digunakan </a:t>
            </a:r>
          </a:p>
          <a:p>
            <a:pPr marL="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merupakan campuran 2 ember  tanah yang di ayak ditambah  1 ember </a:t>
            </a:r>
          </a:p>
          <a:p>
            <a:pPr marL="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pupuk kandang yang sudah matang dan diayak ditambah 50 gram TSP </a:t>
            </a:r>
          </a:p>
          <a:p>
            <a:pPr marL="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dihaluskan</a:t>
            </a:r>
            <a:endParaRPr kumimoji="0" lang="id-ID" sz="20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https://encrypted-tbn2.gstatic.com/images?q=tbn:ANd9GcRvvk2QlhUeq3gqN3SNdfT_W6p2WJFgW8e2bkxxYDGtWPN8CHc5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9160" name="AutoShape 8" descr="data:image/jpeg;base64,/9j/4AAQSkZJRgABAQAAAQABAAD/2wCEAAkGBhQSERUUExQWFRUWGRcYFxcYGRodGRsZGBgXGxoaGxwYHCceGhokHBoYHy8gIycpLCwtHSAxNTAqNSYrLCkBCQoKDgwOGg8PGiwkHCQsLCwsLCwsLCwsLCwsLCwsLCwsLCwsLCwsLCwsLCwsLCwsLCwsLCwsLCwsLCwsLCwsLP/AABEIALcBEwMBIgACEQEDEQH/xAAbAAACAwEBAQAAAAAAAAAAAAAEBQIDBgABB//EAEMQAAIBAgQDBgQDBgUDAwUBAAECEQMhAAQSMSJBUQUTYXGBkQYyobFCwfAUI1Ji0eEzcoKS8QcVorLC0iQ0Q1ODF//EABgBAAMBAQAAAAAAAAAAAAAAAAABAgME/8QAKREAAgIBBQABBAAHAAAAAAAAAAECESEDEjFBURMiMnGhQmGBkbHR8P/aAAwDAQACEQMRAD8Az/ZueXXUBB4qVVQZ5xOpoBEwqe2/PGy/7kGKaJ4ieJbAalpMbiW1MWBiSsE2MAYwmWYLUaPluAwvshpkyABpux2/hw07Odm7tSYIWoFmYlkVKS35kDyIk7kYhM0oIruopgxNQtxEknUahFEggGbNVBAN/wB2IB4cLqObVaR1DU61ARbh+Wqt+ViUIBAN28cEZs0y2lhYAk3FwqtwysgSAIIkyR1nC7MfNAiSxnSDF4PO5N/PAInRrsHaxUwIAUm4VYhBcnSpgROB6VLU2n+Ibm8lTM9NtVp5YuphjrYBmIGpjAAjTaYsAbiPHc4hmM9wpJ2YH0AhoHSDE4ACnQDSCwJVYhdhfUC3O+qT9gBhlVyoqU1JZe6QAFFPGxs0jyVid/xxznCzL5GCx4WIV3ZZhVChj1mAt4kk/UssllwxMqCtxGriKwxWAJI2O9uE+GAZ5nnjWAOAqFgMt90UQlpDNpAvFhynA/Y+cKVUWYFSnVpPPPWzkf8Akacc7EbG8c5WEk0wSo0JAH4S1uEQb6WG/I+eF9Cme9B0mQ6SPAmJnb5tA25+FyxEaFMkHzYn7R98G9lUXappA4hEtuFLGCxi5EyPXFeWoTVdORZh7z4Hr0OGC5g03rGNK1E0IP4m1UlMAHccRgk787HCQyVfP6khgVo6mdlBI1tP+Gh5QIXlAAjc6WhQUaGaIvDa6bDUBrOgUzpEAwxUWMHVG4jAeUyZc0y4EKQABOmO61azAINSBHIFgqzBGH6ZBXFNgpnUKjCQYVF1BTImYAUm8SLdGJieshC6WDWB16mEalpKSoCyBBKrIMHlBGBactRpoWsAKrSpOs6AWafwnuwWAM2tPPEu2s6HLXMsTK/wsCytsOujn1xQK9NKMBiWFI2t+IMLAnkFYf8A9AN7YBB9XOL3JBLwjhrATBCpzMauAm9r74UPnFnUoJg7FgJGhta2WymRe+53xFF4XQvpJNy2oCeQBiOux6eWBh8z6rmIO+5UrzAkddjhoTWR3k88SjFuWiDJkgGoxkTyLfXnFkZqsadtySR/KCD9BE47I55RVKkmCrWjYw3jfEC4CsOQ5+pLQPBtR39ejEPauaLaHPyiW3gWJ0ifAML4YZPtEM4IJnVxEFhAaA0Xu0E3M+FzK5sV9I/0oPDiWJ9jjzJVjDqLX0j/AFKy39Sv98Io0nZ+lnIHyjhQcgI1EwLSe8BgcyOmNJUyaQGv3nEhGofzW9JFzYYxmUzophJj95VTi5y6mY9Fv64Zf9wJOscVjeOZZhteJ29MOxPkYHLrxxWhuJNJEBjqAUq02Kwx2khmHPE2zQjUBKW1J+EoZECRcTLidwRz2R5uqO6BAiRYC8cJNiRvBN8EZWuq1GYTDhWjkNQm0c5JB8AI5DCBGgyPxPRlqdWnl6IKOUICKCQpgbfNBBienO2M/wDDdNuzs69Rge41OAwHDbWoEzuGgRvY4p7QzEUWUgXUHlsFLAExAFwCenmMFL2oymo5GmkxZiumx1BwTqN9fDY72PXBuHRfUivpeo3eVCSFWRZZYsSQY35GdysQZZB2nQGpa71RGqFpKCGCKDptykQCZJJi+kAqcvacd6HB70hjF+NVJWokiboiVCADc3Bk4gz/ALezMtR1KlQDqPCjxUM6ANRK0zEbN4CMJsW0z1btjvWHeS3ECxmWCgRAJI6yRaY3FseN3jo7mmZdkGqCeECTEbBmQf7dujrL9pU++pU61SrUbUAXTM1VXUNSgBNZhCSis+5PeRa2PO2+y6dQIyNUueJSVOkaM0wkACTKUwG24zAuBhAoUD9j9jOA+oMmrUsspXRaZBcDTUDbXEbmN8Kf2JxTqZZ0o/vK2vvO/wAuCUBJsiuXubhVAAna04eZD4XSHZEoPDOr1Hd9ShG4lK0xIIKnne2xwwyPw/Seqe7ApwCWsdUC4QM5YgGdRH8s+GGnROwyVf4KzLMTqpXM/wD59jttQiIjbHYOzj5es7VGrMhYyFVRAX8PyyJ0xME3m5x2Ff8AI02IW5NQXUwI0tEmJkgRcXsTYcgcHZdw1MGQGAgD+UkyT0i5H+U+E05aNLmbqqd3eSAGmdhqJpk8ou1rxieVYJJHzIqMLbkQzM24FpHObeWJLGXZlDSDwamJtMgkG3WLpUmeQ2ucCdtuGzFQlp/eAG0bJeATtFMBRflN8WZSoAyqDOkkRqMgrKqZ1cMKTczYRHURkLVbyZAZvYAkn/dcXnDsVHI0nTBJZ12td9IFyIifHTvsLkVUHEoCsXAUEgSN/lJ+WSZnwxdSViWtuwQm1oXi/O/lgrLqFcd5fUN4JkagxInnDC/iPPAFHmUrsyqSzQwp6rQNIOkgxxcUA2uRIvNjMnn9VMUyzDW+i2+g6iy+GrhUm3IGbYX9nOIK2HGDp5Aa2EE+Q1T4nBfZzBV73hOlhClZBIZYk8xcyPFRbABTmcydCK0CKwYmBqgigCNV+EASB52sRgSpZ3BlZKtpkQSpMC07ffng7NsAq6o4agaw34FBk87qpI5FmF9z52mQKm8aqJ7wA2LM079NWk+m2AAWlnCMy0KZNQmIkjpYXN4sMWZttJBBOssDHNV02B5AgwCLi0eftZYzLnxn2M/njzNUjrKRxBxJ5ySuoeQk+ii07ggvJdoFQGBEjSQCLahpKC4vGkdRMdLM+yu2SoXVqaOEixIUkG4O4sAbbTvhPl6ZKqL8ExYSLyR4wRM7DUOuC848ADSARTdZgEMFVoaB8ptvtefHDsKO7TVe8eRbUoJIYMzHvJeDFmMG+xWMQpDUESLM8azMw0CJO0rJjb6jFnaYDqoN5V2mQBIkwYF/mv5keXuTyRYluFQo3O0iLbzcBbkfiJwAerm1B4wXR7sDFpdjI2EXB8564bZrs7J1DIaECcIDEAEaWIvf8RgRG5ixwkTKLUamsnSYnb5Vgnc9BbyPhByga2iO7aodB3BGgg3G4A+k7ThiKcz8P01XvATwsFJMTBqBWuBtpv6+8O0uyaVItpTTSY6KUuzEAlGLOZtqQ1GG2wHkV2jmQC6xK1ACFJFiDHIeE4G7ermqgUAAIOGOu41eM8PLYm8zgsKFGVBaoVIiy7jYiPaJPlHhgynkKneMoNMQBciFswgmV24Tv4TheuYmtqvcib9dO3X88aPNHucw5V4YqrKSbCNasu4kEwwuIBFxfCsdAfZjOTSVH4mEgLrmAAxHApPIHYjaY3B9CiTUKl1NlnTaU4jEm1iSpHMgYFo0tNenp4k/+oRAbcIABJn+Unx/MnJVl1uwMAoQYm+kJxb+M+222HYqKO+NQgbyVBM2AhVMzNtIIxYCpZiSZ0wnKDLAzqvImfTAnZ1kuYLeI8CSfG9h1BxLOMdQFwYv4klbTF76j5YVjor7QqAowURAIgWiZgbRyFuQB5DBRzDQuqnwQonhJ0xXgCFmC0Sb2px1wv07E/i4vCGFvaefQ74Pr5uRKiIZBF9gpAWZsszAj3vhWOiurWbu1BYAkXmJVgWGocmMKW23jxOEeQzBXNMykr3iwVG0k6tJA6aiP1c7OVfmPJQHaedwwHrUaCLfiwhYksGUkEuWmbkQxPvAw1kTwa3KpTZGStTA0tU0MiwVYo7IsjeOAwTaI5xjlYIzVBsVICggSQ7AEDwVAL/xNyxTUVkSjT1TdeKCCSznYfwgOOV9N7mwlPNfu26MSwHiVp6CT0IBHjHKMJjNI9VaaM6MwqVOOTJAuxV9ImTzCi89YAx1arOXpoAVLsQ9wWXSeIAqbEyVBXntYSEvZ+eASoZLAQI58VwL8hB9YwfUzSGlIB+UmZ5vJWbXM38yp5YAL8t2TQqKHbK0nJ/Ey05IFh81MmIAAvtGOwqzPbTBvwCy7xPyjqJjp4dMdgsdCDJ1zEDznmSdj7WxYjkkm11AuOU2HtA9TzxVRokHp09MXqYBHoffE2Bf3v72QSZKT/NtM7zzx7mXghjFlK+cE7+4xRUBH66C2PK30Ef1/LCsYTlKoBeQYIgAWmSobeYJEweXiLH0v8p3IF97DSIjkLgCcDG30+kR9seAcsOwLi6hhFo+YjnMXPUxI8gMctUrqUCxMx6mLeg/UY6tSIZfa3gYP1BxFmOuQDz5c5I/PASHlAUpiJHEduQJ1HzJBPr1tgCq1lJuwbRubjQ1vcG+JmodRIEGTbzOo/niaVBp09Y95ufvgGi2u0156hSfUA/niijV4wzdQTPiDPriwWqD/Kn/AKBgeo14i0mP174LEGMADMgTexvfw3v+Y8x42aLaTMkKRfxBHr/fARqXv0x7RqkMPb7jDsA/9oBKzcACemy22vG2J0M0O7N+JiZ3A0gKAPGTPheIOAKVWSRtw7eMH++IvmLW5iMFgNMk44RMagF5iFDKI35gMfTxxZms4IHL96CR4EgHnHKOuElLNwOQ8fWcWNV1aucAH6j+uCwGnamb70k8pA94PtE/TEa+aVh0nc3/ABAdLkD2364T/tmqwBM/oYvavoWDymJ9eZwxWipxxAxsB6mTv/twWa2phN4Ag9YgfYDw3xVmF4Ax/wD1ofdjf6nFFLM8QvzG/wCuWFYxitWWVuf7wcvxCOfnHr4YNytQBiNxoYWG91vfy3HIYS1M6F5/L+Uj3xd2ZnNRYjkH/wDSDz88CBsO7Pq6SAb29hfV+R9+uK5lV1ExxDy8PG2k+2Af2nU0DeIPqBP688WDNjQCbgax7xfynAK0WvULJ4WHKSQTH0JHpOOo1R8xsoIiNxEmbbnbxwE9Sz8igBjzKicVnMjTP8zDfoF+oGAdnnaFQlYtJYMYva0J5C4/QwLkr6DNhq232O3p9sWZuqNQg9J8uE/mMeLCELzbY+BF/pblviokyGeYrmoiwSGJAEHxEXnofpgCrV4TE8QIM+dMz5/N9cV1KpAPkFHmdj5gA38MQq1gefXEFhNCvEryYgHy8PfDAZrVRCj8ESOpMgf19umElO8x4fXDHJG25sfazR9QMMmwmnxCSpbxk8rY8wEa38wFha45Y7E5HcQoUJIQU2cgmYDExMj5R/zGOemSrSm5K6o53nlYxOHi/DGeLf8A27L0Jajex5d9MA/cY7LfDNerTlWpoNddNJ+YlGam0kfzSPCdzitrIFNShyjiE6gVuJB5xB2jfl54maWkEMgM7EwAfEe+NQvwfXqd4wenwyNIJljpkwBtYiIJwR//AJ9mGINTMLItwqzCNIWxbTfhG+DawZje8lQe7QEgQZWfcLIxYjxcUl3Ekz1PgYt0GNqn/TtQoBzXmAI333rCLziNP4GygDCpmCdLWgJOwO0tzJ9hhOIrMXXq6SxhTM3JH8QMiRvc4Gd4kagJ6+ZxqaXZGWOY7uqzNTLVF4bHTopNTO3Q1FPUgRGLPhOjlu5c16RqVBUdQQTAXhi2oAGZvGB12xtmOFYs86pMT8p/hMbjyx5UquFXyAuByNhfH0yuuSYXytOQIB7ukGiwIDXIBFjheyZZS3/066TGniYEbzB3A52xL1ILshyRjjTPeDx/qRgevQbVMExNxNuJvyGGeejvF0iBxRcnarUHMnpgwFCXDFromw6hweXL9ThOVZLk6VmYp5GqSIpvFhcNuGHtbHtLs2t3gYo2nUTtyvfqfTGqqVBYhXseqqP/ACnHqKVUAgWABh2na54FxPzIx3mXpdnOXLiwhivkwI25XxKp2YxprPDpUlvI3GHlGpFLdosL6BADTF4OJZgIEaSwBETKgQV0xa22G9VIe8yS1qZEaojwPh4YaU6HAxAPEEA5XIA8xf1xTR7Aou3BUcxeAAdvIfr7tBlytIrDkArBdRsCt50i5PTD3oe5YoVJ2VUVgYmD/EIkc9/rieey1R9YCu0logEje0YdLmCDGqmkclBJ9lX88XUs3tqltvwH34jvhfKZ7zOdo5djQ4Z1GkNIvvyge2E1LK1i8920awTYwBIuenP642VaoFYEcICqBJIiACJgzyHPHJ2pSLAHTUbwpsWEmdyzWvi99dFykZHMZZ2NQ76mawv+Ix+VsHdnZR6e6Mo0VmaQdyiqh256Th9TrVoAFOoNIAkmFtz4YbFtSi3d1CyICUIkC/PYk6r+Iwb+gUsmTSjUatTYI1mBNjYLIk8wLYIo0alPJoCr95DEAgltXeMdo3gqcaFe1As6VSqxgEDWYiTfSFAuTucF9nds1Er0qgy9JGVKqhVHzau74ngmSI67E4pS9GpZtmaT4bzbtWP7PU/fDTTkQWYsCANRB2kybYDzPZVakirWpOjF6nCRciFEg7G83uLY3Ha3xLXZP32iFYNwyB0gjaLnlij4f+KVR9dHKIxuCTUKbQSwIpPvYWHLfDTTGpJ8GVTsqsO9qtQq6ILCpofSFAOppA06QBOomAL8sKMzl6lCsVYOpEEBwQwBAiVa4PKDfH1DMfGrnKtlzQVdaNTZtZaQylZg01g36nGE+Os6tXMpWFPQzqdfFqBKtuIA02YA74aa6BSi3RVVpgppuWMtIUt86gDbkDqPW2KK2WcCw8GBsd52IHQY2fZHbStkKShajNpCOCQQTT4ZsJCnTMcwemLMv8QUlXS+Wpx0hTfyKgf8YVpOgc48Mx2RVwy2jiEW6Ec8H5JTpqAEEmwHS6iDqHiL/XD3N9pUHRu6y9OmSDBAVWmxmEnpz+mE3w+yq81IIkkg7QWXpf8ADhrJXVgOa7PKsVYrIj8ajl4kfbHY2i9r5cj5lHh3BMetp88e402ozohVz2rfMVCeX7stHvWJOB+y/i5cuCDmcwsO50p3QUhmm4ek5XVuYIN97DDzLf8ATrNMJqZumg56BuPGyRfBafB9KmVat2gZXmhp3EzB70Pa55jHJHTceXQJNCc/9UKTOwpodTktBPeEtAWYK72FgIxzdvZhyDGaa/yikqjyMrYHwAxr6fa2Sp2FZm02gaP/AGKB7YrqfFNATopM1921D66ScOTiuZ/v/Q8embFbNVDH7KR/nen9iwO2JH4azVQ2qCnsYRKR5kblX6chh5V+OQNqSqNxrJuPWBOE+d/6jcTWpA6YlVDHykk9TNuWJU9Pq3/cW6KAs38N16VSjNZSalTSGambEoQCwBUHpCxfpGBuxOw69cVO5rIoWqykEC7QOerUPIA/0hnvjgVChYmEYPCqqhWAOlgYmZ8bT7K1+Ie5DC8VXLCCdzHudsVaf8I91rg2mT+D6ovWzGXHjpZr/wCt1xRneytMhM/lFO3+GxM+SsY/V8YxviVwSpUbxcGd+e4wVl+3iTqM6QpsFVRuBADbwSLjpjNryCJcWuiHbGTIdNVVapgjWgZVMMdlO28c/wAgwy6BIYqCpCi8bgkzvPOPTxwtzWbDqjA7FhF7fKYv+VvrgynXSP8ACLtA+VCTziWjbfn1wTtwHL7EdmO1Ynuyo3nSC1ufPx64rqTY6a7yd5VR7Di/W+DkR9MqiU7W1m82vwgkDbe4wqzy1mB0NIPMK1pM2MT7icZRceP+/RjYRSpl5mnqEtckgbm0Exj2pWVAdPd045mDEeAPPzwszGVrOSdYUWnfeJJhQT9I8cSPw2BB1NUO50BYG5PE0ztyF/bG7hufJptt8ho7Xp8mao22hJ9YCiTblOB83nVKn9zVUnm6va43JW0+JwRk+yVVlKKFM3LMWPkCptznbpBJwd2hU7vShHCxI1TwDh1iwBLXCqbWJm+m9LSrJSiij9prOJp0tIMRMAHxkg/rliFXLMwPe1qkwDppU9MH/M86x5JOKqXadU6uHTcgQZEbTAExab+wM4qaoX+ZyL2iAY+tzIggYyqvP8mbpEc7madOO9ju+ALrALSVkTJgtAblgwZvgmkHi/IKDzkWiPLHUuEwCRwIJkyRoXcm+8XP54qr1oEqbG8z9eZ5jDm80Go8kC1V57yoKQ8BqJ8rgfXHtOhRUNDu76W4mPUdFgeG2FtbPkfzCTzMc7Hbz54nQ1MGfTCKrCY0zaBA3OKUZDgpWaCjm6YUaaiJbkIjr0v/AHwuqZ6pVqJ3XEYYKxsCOGSp5j3wbk+zKUA9zSLH5mKKJ8ZN/GYxbnMiXYSY0rFpsDBO8DkMT9MO7KajHLyxfW7PCGazhmO+ojTETAE9YN+mCMvnKYMCqgnwHp5jbF9Psldocx0MCee18B5yjSAkrMTY3gxvf9WHqt+7Bm5bsBWaCd2WkECbg9N+XX9WxjPiKkTTSoQVltKAkXUqWY22iF6b40/Y/ZquuopUUtveUImbAmALDkOeF3xrVDIoEWLEW6FFJ8r43hHabQ09uQT4fzK9yQZkMY4oEEAzE9Z9sMwpFwbfWwk+OM98P01YurRsCPCLHkeow8p5anEN7EnkbbERsMRPDMJr6mTpVOJpvKkct77++Cv+3i3CgE8Urdlg2tteD6YFHZ6BgQAFmfTrAJn/AJxqMvRplQQAfEN9d8XGWMHRpZVCUdmUjy+4/PHY0Irgcm/3D/5Y7Ds1oQ0u3qRkkVnJ4iC1p57C3Lfp5zE9u0yCy0lBMfMS2w58hfxjC6pm0UhWYiBbSvCs8zaPUYCPasNpUE7XN9uguPfHGtPuv2cf9Bpmfiiqo/wqisdtKJo5dSWmLzgGvXzdfam8DmduXO0H1xPL56uSQqNfrwm0Gf7+OCqJzJYl20+ckgmdwLA8/wCmNFUekVa7Kcp8LZytEFFi0FgTG9wNV5M4Y0/+n1Rz++zX+0Hl01ED6Rj3s0MGbXUVrEgDVI3iykknnEdemCc1mqt9OkAzcRy8ImfOP6N61cGm+C6JUPgPJpBd3qebL7wgGBTlaKVay6f3RUCkbEpwwdMmQffYYlRy9SP8QkRLxqNzO8TsGMxaBgKppAjXqJgW3giDYwZPmLT4yvkkyXq+IGqdianJWsuk3EqfqeuGVPI0e6WmwVykTBNzeWk7X2Hj44F/bqUXphoAMkTy4pMzFvlHkb2xTnu0FpqZBiYUiJEdZJi07RytYykpvgHqTZ7m8siBe7UhS7H5tUkhZ+3hhxlswndhSzeQ2F5vGx3P6OM9lM8K1MyZZWWfUGD/AOP0wP2vl6juO7SYUcWw3O5tt54uUNy2tlNXDI6zWaVLFwDEkEnp/NAabbfWMAD4j0kdbjeB7gztPjefMFexywmo8HoIJjzBgfrxwRluzqSgyus8wwUjbaI+5/phKMEvTGooinaVeqSaaM1xJCsQDY7z68/LDGhkszMlVVQZYhoLC9hw22kkgm5gzcQbPGQLKDc/LPqRHX0xyV+tza4IPK4MWifvtacG5rjAt3gTk+zwE0VqgrSQ5GlY1LEGIJvbnyFsFZamlNToRU/2jcTYzHXcem5wFWz2kgar2NhImQCYAgweeKa+eG0sWud2U3O+1ve+JalLlhljWrUn5ljfrG/PTYA+YwLX7SuSoBJtqDTaw538IE3wrbtUqBBjwnztO5PmTttjqdGrXPDKpJ4mNhvYCxtOLjpelrTbCu0cwwJLaY4DO34Qbz6dMBUMrUqmwMH8T2X+/PD18kr1nkBu7Np6gFZvzgYLGcWmBMxsNMD/AJ5/q2NJNR5NXtjlgmQ+GKagNVbU3QjhHoCPywZmMumkqqhgfMAi3IEn9e/rdoKbEEmNjxnzBAImRHr5xysiHVAPIXPQbxt5H6YxlqMylq3hHuoxcKAd4KnxgA29/pGOYadgxHUm3UWEfTAy5o76AAd42PTaCRH2OBM52rAkmx2g78+eM0m8GIdV7S6233giORmQfc/bCu+ZqQLINzeZ5+ltv0F+azvemALyLxfbad8aHs+iaSAKqiQJggE+fF+WOmENuezp04dsLrjQmmYERaJAjyOE/bSD9lqLu2jcxNuLoLW5DFudzbM15AGwJ59Lfr7YU5x6jJUVkMMpGwNzN+vrY7YJdD1JZSRn+wq+iup5GQfURy8YxrRmQTAEX8Y94xjMu8ODtpZSfCCNzyxoP+4qT+HxOpR4zvc4epG2Z6kbY2qos2nw38d/10xZ2Bmpsy3/AFyO5wvo5ykecf6ljf8AzHBvZNYKdgSDvI67c8TBNFaKaeTSAHqP9o/+ePMRXOz4en98di6Okypy9Ph4HckjULz4GCCVEWix3NtgSMmtyQyaQQLkfxWEqv05SemIvm1AIanpU6dUxpsb23BETE8sVZ3tJELyYEkqLMDFgsHhAAgEAAwu5gRypSZw0wurlHQjS2pTzfTtJjTBH8MmbffA47TGtncB4IurA73gBZ5giSYAG17Kl+JDuVknVq2Cnc2INjIv1ve+F/aHahqMItBGnRq6QJliJAA+UD6nGq03Y9rNFV7ZWmoOlhLMVLIoWLyPmA1Ag/wjeWMXFzXxDxQSGIYzqCkAAk2ZTIM+/scJcvkqlRSVWdxJid4JuRtJ9sFUuy7hWmIMgTJMAWAMdffFOMFyOkiR7VlTBJMEyH09RsoMjY3PXAj9o1arAyxYDSCqiQPliQJ5kXw0y2RCSKSNIgQJJnVN1JIP+Ui2/Q4sGZf5gGB8AfLkYifHBuXSFuS4QrTs3MbaSF2ltIAnzveeU3wdR+H0HznWx3GwjitIva0n+mJiudmMWt88wb79PInx2jBOXrTdb2JMmJ2iSpBBjcm1+uFKUvwG5shQpU6SNpsCySYe9n5t+XXnghswSAUVXGx6yJ2A4jt0jEq9NjSbUbakIEqYkMN1vy54syihUAgmZhdNjIJMtHgLXjpfCf2mjdwAqVEtPA4AudyB/qBkHpafbEa2SaTp9Z1A7cgTfp8p8sHnPNTgCIi0KIBIJsI+YATqMkwIjYjPmWA1PpECJJMkzbUAZM/zenLCUZEKDZBsvpKq0KxFtcxy2IH5T+YZqBWMAm/VfuN/YWx1fOjXKoXe41Gep5EnxHTzwTkuwKtUy5FNeny+wt/TGyjjJotMEevJI3bwPrt7bxgzJdg1q0AAiZ3GwjryGNN2f8MImwmB6/TYYbVaq0U4iZi1948Dt57c8DklwbKCXIl7O+CxTILkT1/pOGtTL0kEWY2sdo8PG3/GFOY+JSCYJC8ief8AqA/r/QA9pNU2Eqflho9dtM2nefTfKU30Zy1UvtL8wrLUYjZiSxa0mdrydieRtJ8MCZhmJJ085uQon/KYJN+X5Ysy5SQSiErEk3IIm1wRuZvOGdHPLM3gEHSGaBaDYeg6QBFhjJya6ObkXZfslzAgS0EWgf8AkZtA5YjWyDJvfUYBAn06eokYbVu1QdjAt1BMbCBfcD+4wvr9ohQqrZtxJaNiNwQQv8pkHpOGm2KhecyUAMCCOkecxGFWarM5iT0HvyjF3aOY1MZuIiOWoHYXP4gDP9MHdjZESGJE7wbfewGOmMVHPZvCBd2V2KQBULQw2j8sOK1VgNw3n/wcDdoAIJkgc9t+hHP0wqOd8Qo6yLknYSQR+t8TOXhepPbhBGYpsCeMBjsPmPhZWBPPESm2vfrMTfmD9gf64rTOTsWgWPST1I+Y78vfEqecImCZ6ktO3VheOl8YZOQsVQVvcWmRHheZmPPFLZVGiVVhzNhBj6ep54prZhmuobpIgzcfxE+Vo8pxKq94IBJB5GT9NttvDDVgibdk0TYpBiNwPE2HjzwzyfdqI0X3v/UCThBma8LwiIN7ReZ2NwfPDzsiq1SAI6n+07Y6I8ZOvS4GaVxHyD748wS2Ug7j3x2GbHyD9rMgchAv4SANvAYZZfsGs4DcKCfxkrYeQPXmeV8anJdk5ei0rTWxMs7aotb5ri4IgR9TgvvUEMRp4QRxBFJvI+YEmZnTM2BNhGL1b+1HI5eGeofB+kAVGLMR+EiN5AJNxYchz8LuMjkUoghdPQydXtqNtjy9gcSr1AGOo8I2XSS7Med5Ii7EGeU7YFzVaE/eMIYgqBIlgBAATSjGJtAmxuQATMuWQ22FV+0Gse7Jiwc6Y5LEaoFjA57dCMD5fNswErC9HhTuIg8uZ1Sw8MA1e2CJ1CBdjddJN7gdYnYeYOI086KpIVZkEjqTzAmxMA2F7DCpiGlekCxAZSZjiJVpktxLwl95iQTsN7VVci3za1LAESoK2twggRMeAG22KMyzrwAAbWIgMCCBM7W/hjY8sD5tyoUuygzYBb+QvCjbn0wJPgC4bglWMRJYwX6bN4jl69PaVVdJ1AQZBBuo6CBbnyPpthZmsyxY3uRvJiIkWNz+pxSVULxufLmbi/M+wI9sX8fppGDY37y1TTtAP1G3vzJ5YjmcwgCl2K2jh33PPoQSDvvscBZLO6iyqITQT66l9fScHN2WKukmbTfz5deQxolWDZRpUCN2kSdNERJ3NzP39o8sM8h8LFzqrsRGwIv7cvTDbsnJrTjSAu9zz2vfBeoMTq41XoV0yL25n3wN+FpHlLsunTgqokep/I44Z9g1tvGf19sUVXEDkTPMeoF/ve2B2ckjSNZtsYAMEiTyAnwxm5ImWolwE1+02JMAARdtIgSY39eeF+cZllSdUcQhrm3XbrsbaTiTP3gYBxGkMdLajIJmWWACBNt+o3xVXy6rTnXVbVtN7AwYEkhhaxgT54huzmnJy5PKKrpPeHupmNTRB4BF7C07g+AmcVVcqb3gRKlhpkdC2kQYgX/PBOUymn5ZZwAxJAOmRdSxIVWEiQ0mSLCcGd2FPeMzX2QsNK2EaZUXJ/mYbAHCskVNpJKopkCeJ2YFdpACsReIHhixlcEAgGQCBsGjlLG1uTAeQ5m16oDAmAIIUKdIkxvAAknwAPQ4FObk2d7D8WgyZ+YAqQDy2jnaScLnoKB6dcbJwtNrFl2353/V8VZvMFTpkgX58wATqnzjrbFeazBKyzhosFELzG9thH/E4Ey663iTJMGLzFuU8uWOiMKyaxj6F9jdmd9UJiQt4sZHM+H1xoa+cRUgSsecH0FgfXEMplaaqFIWbbgT67c+eK6+X0wabAMDyAPtqLKfTD5Z0rCFGaz8WBuNze4N/P6j88B1M+H4boOsbzusb+O8fc1dofD7uSWILSZJi/KT9sA/9nqj+L08v7YramZSjbsenPqAQTwiwGo9COm/ORiLZtIVRwgcxdG2mAYvN4tEeNkhyNYAWZvO/Px9dsDu7DdY3HMdT12xHxIzemadM8twoHIQRBgdTJ955YpMLvUMGSViDseZGM6+dsZmdtxO3WJHSNvDF9OqqiQGFuTfSIvg+OhfGO8zUHCFJIN5Melxv/xjR9hZyFCmBbexPjyAxkaVUBlEEiB4H6W9PrjXdnZXhm32xVVg3gqGf7Wv83sfyx2IfsgPXHYCzHLnFCgkPI9VEwLRBFhz6+F63zIYgCoxvbggy29xxcrmD9zirL0tJK1GWjJ0li3ykXgySsyOc89seZtSp/xEIIsVZWsRJGlW4R5i5HLGTRxBFKieawuggOTeTaQSxM7iAI5E4jpLMADqU/i1ASIvIDCb2tJIjA4r3CqymNLGQBMKLnS4DWFlgmOZucBNmNZJqXMk8IXTyAAAttaffDUR1YyWq4UujIstH7wm268WiTy3sd7nA9ftNrgFCGA1HiuATABaLG5tEYEptxTokDk9wQOuzAEbzviGYzQaQoBJ20iFG8QcWomigXrnnRiEFriGAiDzJEEzbYj88VpV0kmx8ALQNh5X8Dj0ZN6pBE7bDrhx2Z8LM24K8jvHv7YdJGighKlZ3so077CT57fbDDs/4XqMbrv4Y2OW+HQixpAPkOhuTPjg3uCsR4cr/TfbC3Gm30y+a7HWjSZ4aYAJgRBYdME/DtXUrGDCkTI6zhnn8trpmmLAiZJ6GTE846mNvDCrI5FAOBaywBrPKRMwdLbWvEX5YjejOU1FjZUJM7DrOmTPUCecRiGcrEKINy0RcCwJI+W2w+2KBmHSdL3QAMJvT1aWGoATEEEnSYBjzke2VNq+xJYAFmBG5FyQYidiOnI4ylJ2Yy1GynKp3upie7RBdg0EAg6iNYuNtuvni+nkrkoWCsCxgEarcLSVm4kywPPcYi+Z79RphghXcaGExcMLRsIIA5kRgjStPieSTwlhWZkBidJDGGMTMeUAbQ7Mz3OZJnNM6wBAmGJWF2gWnaJAkQObQK87kacpIdF1LpLMrKDsTDMdXWCB4YnSbMqwdwhBKmdTAaT+ETwk7XhojnjqNN6igu6un8kbmwvwhYB3g7T5K6KR4neADX3YsOAkySJ1AFRBtO0+I2OAiyvqL1NFjC/KynoqgFdRGx3JIgCcHt2kvEFBdV0qEplgVuTLaTqDcgLWY+oGa7SNTUoNRSLRuxgRChgyo9/G+/TFRjYUAimobVoCDkxJhzEXJBOnYjh5RbkG2fGvTYWIBja2oSByPTxHPBOZq3YpqEH5YJC7ElrwLbTaI8sLMvQDPYgdJ6eM88dUI0jWMS+jk+8fTdpjciIt9JmNsarK9glKcKx/v5ifHAuV7LEXUkb2J95wwpLAsDH66Rht2bxVFpy55yfOY+oxUxS9gPILiJpk8vqMQcAWgeYN/v8AlgGUdwDaP15dMUrRE3jpsfy2xf3Uc/r/AExJRFyCff74ZJQ+Xt1HQz/XFIyilY0CJ5gMw/1bn1we5U7T5Yr0idj9f64AFdbsWmdgR7f0xWfhumxgWn8ow4amDz2/XXF9Nen698MKF1DsFU5CT4nDGgIHIRve2JhDvi1QOc++JHR4tfxHsD+eOxL9lB/D+vfHYQHzsVaNRhVeoqidXdaSTw3NMk6Fltr2uBLYrzOeAZjSpQpJEkAiJBGmbruZF+URtiFW8F9wLkkctpAGkAC24P5UVM2BZQTz5hf15RPXDSMFD0sNLUAW3Ai9ogyDM2J+uKKua5LeOfr1/Xnj1aLPY+NgLb8ow67P+HHO6zztPPmbWxXBaXgpo0GqQCfJbRvaBzP1w87L7BJI1Ai/OII8B4c98MqORVGXTEjedpHL3++GGZzIiY0m1uniPE4lstL0Jo5Qj93aPWfCJO36jBdTOaNzfot/vthRSzTNaTvy3v4nHtXOCmdlXpJ3k9Sb+gHPEMbmkGjNtu3COWw+m5PpgAdrkuEIa8wAkmR7W2HqPMQqy5AVl17BSGkTF9IJJjyM7c8SyFJgraqcq0S9QELzhwoUQTBNovG1hiGzmnq28Eu0H+RF7uG4gGgETILybzNjI678pZam5q8dam1R1OhEYzMgyO7MiDB5bDabeo6V5WoyuUaFMAbQRoDMQXMmeREcMzPmYrFiT+6DGWYMtyPlWGI1ap03lrjYTiLTwZBuSKsusOzqhYT3h3taADMeY3taMCfslPMtMAM0aho4tt5FpG0GTtsMe9nhKMwGpkkMwVdW66OIqY0yh4diRMbk0Ve0SqMqVS60yJnQausMo1QFCmGLTJgRE2kZ/gR6MlTLEUjFRIElfmEbLKKW0meLpPQjFlPMVtEkNVAWFqBiUJMkcS9OtyIvgtKdUHifX+EKIp1C0ISykQtUrb5flg77ALN5nMcOlFT51dswHUoF1B3NYVNIWCYBW084xpt9AtyfdPFlV3MtsQbFiBIuxKza/PmSLs8rF5ppT1C81IDKAATBWCYKxq6+Ywnz1FadPSGNRmJiCtRTtaUVCpiN1YfWR8rmai69KtqaJ/di0KBMrFzpW/jPK4ovotZG2Y7QOmXcAGJVAZhrzxXvpPFsY3bCbtTNkMFAUWgOrXQcySPxW57A+3me7R7xbtqaSSf94sNvlMAgC1r7ijsjsg5llAIUbknUYnVqB0qTy2ttvGNoRrLNoxB8i7gFFDETIgxEztNyYmw6npjd/D3YiqoZ1JMEBbCG2kxODOxuwkpIAomRclYn0YSPLDIpp/X9/wAsNvw3jGipuzhPhyEKPsvliByqi+o28YjHlR321ei7++B6lE3MeRYzPoIH3wiivMVKY6t6/qcKqovM+nT3xdmTBgnbyj2AGB9EyQB4n8zA++LRLLUECQftiuJO99vzjywXQyVpYhfE/ofU4vSnSX8WofywR7gfngsVCxqEbqSfX78v1vjwqxO2CK2aRmhVaeRIck/SMH0OzpFyR4xf3Jt7YLCha9Aq0HeJicTUHpHhb/nDPMZK0BR/mmWPngX9kI2BP6/XPCsdFSkiBtH5+O+JCoxPKPHn5Y5accj+uePShjefO2GBYCOg/wBw/pjsUhB4Y8whHznKfD9WtDAhrkQXRdNhFmYG99hy8sPsn8IQJqWHUX6bfo4Y5TsdEjS0uIBE7enTwjBgqsu//kNPtuMG5go+nq9lITCoFC84iT4+WBcxRVZ0ORFt+f5DBGYz5JCLEteCRt4QZOKadPaRYHc2A3NxFtvriN1Cc4oEpoZhbnfobdJxbSyxLcTRFzaft9hi13UqoNSmmu/ExloF7DhIEfNt0Exi2jRLALRqKdiQ0EgbgkGP3Z6IAVj8U2lyb4MJaj6PGyyzp1sCdxpGoHkIWTPlYeF8ApkEaqE/aCOIfMssSATIOiSYkT7XtgujVDOyqq1ayagulO62BUkatZO15B+wHVsu/eanSitOGWoxA+aAVGudZN34bBb2OM02jK2+S4plq1EkOKiuTCkF2a2oCnpOpBqvYyP4QYiNDLMDx1YEKRamlS0gjWVDCfA6hc7zjqnZAZKdNKqoEkak0961ll9dMDkAu0gm5Jtgp+z6S1FJ4qpNoqVIMLvUNNf3c3jUGnYGdknYvwRrkKalR6VVtKwNJ1knhhFAJYG8wbWMi0YD7NzC9yWZTTRgdDVGC6ABJAFKDJAJERfTsbGGah2hK6poJYU0DyYCqRUZwQSRG633gROJV+2KfdaKqd0NJcq7Gs7CTw6kIIe+oEkrHLo1XQ1kFz2dpFwA9NxCDUoUuXO4QFuEza/jebYMo9oFtQ+VqYIOuorFZHDvMEXBHOQLgxhble00oTWo6SLKU40O0TaTtDSQL6gPlBPtX4qhiTrCMoUU4UoWY7tU0lmLbfhEwf5cVQUF/wDeaNzCq9Ph1imoqAEKZCuk0wRa4iwjphbT7XqFQyNXekofS7UzJLMzcQ+VzxQLCFEWiMdU7WVRZFJY6WRhUBCDTw6oG5aIkgcMAbHzKUxTTUtOEBkqQwJIhlVijQzqVJm3QC8ikgSwU5ntCsx7xmcAhEVZgE6QQAVYIQLMSZkAgjlgWn2iXY6hF1DBbSRawBiZvsBc4t7T7RYAKQAJJ0qzkAWvxjcsSRFgI3InCrRuZBmbRPqfbUMaJGyjQxydFWqd2wJX5ZELAkDUb32BjlJ6433w98NpR4tRYcpm2+1/E38MZfsbKlBLiownQIEgTE8Sn5JsfLbG3RGKiCSPTr1icDdm8Y1yMA6j/jFDOv8Az/W2Bny7NufqY+4xRWoKTzJA5AfnOFRoEV+0QDEi/jP2sPfCqpnGuQTfncDEc4gpxJ1E7AeHPijAX7SxMkjay9B5m84qibLQl+Z8j/fDAgiiFsAx1E+QYdOjG2F6JzthhmcwyKLADbbUcNiQI/aiU4uxFrQVExZdo/MXPKMRGcFS4m3h1x5UUONTbHYHf6m369I5DskmoCpsN7DboNunjzwgGfZuWEhnMCYE2k8t9zOHXd3v+vbniqnUI2BHLF5qE7X/AEOcxiWy0iKLMX+//OJ1KQI3BPlP2xCo8C+3gZ98cKg5+VsICh8iTc/39MUHs4b8Q+o++DmSRAuCNjef7YhUqnaSZwWFAgpjr7IT9QMdi3v1/jX/AHAf+7HYMhRhMtm6neEmGWNKgSBNrxq3ERg/9lZxxPAM7FpAW7sIjlA3npjsdhSwc2pJ8E8sqmoyd4KjDUgVaZRwd7uWAa3M7yethqtdhUcMopokCqeFttQJWQxNuvU2vjzHYh8Wc1kqvZa1HpqlPUjJdrBWa5+VmLqwg84A5nbE87nqdJC2kB1BTvwiBpVo0SqyQDYmOQjrj3HYaVqyHJ8HiZizCpSnvEBLIQBBPzjjEEyGkJqBM8pxdluzApWaZTgZV7xgxKqRrICloMkATUuCJ2t5jsTSRaG1VWPAuXW3CQWRABIYuNC7DUbCSTyIvhTQ7UcOoy4FTUjOodmDANxcKgCnuBc3/LzHYKRN0VGg1WkTVprpqVDTQBjrLmCTM2UlRaVgibzejP8AwfTCgudJ1Q4pmFCCSSCyMSY0krA/FDG09jsQ/pwhqTSs97I7Cy60zOmu4ZQS4exDC6AQFEMJkkmSLjhxN+0K75gIumbiBtpDAsQrSgYC4aC28b48x2Lzk2a+mwLtbKVeJnIai2kwQodVHOwiRcTcmbzAwur09FGVFiDoJi1tZBA+ZZGx53647HY2g7RcVgX5ipqvJa+58iRv4EeUYddkfCb1BqMBZvcbfnz/AFv2OxcnSNIq2asZZRlVSnqqBSArJAYAMZXjKArPDe/nviVGjVRQ906iQYnrEj747HYzWDaXNeBidq8mF+on6/2wNnMhVqMHo1jSAEfKGnp89xvyPP28x2KeCRUOzEpsCOKp+NhKhmuSxWYknFf7SC5EaiIsAPuY++Ox2LRDZYgYwApAB5kfkDglswymIBPi0+wK47HYRXRBc2SSWi+3p6/lh/kAFVSOf1x5jsKQINLeF+v9LH7YjmSQuoHaLcoPXrtjsdiCyeUr6xMR1/XTFxp3n67H6csdjsJgiBYzYn6fniupQY7Met8e47AAKUqdZx7jsdgs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9162" name="AutoShape 10" descr="data:image/jpeg;base64,/9j/4AAQSkZJRgABAQAAAQABAAD/2wCEAAkGBhQSERUUExQWFRUWGRcYFxcYGRodGRsZGBgXGxoaGxwYHCceGhokHBoYHy8gIycpLCwtHSAxNTAqNSYrLCkBCQoKDgwOGg8PGiwkHCQsLCwsLCwsLCwsLCwsLCwsLCwsLCwsLCwsLCwsLCwsLCwsLCwsLCwsLCwsLCwsLCwsLP/AABEIALcBEwMBIgACEQEDEQH/xAAbAAACAwEBAQAAAAAAAAAAAAAEBQIDBgABB//EAEMQAAIBAgQDBgQDBgUDAwUBAAECEQMhAAQSMSJBUQUTYXGBkQYyobFCwfAUI1Ji0eEzcoKS8QcVorLC0iQ0Q1ODF//EABgBAAMBAQAAAAAAAAAAAAAAAAABAgME/8QAKREAAgIBBQABBAAHAAAAAAAAAAECESEDEjFBURMiMnGhQmGBkbHR8P/aAAwDAQACEQMRAD8Az/ZueXXUBB4qVVQZ5xOpoBEwqe2/PGy/7kGKaJ4ieJbAalpMbiW1MWBiSsE2MAYwmWYLUaPluAwvshpkyABpux2/hw07Odm7tSYIWoFmYlkVKS35kDyIk7kYhM0oIruopgxNQtxEknUahFEggGbNVBAN/wB2IB4cLqObVaR1DU61ARbh+Wqt+ViUIBAN28cEZs0y2lhYAk3FwqtwysgSAIIkyR1nC7MfNAiSxnSDF4PO5N/PAInRrsHaxUwIAUm4VYhBcnSpgROB6VLU2n+Ibm8lTM9NtVp5YuphjrYBmIGpjAAjTaYsAbiPHc4hmM9wpJ2YH0AhoHSDE4ACnQDSCwJVYhdhfUC3O+qT9gBhlVyoqU1JZe6QAFFPGxs0jyVid/xxznCzL5GCx4WIV3ZZhVChj1mAt4kk/UssllwxMqCtxGriKwxWAJI2O9uE+GAZ5nnjWAOAqFgMt90UQlpDNpAvFhynA/Y+cKVUWYFSnVpPPPWzkf8Akacc7EbG8c5WEk0wSo0JAH4S1uEQb6WG/I+eF9Cme9B0mQ6SPAmJnb5tA25+FyxEaFMkHzYn7R98G9lUXappA4hEtuFLGCxi5EyPXFeWoTVdORZh7z4Hr0OGC5g03rGNK1E0IP4m1UlMAHccRgk787HCQyVfP6khgVo6mdlBI1tP+Gh5QIXlAAjc6WhQUaGaIvDa6bDUBrOgUzpEAwxUWMHVG4jAeUyZc0y4EKQABOmO61azAINSBHIFgqzBGH6ZBXFNgpnUKjCQYVF1BTImYAUm8SLdGJieshC6WDWB16mEalpKSoCyBBKrIMHlBGBactRpoWsAKrSpOs6AWafwnuwWAM2tPPEu2s6HLXMsTK/wsCytsOujn1xQK9NKMBiWFI2t+IMLAnkFYf8A9AN7YBB9XOL3JBLwjhrATBCpzMauAm9r74UPnFnUoJg7FgJGhta2WymRe+53xFF4XQvpJNy2oCeQBiOux6eWBh8z6rmIO+5UrzAkddjhoTWR3k88SjFuWiDJkgGoxkTyLfXnFkZqsadtySR/KCD9BE47I55RVKkmCrWjYw3jfEC4CsOQ5+pLQPBtR39ejEPauaLaHPyiW3gWJ0ifAML4YZPtEM4IJnVxEFhAaA0Xu0E3M+FzK5sV9I/0oPDiWJ9jjzJVjDqLX0j/AFKy39Sv98Io0nZ+lnIHyjhQcgI1EwLSe8BgcyOmNJUyaQGv3nEhGofzW9JFzYYxmUzophJj95VTi5y6mY9Fv64Zf9wJOscVjeOZZhteJ29MOxPkYHLrxxWhuJNJEBjqAUq02Kwx2khmHPE2zQjUBKW1J+EoZECRcTLidwRz2R5uqO6BAiRYC8cJNiRvBN8EZWuq1GYTDhWjkNQm0c5JB8AI5DCBGgyPxPRlqdWnl6IKOUICKCQpgbfNBBienO2M/wDDdNuzs69Rge41OAwHDbWoEzuGgRvY4p7QzEUWUgXUHlsFLAExAFwCenmMFL2oymo5GmkxZiumx1BwTqN9fDY72PXBuHRfUivpeo3eVCSFWRZZYsSQY35GdysQZZB2nQGpa71RGqFpKCGCKDptykQCZJJi+kAqcvacd6HB70hjF+NVJWokiboiVCADc3Bk4gz/ALezMtR1KlQDqPCjxUM6ANRK0zEbN4CMJsW0z1btjvWHeS3ECxmWCgRAJI6yRaY3FseN3jo7mmZdkGqCeECTEbBmQf7dujrL9pU++pU61SrUbUAXTM1VXUNSgBNZhCSis+5PeRa2PO2+y6dQIyNUueJSVOkaM0wkACTKUwG24zAuBhAoUD9j9jOA+oMmrUsspXRaZBcDTUDbXEbmN8Kf2JxTqZZ0o/vK2vvO/wAuCUBJsiuXubhVAAna04eZD4XSHZEoPDOr1Hd9ShG4lK0xIIKnne2xwwyPw/Seqe7ApwCWsdUC4QM5YgGdRH8s+GGnROwyVf4KzLMTqpXM/wD59jttQiIjbHYOzj5es7VGrMhYyFVRAX8PyyJ0xME3m5x2Ff8AI02IW5NQXUwI0tEmJkgRcXsTYcgcHZdw1MGQGAgD+UkyT0i5H+U+E05aNLmbqqd3eSAGmdhqJpk8ou1rxieVYJJHzIqMLbkQzM24FpHObeWJLGXZlDSDwamJtMgkG3WLpUmeQ2ucCdtuGzFQlp/eAG0bJeATtFMBRflN8WZSoAyqDOkkRqMgrKqZ1cMKTczYRHURkLVbyZAZvYAkn/dcXnDsVHI0nTBJZ12td9IFyIifHTvsLkVUHEoCsXAUEgSN/lJ+WSZnwxdSViWtuwQm1oXi/O/lgrLqFcd5fUN4JkagxInnDC/iPPAFHmUrsyqSzQwp6rQNIOkgxxcUA2uRIvNjMnn9VMUyzDW+i2+g6iy+GrhUm3IGbYX9nOIK2HGDp5Aa2EE+Q1T4nBfZzBV73hOlhClZBIZYk8xcyPFRbABTmcydCK0CKwYmBqgigCNV+EASB52sRgSpZ3BlZKtpkQSpMC07ffng7NsAq6o4agaw34FBk87qpI5FmF9z52mQKm8aqJ7wA2LM079NWk+m2AAWlnCMy0KZNQmIkjpYXN4sMWZttJBBOssDHNV02B5AgwCLi0eftZYzLnxn2M/njzNUjrKRxBxJ5ySuoeQk+ii07ggvJdoFQGBEjSQCLahpKC4vGkdRMdLM+yu2SoXVqaOEixIUkG4O4sAbbTvhPl6ZKqL8ExYSLyR4wRM7DUOuC848ADSARTdZgEMFVoaB8ptvtefHDsKO7TVe8eRbUoJIYMzHvJeDFmMG+xWMQpDUESLM8azMw0CJO0rJjb6jFnaYDqoN5V2mQBIkwYF/mv5keXuTyRYluFQo3O0iLbzcBbkfiJwAerm1B4wXR7sDFpdjI2EXB8564bZrs7J1DIaECcIDEAEaWIvf8RgRG5ixwkTKLUamsnSYnb5Vgnc9BbyPhByga2iO7aodB3BGgg3G4A+k7ThiKcz8P01XvATwsFJMTBqBWuBtpv6+8O0uyaVItpTTSY6KUuzEAlGLOZtqQ1GG2wHkV2jmQC6xK1ACFJFiDHIeE4G7ermqgUAAIOGOu41eM8PLYm8zgsKFGVBaoVIiy7jYiPaJPlHhgynkKneMoNMQBciFswgmV24Tv4TheuYmtqvcib9dO3X88aPNHucw5V4YqrKSbCNasu4kEwwuIBFxfCsdAfZjOTSVH4mEgLrmAAxHApPIHYjaY3B9CiTUKl1NlnTaU4jEm1iSpHMgYFo0tNenp4k/+oRAbcIABJn+Unx/MnJVl1uwMAoQYm+kJxb+M+222HYqKO+NQgbyVBM2AhVMzNtIIxYCpZiSZ0wnKDLAzqvImfTAnZ1kuYLeI8CSfG9h1BxLOMdQFwYv4klbTF76j5YVjor7QqAowURAIgWiZgbRyFuQB5DBRzDQuqnwQonhJ0xXgCFmC0Sb2px1wv07E/i4vCGFvaefQ74Pr5uRKiIZBF9gpAWZsszAj3vhWOiurWbu1BYAkXmJVgWGocmMKW23jxOEeQzBXNMykr3iwVG0k6tJA6aiP1c7OVfmPJQHaedwwHrUaCLfiwhYksGUkEuWmbkQxPvAw1kTwa3KpTZGStTA0tU0MiwVYo7IsjeOAwTaI5xjlYIzVBsVICggSQ7AEDwVAL/xNyxTUVkSjT1TdeKCCSznYfwgOOV9N7mwlPNfu26MSwHiVp6CT0IBHjHKMJjNI9VaaM6MwqVOOTJAuxV9ImTzCi89YAx1arOXpoAVLsQ9wWXSeIAqbEyVBXntYSEvZ+eASoZLAQI58VwL8hB9YwfUzSGlIB+UmZ5vJWbXM38yp5YAL8t2TQqKHbK0nJ/Ey05IFh81MmIAAvtGOwqzPbTBvwCy7xPyjqJjp4dMdgsdCDJ1zEDznmSdj7WxYjkkm11AuOU2HtA9TzxVRokHp09MXqYBHoffE2Bf3v72QSZKT/NtM7zzx7mXghjFlK+cE7+4xRUBH66C2PK30Ef1/LCsYTlKoBeQYIgAWmSobeYJEweXiLH0v8p3IF97DSIjkLgCcDG30+kR9seAcsOwLi6hhFo+YjnMXPUxI8gMctUrqUCxMx6mLeg/UY6tSIZfa3gYP1BxFmOuQDz5c5I/PASHlAUpiJHEduQJ1HzJBPr1tgCq1lJuwbRubjQ1vcG+JmodRIEGTbzOo/niaVBp09Y95ufvgGi2u0156hSfUA/niijV4wzdQTPiDPriwWqD/Kn/AKBgeo14i0mP174LEGMADMgTexvfw3v+Y8x42aLaTMkKRfxBHr/fARqXv0x7RqkMPb7jDsA/9oBKzcACemy22vG2J0M0O7N+JiZ3A0gKAPGTPheIOAKVWSRtw7eMH++IvmLW5iMFgNMk44RMagF5iFDKI35gMfTxxZms4IHL96CR4EgHnHKOuElLNwOQ8fWcWNV1aucAH6j+uCwGnamb70k8pA94PtE/TEa+aVh0nc3/ABAdLkD2364T/tmqwBM/oYvavoWDymJ9eZwxWipxxAxsB6mTv/twWa2phN4Ag9YgfYDw3xVmF4Ax/wD1ofdjf6nFFLM8QvzG/wCuWFYxitWWVuf7wcvxCOfnHr4YNytQBiNxoYWG91vfy3HIYS1M6F5/L+Uj3xd2ZnNRYjkH/wDSDz88CBsO7Pq6SAb29hfV+R9+uK5lV1ExxDy8PG2k+2Af2nU0DeIPqBP688WDNjQCbgax7xfynAK0WvULJ4WHKSQTH0JHpOOo1R8xsoIiNxEmbbnbxwE9Sz8igBjzKicVnMjTP8zDfoF+oGAdnnaFQlYtJYMYva0J5C4/QwLkr6DNhq232O3p9sWZuqNQg9J8uE/mMeLCELzbY+BF/pblviokyGeYrmoiwSGJAEHxEXnofpgCrV4TE8QIM+dMz5/N9cV1KpAPkFHmdj5gA38MQq1gefXEFhNCvEryYgHy8PfDAZrVRCj8ESOpMgf19umElO8x4fXDHJG25sfazR9QMMmwmnxCSpbxk8rY8wEa38wFha45Y7E5HcQoUJIQU2cgmYDExMj5R/zGOemSrSm5K6o53nlYxOHi/DGeLf8A27L0Jajex5d9MA/cY7LfDNerTlWpoNddNJ+YlGam0kfzSPCdzitrIFNShyjiE6gVuJB5xB2jfl54maWkEMgM7EwAfEe+NQvwfXqd4wenwyNIJljpkwBtYiIJwR//AJ9mGINTMLItwqzCNIWxbTfhG+DawZje8lQe7QEgQZWfcLIxYjxcUl3Ekz1PgYt0GNqn/TtQoBzXmAI333rCLziNP4GygDCpmCdLWgJOwO0tzJ9hhOIrMXXq6SxhTM3JH8QMiRvc4Gd4kagJ6+ZxqaXZGWOY7uqzNTLVF4bHTopNTO3Q1FPUgRGLPhOjlu5c16RqVBUdQQTAXhi2oAGZvGB12xtmOFYs86pMT8p/hMbjyx5UquFXyAuByNhfH0yuuSYXytOQIB7ukGiwIDXIBFjheyZZS3/066TGniYEbzB3A52xL1ILshyRjjTPeDx/qRgevQbVMExNxNuJvyGGeejvF0iBxRcnarUHMnpgwFCXDFromw6hweXL9ThOVZLk6VmYp5GqSIpvFhcNuGHtbHtLs2t3gYo2nUTtyvfqfTGqqVBYhXseqqP/ACnHqKVUAgWABh2na54FxPzIx3mXpdnOXLiwhivkwI25XxKp2YxprPDpUlvI3GHlGpFLdosL6BADTF4OJZgIEaSwBETKgQV0xa22G9VIe8yS1qZEaojwPh4YaU6HAxAPEEA5XIA8xf1xTR7Aou3BUcxeAAdvIfr7tBlytIrDkArBdRsCt50i5PTD3oe5YoVJ2VUVgYmD/EIkc9/rieey1R9YCu0logEje0YdLmCDGqmkclBJ9lX88XUs3tqltvwH34jvhfKZ7zOdo5djQ4Z1GkNIvvyge2E1LK1i8920awTYwBIuenP642VaoFYEcICqBJIiACJgzyHPHJ2pSLAHTUbwpsWEmdyzWvi99dFykZHMZZ2NQ76mawv+Ix+VsHdnZR6e6Mo0VmaQdyiqh256Th9TrVoAFOoNIAkmFtz4YbFtSi3d1CyICUIkC/PYk6r+Iwb+gUsmTSjUatTYI1mBNjYLIk8wLYIo0alPJoCr95DEAgltXeMdo3gqcaFe1As6VSqxgEDWYiTfSFAuTucF9nds1Er0qgy9JGVKqhVHzau74ngmSI67E4pS9GpZtmaT4bzbtWP7PU/fDTTkQWYsCANRB2kybYDzPZVakirWpOjF6nCRciFEg7G83uLY3Ha3xLXZP32iFYNwyB0gjaLnlij4f+KVR9dHKIxuCTUKbQSwIpPvYWHLfDTTGpJ8GVTsqsO9qtQq6ILCpofSFAOppA06QBOomAL8sKMzl6lCsVYOpEEBwQwBAiVa4PKDfH1DMfGrnKtlzQVdaNTZtZaQylZg01g36nGE+Os6tXMpWFPQzqdfFqBKtuIA02YA74aa6BSi3RVVpgppuWMtIUt86gDbkDqPW2KK2WcCw8GBsd52IHQY2fZHbStkKShajNpCOCQQTT4ZsJCnTMcwemLMv8QUlXS+Wpx0hTfyKgf8YVpOgc48Mx2RVwy2jiEW6Ec8H5JTpqAEEmwHS6iDqHiL/XD3N9pUHRu6y9OmSDBAVWmxmEnpz+mE3w+yq81IIkkg7QWXpf8ADhrJXVgOa7PKsVYrIj8ajl4kfbHY2i9r5cj5lHh3BMetp88e402ozohVz2rfMVCeX7stHvWJOB+y/i5cuCDmcwsO50p3QUhmm4ek5XVuYIN97DDzLf8ATrNMJqZumg56BuPGyRfBafB9KmVat2gZXmhp3EzB70Pa55jHJHTceXQJNCc/9UKTOwpodTktBPeEtAWYK72FgIxzdvZhyDGaa/yikqjyMrYHwAxr6fa2Sp2FZm02gaP/AGKB7YrqfFNATopM1921D66ScOTiuZ/v/Q8embFbNVDH7KR/nen9iwO2JH4azVQ2qCnsYRKR5kblX6chh5V+OQNqSqNxrJuPWBOE+d/6jcTWpA6YlVDHykk9TNuWJU9Pq3/cW6KAs38N16VSjNZSalTSGambEoQCwBUHpCxfpGBuxOw69cVO5rIoWqykEC7QOerUPIA/0hnvjgVChYmEYPCqqhWAOlgYmZ8bT7K1+Ie5DC8VXLCCdzHudsVaf8I91rg2mT+D6ovWzGXHjpZr/wCt1xRneytMhM/lFO3+GxM+SsY/V8YxviVwSpUbxcGd+e4wVl+3iTqM6QpsFVRuBADbwSLjpjNryCJcWuiHbGTIdNVVapgjWgZVMMdlO28c/wAgwy6BIYqCpCi8bgkzvPOPTxwtzWbDqjA7FhF7fKYv+VvrgynXSP8ACLtA+VCTziWjbfn1wTtwHL7EdmO1Ynuyo3nSC1ufPx64rqTY6a7yd5VR7Di/W+DkR9MqiU7W1m82vwgkDbe4wqzy1mB0NIPMK1pM2MT7icZRceP+/RjYRSpl5mnqEtckgbm0Exj2pWVAdPd045mDEeAPPzwszGVrOSdYUWnfeJJhQT9I8cSPw2BB1NUO50BYG5PE0ztyF/bG7hufJptt8ho7Xp8mao22hJ9YCiTblOB83nVKn9zVUnm6va43JW0+JwRk+yVVlKKFM3LMWPkCptznbpBJwd2hU7vShHCxI1TwDh1iwBLXCqbWJm+m9LSrJSiij9prOJp0tIMRMAHxkg/rliFXLMwPe1qkwDppU9MH/M86x5JOKqXadU6uHTcgQZEbTAExab+wM4qaoX+ZyL2iAY+tzIggYyqvP8mbpEc7madOO9ju+ALrALSVkTJgtAblgwZvgmkHi/IKDzkWiPLHUuEwCRwIJkyRoXcm+8XP54qr1oEqbG8z9eZ5jDm80Go8kC1V57yoKQ8BqJ8rgfXHtOhRUNDu76W4mPUdFgeG2FtbPkfzCTzMc7Hbz54nQ1MGfTCKrCY0zaBA3OKUZDgpWaCjm6YUaaiJbkIjr0v/AHwuqZ6pVqJ3XEYYKxsCOGSp5j3wbk+zKUA9zSLH5mKKJ8ZN/GYxbnMiXYSY0rFpsDBO8DkMT9MO7KajHLyxfW7PCGazhmO+ojTETAE9YN+mCMvnKYMCqgnwHp5jbF9Psldocx0MCee18B5yjSAkrMTY3gxvf9WHqt+7Bm5bsBWaCd2WkECbg9N+XX9WxjPiKkTTSoQVltKAkXUqWY22iF6b40/Y/ZquuopUUtveUImbAmALDkOeF3xrVDIoEWLEW6FFJ8r43hHabQ09uQT4fzK9yQZkMY4oEEAzE9Z9sMwpFwbfWwk+OM98P01YurRsCPCLHkeow8p5anEN7EnkbbERsMRPDMJr6mTpVOJpvKkct77++Cv+3i3CgE8Urdlg2tteD6YFHZ6BgQAFmfTrAJn/AJxqMvRplQQAfEN9d8XGWMHRpZVCUdmUjy+4/PHY0Irgcm/3D/5Y7Ds1oQ0u3qRkkVnJ4iC1p57C3Lfp5zE9u0yCy0lBMfMS2w58hfxjC6pm0UhWYiBbSvCs8zaPUYCPasNpUE7XN9uguPfHGtPuv2cf9Bpmfiiqo/wqisdtKJo5dSWmLzgGvXzdfam8DmduXO0H1xPL56uSQqNfrwm0Gf7+OCqJzJYl20+ckgmdwLA8/wCmNFUekVa7Kcp8LZytEFFi0FgTG9wNV5M4Y0/+n1Rz++zX+0Hl01ED6Rj3s0MGbXUVrEgDVI3iykknnEdemCc1mqt9OkAzcRy8ImfOP6N61cGm+C6JUPgPJpBd3qebL7wgGBTlaKVay6f3RUCkbEpwwdMmQffYYlRy9SP8QkRLxqNzO8TsGMxaBgKppAjXqJgW3giDYwZPmLT4yvkkyXq+IGqdianJWsuk3EqfqeuGVPI0e6WmwVykTBNzeWk7X2Hj44F/bqUXphoAMkTy4pMzFvlHkb2xTnu0FpqZBiYUiJEdZJi07RytYykpvgHqTZ7m8siBe7UhS7H5tUkhZ+3hhxlswndhSzeQ2F5vGx3P6OM9lM8K1MyZZWWfUGD/AOP0wP2vl6juO7SYUcWw3O5tt54uUNy2tlNXDI6zWaVLFwDEkEnp/NAabbfWMAD4j0kdbjeB7gztPjefMFexywmo8HoIJjzBgfrxwRluzqSgyus8wwUjbaI+5/phKMEvTGooinaVeqSaaM1xJCsQDY7z68/LDGhkszMlVVQZYhoLC9hw22kkgm5gzcQbPGQLKDc/LPqRHX0xyV+tza4IPK4MWifvtacG5rjAt3gTk+zwE0VqgrSQ5GlY1LEGIJvbnyFsFZamlNToRU/2jcTYzHXcem5wFWz2kgar2NhImQCYAgweeKa+eG0sWud2U3O+1ve+JalLlhljWrUn5ljfrG/PTYA+YwLX7SuSoBJtqDTaw538IE3wrbtUqBBjwnztO5PmTttjqdGrXPDKpJ4mNhvYCxtOLjpelrTbCu0cwwJLaY4DO34Qbz6dMBUMrUqmwMH8T2X+/PD18kr1nkBu7Np6gFZvzgYLGcWmBMxsNMD/AJ5/q2NJNR5NXtjlgmQ+GKagNVbU3QjhHoCPywZmMumkqqhgfMAi3IEn9e/rdoKbEEmNjxnzBAImRHr5xysiHVAPIXPQbxt5H6YxlqMylq3hHuoxcKAd4KnxgA29/pGOYadgxHUm3UWEfTAy5o76AAd42PTaCRH2OBM52rAkmx2g78+eM0m8GIdV7S6233giORmQfc/bCu+ZqQLINzeZ5+ltv0F+azvemALyLxfbad8aHs+iaSAKqiQJggE+fF+WOmENuezp04dsLrjQmmYERaJAjyOE/bSD9lqLu2jcxNuLoLW5DFudzbM15AGwJ59Lfr7YU5x6jJUVkMMpGwNzN+vrY7YJdD1JZSRn+wq+iup5GQfURy8YxrRmQTAEX8Y94xjMu8ODtpZSfCCNzyxoP+4qT+HxOpR4zvc4epG2Z6kbY2qos2nw38d/10xZ2Bmpsy3/AFyO5wvo5ykecf6ljf8AzHBvZNYKdgSDvI67c8TBNFaKaeTSAHqP9o/+ePMRXOz4en98di6Okypy9Ph4HckjULz4GCCVEWix3NtgSMmtyQyaQQLkfxWEqv05SemIvm1AIanpU6dUxpsb23BETE8sVZ3tJELyYEkqLMDFgsHhAAgEAAwu5gRypSZw0wurlHQjS2pTzfTtJjTBH8MmbffA47TGtncB4IurA73gBZ5giSYAG17Kl+JDuVknVq2Cnc2INjIv1ve+F/aHahqMItBGnRq6QJliJAA+UD6nGq03Y9rNFV7ZWmoOlhLMVLIoWLyPmA1Ag/wjeWMXFzXxDxQSGIYzqCkAAk2ZTIM+/scJcvkqlRSVWdxJid4JuRtJ9sFUuy7hWmIMgTJMAWAMdffFOMFyOkiR7VlTBJMEyH09RsoMjY3PXAj9o1arAyxYDSCqiQPliQJ5kXw0y2RCSKSNIgQJJnVN1JIP+Ui2/Q4sGZf5gGB8AfLkYifHBuXSFuS4QrTs3MbaSF2ltIAnzveeU3wdR+H0HznWx3GwjitIva0n+mJiudmMWt88wb79PInx2jBOXrTdb2JMmJ2iSpBBjcm1+uFKUvwG5shQpU6SNpsCySYe9n5t+XXnghswSAUVXGx6yJ2A4jt0jEq9NjSbUbakIEqYkMN1vy54syihUAgmZhdNjIJMtHgLXjpfCf2mjdwAqVEtPA4AudyB/qBkHpafbEa2SaTp9Z1A7cgTfp8p8sHnPNTgCIi0KIBIJsI+YATqMkwIjYjPmWA1PpECJJMkzbUAZM/zenLCUZEKDZBsvpKq0KxFtcxy2IH5T+YZqBWMAm/VfuN/YWx1fOjXKoXe41Gep5EnxHTzwTkuwKtUy5FNeny+wt/TGyjjJotMEevJI3bwPrt7bxgzJdg1q0AAiZ3GwjryGNN2f8MImwmB6/TYYbVaq0U4iZi1948Dt57c8DklwbKCXIl7O+CxTILkT1/pOGtTL0kEWY2sdo8PG3/GFOY+JSCYJC8ief8AqA/r/QA9pNU2Eqflho9dtM2nefTfKU30Zy1UvtL8wrLUYjZiSxa0mdrydieRtJ8MCZhmJJ085uQon/KYJN+X5Ysy5SQSiErEk3IIm1wRuZvOGdHPLM3gEHSGaBaDYeg6QBFhjJya6ObkXZfslzAgS0EWgf8AkZtA5YjWyDJvfUYBAn06eokYbVu1QdjAt1BMbCBfcD+4wvr9ohQqrZtxJaNiNwQQv8pkHpOGm2KhecyUAMCCOkecxGFWarM5iT0HvyjF3aOY1MZuIiOWoHYXP4gDP9MHdjZESGJE7wbfewGOmMVHPZvCBd2V2KQBULQw2j8sOK1VgNw3n/wcDdoAIJkgc9t+hHP0wqOd8Qo6yLknYSQR+t8TOXhepPbhBGYpsCeMBjsPmPhZWBPPESm2vfrMTfmD9gf64rTOTsWgWPST1I+Y78vfEqecImCZ6ktO3VheOl8YZOQsVQVvcWmRHheZmPPFLZVGiVVhzNhBj6ep54prZhmuobpIgzcfxE+Vo8pxKq94IBJB5GT9NttvDDVgibdk0TYpBiNwPE2HjzwzyfdqI0X3v/UCThBma8LwiIN7ReZ2NwfPDzsiq1SAI6n+07Y6I8ZOvS4GaVxHyD748wS2Ug7j3x2GbHyD9rMgchAv4SANvAYZZfsGs4DcKCfxkrYeQPXmeV8anJdk5ei0rTWxMs7aotb5ri4IgR9TgvvUEMRp4QRxBFJvI+YEmZnTM2BNhGL1b+1HI5eGeofB+kAVGLMR+EiN5AJNxYchz8LuMjkUoghdPQydXtqNtjy9gcSr1AGOo8I2XSS7Med5Ii7EGeU7YFzVaE/eMIYgqBIlgBAATSjGJtAmxuQATMuWQ22FV+0Gse7Jiwc6Y5LEaoFjA57dCMD5fNswErC9HhTuIg8uZ1Sw8MA1e2CJ1CBdjddJN7gdYnYeYOI086KpIVZkEjqTzAmxMA2F7DCpiGlekCxAZSZjiJVpktxLwl95iQTsN7VVci3za1LAESoK2twggRMeAG22KMyzrwAAbWIgMCCBM7W/hjY8sD5tyoUuygzYBb+QvCjbn0wJPgC4bglWMRJYwX6bN4jl69PaVVdJ1AQZBBuo6CBbnyPpthZmsyxY3uRvJiIkWNz+pxSVULxufLmbi/M+wI9sX8fppGDY37y1TTtAP1G3vzJ5YjmcwgCl2K2jh33PPoQSDvvscBZLO6iyqITQT66l9fScHN2WKukmbTfz5deQxolWDZRpUCN2kSdNERJ3NzP39o8sM8h8LFzqrsRGwIv7cvTDbsnJrTjSAu9zz2vfBeoMTq41XoV0yL25n3wN+FpHlLsunTgqokep/I44Z9g1tvGf19sUVXEDkTPMeoF/ve2B2ckjSNZtsYAMEiTyAnwxm5ImWolwE1+02JMAARdtIgSY39eeF+cZllSdUcQhrm3XbrsbaTiTP3gYBxGkMdLajIJmWWACBNt+o3xVXy6rTnXVbVtN7AwYEkhhaxgT54huzmnJy5PKKrpPeHupmNTRB4BF7C07g+AmcVVcqb3gRKlhpkdC2kQYgX/PBOUymn5ZZwAxJAOmRdSxIVWEiQ0mSLCcGd2FPeMzX2QsNK2EaZUXJ/mYbAHCskVNpJKopkCeJ2YFdpACsReIHhixlcEAgGQCBsGjlLG1uTAeQ5m16oDAmAIIUKdIkxvAAknwAPQ4FObk2d7D8WgyZ+YAqQDy2jnaScLnoKB6dcbJwtNrFl2353/V8VZvMFTpkgX58wATqnzjrbFeazBKyzhosFELzG9thH/E4Ey663iTJMGLzFuU8uWOiMKyaxj6F9jdmd9UJiQt4sZHM+H1xoa+cRUgSsecH0FgfXEMplaaqFIWbbgT67c+eK6+X0wabAMDyAPtqLKfTD5Z0rCFGaz8WBuNze4N/P6j88B1M+H4boOsbzusb+O8fc1dofD7uSWILSZJi/KT9sA/9nqj+L08v7YramZSjbsenPqAQTwiwGo9COm/ORiLZtIVRwgcxdG2mAYvN4tEeNkhyNYAWZvO/Px9dsDu7DdY3HMdT12xHxIzemadM8twoHIQRBgdTJ955YpMLvUMGSViDseZGM6+dsZmdtxO3WJHSNvDF9OqqiQGFuTfSIvg+OhfGO8zUHCFJIN5Melxv/xjR9hZyFCmBbexPjyAxkaVUBlEEiB4H6W9PrjXdnZXhm32xVVg3gqGf7Wv83sfyx2IfsgPXHYCzHLnFCgkPI9VEwLRBFhz6+F63zIYgCoxvbggy29xxcrmD9zirL0tJK1GWjJ0li3ykXgySsyOc89seZtSp/xEIIsVZWsRJGlW4R5i5HLGTRxBFKieawuggOTeTaQSxM7iAI5E4jpLMADqU/i1ASIvIDCb2tJIjA4r3CqymNLGQBMKLnS4DWFlgmOZucBNmNZJqXMk8IXTyAAAttaffDUR1YyWq4UujIstH7wm268WiTy3sd7nA9ftNrgFCGA1HiuATABaLG5tEYEptxTokDk9wQOuzAEbzviGYzQaQoBJ20iFG8QcWomigXrnnRiEFriGAiDzJEEzbYj88VpV0kmx8ALQNh5X8Dj0ZN6pBE7bDrhx2Z8LM24K8jvHv7YdJGighKlZ3so077CT57fbDDs/4XqMbrv4Y2OW+HQixpAPkOhuTPjg3uCsR4cr/TfbC3Gm30y+a7HWjSZ4aYAJgRBYdME/DtXUrGDCkTI6zhnn8trpmmLAiZJ6GTE846mNvDCrI5FAOBaywBrPKRMwdLbWvEX5YjejOU1FjZUJM7DrOmTPUCecRiGcrEKINy0RcCwJI+W2w+2KBmHSdL3QAMJvT1aWGoATEEEnSYBjzke2VNq+xJYAFmBG5FyQYidiOnI4ylJ2Yy1GynKp3upie7RBdg0EAg6iNYuNtuvni+nkrkoWCsCxgEarcLSVm4kywPPcYi+Z79RphghXcaGExcMLRsIIA5kRgjStPieSTwlhWZkBidJDGGMTMeUAbQ7Mz3OZJnNM6wBAmGJWF2gWnaJAkQObQK87kacpIdF1LpLMrKDsTDMdXWCB4YnSbMqwdwhBKmdTAaT+ETwk7XhojnjqNN6igu6un8kbmwvwhYB3g7T5K6KR4neADX3YsOAkySJ1AFRBtO0+I2OAiyvqL1NFjC/KynoqgFdRGx3JIgCcHt2kvEFBdV0qEplgVuTLaTqDcgLWY+oGa7SNTUoNRSLRuxgRChgyo9/G+/TFRjYUAimobVoCDkxJhzEXJBOnYjh5RbkG2fGvTYWIBja2oSByPTxHPBOZq3YpqEH5YJC7ElrwLbTaI8sLMvQDPYgdJ6eM88dUI0jWMS+jk+8fTdpjciIt9JmNsarK9glKcKx/v5ifHAuV7LEXUkb2J95wwpLAsDH66Rht2bxVFpy55yfOY+oxUxS9gPILiJpk8vqMQcAWgeYN/v8AlgGUdwDaP15dMUrRE3jpsfy2xf3Uc/r/AExJRFyCff74ZJQ+Xt1HQz/XFIyilY0CJ5gMw/1bn1we5U7T5Yr0idj9f64AFdbsWmdgR7f0xWfhumxgWn8ow4amDz2/XXF9Nen698MKF1DsFU5CT4nDGgIHIRve2JhDvi1QOc++JHR4tfxHsD+eOxL9lB/D+vfHYQHzsVaNRhVeoqidXdaSTw3NMk6Fltr2uBLYrzOeAZjSpQpJEkAiJBGmbruZF+URtiFW8F9wLkkctpAGkAC24P5UVM2BZQTz5hf15RPXDSMFD0sNLUAW3Ai9ogyDM2J+uKKua5LeOfr1/Xnj1aLPY+NgLb8ow67P+HHO6zztPPmbWxXBaXgpo0GqQCfJbRvaBzP1w87L7BJI1Ai/OII8B4c98MqORVGXTEjedpHL3++GGZzIiY0m1uniPE4lstL0Jo5Qj93aPWfCJO36jBdTOaNzfot/vthRSzTNaTvy3v4nHtXOCmdlXpJ3k9Sb+gHPEMbmkGjNtu3COWw+m5PpgAdrkuEIa8wAkmR7W2HqPMQqy5AVl17BSGkTF9IJJjyM7c8SyFJgraqcq0S9QELzhwoUQTBNovG1hiGzmnq28Eu0H+RF7uG4gGgETILybzNjI678pZam5q8dam1R1OhEYzMgyO7MiDB5bDabeo6V5WoyuUaFMAbQRoDMQXMmeREcMzPmYrFiT+6DGWYMtyPlWGI1ap03lrjYTiLTwZBuSKsusOzqhYT3h3taADMeY3taMCfslPMtMAM0aho4tt5FpG0GTtsMe9nhKMwGpkkMwVdW66OIqY0yh4diRMbk0Ve0SqMqVS60yJnQausMo1QFCmGLTJgRE2kZ/gR6MlTLEUjFRIElfmEbLKKW0meLpPQjFlPMVtEkNVAWFqBiUJMkcS9OtyIvgtKdUHifX+EKIp1C0ISykQtUrb5flg77ALN5nMcOlFT51dswHUoF1B3NYVNIWCYBW084xpt9AtyfdPFlV3MtsQbFiBIuxKza/PmSLs8rF5ppT1C81IDKAATBWCYKxq6+Ywnz1FadPSGNRmJiCtRTtaUVCpiN1YfWR8rmai69KtqaJ/di0KBMrFzpW/jPK4ovotZG2Y7QOmXcAGJVAZhrzxXvpPFsY3bCbtTNkMFAUWgOrXQcySPxW57A+3me7R7xbtqaSSf94sNvlMAgC1r7ijsjsg5llAIUbknUYnVqB0qTy2ttvGNoRrLNoxB8i7gFFDETIgxEztNyYmw6npjd/D3YiqoZ1JMEBbCG2kxODOxuwkpIAomRclYn0YSPLDIpp/X9/wAsNvw3jGipuzhPhyEKPsvliByqi+o28YjHlR321ei7++B6lE3MeRYzPoIH3wiivMVKY6t6/qcKqovM+nT3xdmTBgnbyj2AGB9EyQB4n8zA++LRLLUECQftiuJO99vzjywXQyVpYhfE/ofU4vSnSX8WofywR7gfngsVCxqEbqSfX78v1vjwqxO2CK2aRmhVaeRIck/SMH0OzpFyR4xf3Jt7YLCha9Aq0HeJicTUHpHhb/nDPMZK0BR/mmWPngX9kI2BP6/XPCsdFSkiBtH5+O+JCoxPKPHn5Y5accj+uePShjefO2GBYCOg/wBw/pjsUhB4Y8whHznKfD9WtDAhrkQXRdNhFmYG99hy8sPsn8IQJqWHUX6bfo4Y5TsdEjS0uIBE7enTwjBgqsu//kNPtuMG5go+nq9lITCoFC84iT4+WBcxRVZ0ORFt+f5DBGYz5JCLEteCRt4QZOKadPaRYHc2A3NxFtvriN1Cc4oEpoZhbnfobdJxbSyxLcTRFzaft9hi13UqoNSmmu/ExloF7DhIEfNt0Exi2jRLALRqKdiQ0EgbgkGP3Z6IAVj8U2lyb4MJaj6PGyyzp1sCdxpGoHkIWTPlYeF8ApkEaqE/aCOIfMssSATIOiSYkT7XtgujVDOyqq1ayagulO62BUkatZO15B+wHVsu/eanSitOGWoxA+aAVGudZN34bBb2OM02jK2+S4plq1EkOKiuTCkF2a2oCnpOpBqvYyP4QYiNDLMDx1YEKRamlS0gjWVDCfA6hc7zjqnZAZKdNKqoEkak0961ll9dMDkAu0gm5Jtgp+z6S1FJ4qpNoqVIMLvUNNf3c3jUGnYGdknYvwRrkKalR6VVtKwNJ1knhhFAJYG8wbWMi0YD7NzC9yWZTTRgdDVGC6ABJAFKDJAJERfTsbGGah2hK6poJYU0DyYCqRUZwQSRG633gROJV+2KfdaKqd0NJcq7Gs7CTw6kIIe+oEkrHLo1XQ1kFz2dpFwA9NxCDUoUuXO4QFuEza/jebYMo9oFtQ+VqYIOuorFZHDvMEXBHOQLgxhble00oTWo6SLKU40O0TaTtDSQL6gPlBPtX4qhiTrCMoUU4UoWY7tU0lmLbfhEwf5cVQUF/wDeaNzCq9Ph1imoqAEKZCuk0wRa4iwjphbT7XqFQyNXekofS7UzJLMzcQ+VzxQLCFEWiMdU7WVRZFJY6WRhUBCDTw6oG5aIkgcMAbHzKUxTTUtOEBkqQwJIhlVijQzqVJm3QC8ikgSwU5ntCsx7xmcAhEVZgE6QQAVYIQLMSZkAgjlgWn2iXY6hF1DBbSRawBiZvsBc4t7T7RYAKQAJJ0qzkAWvxjcsSRFgI3InCrRuZBmbRPqfbUMaJGyjQxydFWqd2wJX5ZELAkDUb32BjlJ6433w98NpR4tRYcpm2+1/E38MZfsbKlBLiownQIEgTE8Sn5JsfLbG3RGKiCSPTr1icDdm8Y1yMA6j/jFDOv8Az/W2Bny7NufqY+4xRWoKTzJA5AfnOFRoEV+0QDEi/jP2sPfCqpnGuQTfncDEc4gpxJ1E7AeHPijAX7SxMkjay9B5m84qibLQl+Z8j/fDAgiiFsAx1E+QYdOjG2F6JzthhmcwyKLADbbUcNiQI/aiU4uxFrQVExZdo/MXPKMRGcFS4m3h1x5UUONTbHYHf6m369I5DskmoCpsN7DboNunjzwgGfZuWEhnMCYE2k8t9zOHXd3v+vbniqnUI2BHLF5qE7X/AEOcxiWy0iKLMX+//OJ1KQI3BPlP2xCo8C+3gZ98cKg5+VsICh8iTc/39MUHs4b8Q+o++DmSRAuCNjef7YhUqnaSZwWFAgpjr7IT9QMdi3v1/jX/AHAf+7HYMhRhMtm6neEmGWNKgSBNrxq3ERg/9lZxxPAM7FpAW7sIjlA3npjsdhSwc2pJ8E8sqmoyd4KjDUgVaZRwd7uWAa3M7yethqtdhUcMopokCqeFttQJWQxNuvU2vjzHYh8Wc1kqvZa1HpqlPUjJdrBWa5+VmLqwg84A5nbE87nqdJC2kB1BTvwiBpVo0SqyQDYmOQjrj3HYaVqyHJ8HiZizCpSnvEBLIQBBPzjjEEyGkJqBM8pxdluzApWaZTgZV7xgxKqRrICloMkATUuCJ2t5jsTSRaG1VWPAuXW3CQWRABIYuNC7DUbCSTyIvhTQ7UcOoy4FTUjOodmDANxcKgCnuBc3/LzHYKRN0VGg1WkTVprpqVDTQBjrLmCTM2UlRaVgibzejP8AwfTCgudJ1Q4pmFCCSSCyMSY0krA/FDG09jsQ/pwhqTSs97I7Cy60zOmu4ZQS4exDC6AQFEMJkkmSLjhxN+0K75gIumbiBtpDAsQrSgYC4aC28b48x2Lzk2a+mwLtbKVeJnIai2kwQodVHOwiRcTcmbzAwur09FGVFiDoJi1tZBA+ZZGx53647HY2g7RcVgX5ipqvJa+58iRv4EeUYddkfCb1BqMBZvcbfnz/AFv2OxcnSNIq2asZZRlVSnqqBSArJAYAMZXjKArPDe/nviVGjVRQ906iQYnrEj747HYzWDaXNeBidq8mF+on6/2wNnMhVqMHo1jSAEfKGnp89xvyPP28x2KeCRUOzEpsCOKp+NhKhmuSxWYknFf7SC5EaiIsAPuY++Ox2LRDZYgYwApAB5kfkDglswymIBPi0+wK47HYRXRBc2SSWi+3p6/lh/kAFVSOf1x5jsKQINLeF+v9LH7YjmSQuoHaLcoPXrtjsdiCyeUr6xMR1/XTFxp3n67H6csdjsJgiBYzYn6fniupQY7Met8e47AAKUqdZx7jsdgs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9164" name="AutoShape 12" descr="data:image/jpeg;base64,/9j/4AAQSkZJRgABAQAAAQABAAD/2wCEAAkGBhQSERUUExQWFRUWGRcYFxcYGRodGRsZGBgXGxoaGxwYHCceGhokHBoYHy8gIycpLCwtHSAxNTAqNSYrLCkBCQoKDgwOGg8PGiwkHCQsLCwsLCwsLCwsLCwsLCwsLCwsLCwsLCwsLCwsLCwsLCwsLCwsLCwsLCwsLCwsLCwsLP/AABEIALcBEwMBIgACEQEDEQH/xAAbAAACAwEBAQAAAAAAAAAAAAAEBQIDBgABB//EAEMQAAIBAgQDBgQDBgUDAwUBAAECEQMhAAQSMSJBUQUTYXGBkQYyobFCwfAUI1Ji0eEzcoKS8QcVorLC0iQ0Q1ODF//EABgBAAMBAQAAAAAAAAAAAAAAAAABAgME/8QAKREAAgIBBQABBAAHAAAAAAAAAAECESEDEjFBURMiMnGhQmGBkbHR8P/aAAwDAQACEQMRAD8Az/ZueXXUBB4qVVQZ5xOpoBEwqe2/PGy/7kGKaJ4ieJbAalpMbiW1MWBiSsE2MAYwmWYLUaPluAwvshpkyABpux2/hw07Odm7tSYIWoFmYlkVKS35kDyIk7kYhM0oIruopgxNQtxEknUahFEggGbNVBAN/wB2IB4cLqObVaR1DU61ARbh+Wqt+ViUIBAN28cEZs0y2lhYAk3FwqtwysgSAIIkyR1nC7MfNAiSxnSDF4PO5N/PAInRrsHaxUwIAUm4VYhBcnSpgROB6VLU2n+Ibm8lTM9NtVp5YuphjrYBmIGpjAAjTaYsAbiPHc4hmM9wpJ2YH0AhoHSDE4ACnQDSCwJVYhdhfUC3O+qT9gBhlVyoqU1JZe6QAFFPGxs0jyVid/xxznCzL5GCx4WIV3ZZhVChj1mAt4kk/UssllwxMqCtxGriKwxWAJI2O9uE+GAZ5nnjWAOAqFgMt90UQlpDNpAvFhynA/Y+cKVUWYFSnVpPPPWzkf8Akacc7EbG8c5WEk0wSo0JAH4S1uEQb6WG/I+eF9Cme9B0mQ6SPAmJnb5tA25+FyxEaFMkHzYn7R98G9lUXappA4hEtuFLGCxi5EyPXFeWoTVdORZh7z4Hr0OGC5g03rGNK1E0IP4m1UlMAHccRgk787HCQyVfP6khgVo6mdlBI1tP+Gh5QIXlAAjc6WhQUaGaIvDa6bDUBrOgUzpEAwxUWMHVG4jAeUyZc0y4EKQABOmO61azAINSBHIFgqzBGH6ZBXFNgpnUKjCQYVF1BTImYAUm8SLdGJieshC6WDWB16mEalpKSoCyBBKrIMHlBGBactRpoWsAKrSpOs6AWafwnuwWAM2tPPEu2s6HLXMsTK/wsCytsOujn1xQK9NKMBiWFI2t+IMLAnkFYf8A9AN7YBB9XOL3JBLwjhrATBCpzMauAm9r74UPnFnUoJg7FgJGhta2WymRe+53xFF4XQvpJNy2oCeQBiOux6eWBh8z6rmIO+5UrzAkddjhoTWR3k88SjFuWiDJkgGoxkTyLfXnFkZqsadtySR/KCD9BE47I55RVKkmCrWjYw3jfEC4CsOQ5+pLQPBtR39ejEPauaLaHPyiW3gWJ0ifAML4YZPtEM4IJnVxEFhAaA0Xu0E3M+FzK5sV9I/0oPDiWJ9jjzJVjDqLX0j/AFKy39Sv98Io0nZ+lnIHyjhQcgI1EwLSe8BgcyOmNJUyaQGv3nEhGofzW9JFzYYxmUzophJj95VTi5y6mY9Fv64Zf9wJOscVjeOZZhteJ29MOxPkYHLrxxWhuJNJEBjqAUq02Kwx2khmHPE2zQjUBKW1J+EoZECRcTLidwRz2R5uqO6BAiRYC8cJNiRvBN8EZWuq1GYTDhWjkNQm0c5JB8AI5DCBGgyPxPRlqdWnl6IKOUICKCQpgbfNBBienO2M/wDDdNuzs69Rge41OAwHDbWoEzuGgRvY4p7QzEUWUgXUHlsFLAExAFwCenmMFL2oymo5GmkxZiumx1BwTqN9fDY72PXBuHRfUivpeo3eVCSFWRZZYsSQY35GdysQZZB2nQGpa71RGqFpKCGCKDptykQCZJJi+kAqcvacd6HB70hjF+NVJWokiboiVCADc3Bk4gz/ALezMtR1KlQDqPCjxUM6ANRK0zEbN4CMJsW0z1btjvWHeS3ECxmWCgRAJI6yRaY3FseN3jo7mmZdkGqCeECTEbBmQf7dujrL9pU++pU61SrUbUAXTM1VXUNSgBNZhCSis+5PeRa2PO2+y6dQIyNUueJSVOkaM0wkACTKUwG24zAuBhAoUD9j9jOA+oMmrUsspXRaZBcDTUDbXEbmN8Kf2JxTqZZ0o/vK2vvO/wAuCUBJsiuXubhVAAna04eZD4XSHZEoPDOr1Hd9ShG4lK0xIIKnne2xwwyPw/Seqe7ApwCWsdUC4QM5YgGdRH8s+GGnROwyVf4KzLMTqpXM/wD59jttQiIjbHYOzj5es7VGrMhYyFVRAX8PyyJ0xME3m5x2Ff8AI02IW5NQXUwI0tEmJkgRcXsTYcgcHZdw1MGQGAgD+UkyT0i5H+U+E05aNLmbqqd3eSAGmdhqJpk8ou1rxieVYJJHzIqMLbkQzM24FpHObeWJLGXZlDSDwamJtMgkG3WLpUmeQ2ucCdtuGzFQlp/eAG0bJeATtFMBRflN8WZSoAyqDOkkRqMgrKqZ1cMKTczYRHURkLVbyZAZvYAkn/dcXnDsVHI0nTBJZ12td9IFyIifHTvsLkVUHEoCsXAUEgSN/lJ+WSZnwxdSViWtuwQm1oXi/O/lgrLqFcd5fUN4JkagxInnDC/iPPAFHmUrsyqSzQwp6rQNIOkgxxcUA2uRIvNjMnn9VMUyzDW+i2+g6iy+GrhUm3IGbYX9nOIK2HGDp5Aa2EE+Q1T4nBfZzBV73hOlhClZBIZYk8xcyPFRbABTmcydCK0CKwYmBqgigCNV+EASB52sRgSpZ3BlZKtpkQSpMC07ffng7NsAq6o4agaw34FBk87qpI5FmF9z52mQKm8aqJ7wA2LM079NWk+m2AAWlnCMy0KZNQmIkjpYXN4sMWZttJBBOssDHNV02B5AgwCLi0eftZYzLnxn2M/njzNUjrKRxBxJ5ySuoeQk+ii07ggvJdoFQGBEjSQCLahpKC4vGkdRMdLM+yu2SoXVqaOEixIUkG4O4sAbbTvhPl6ZKqL8ExYSLyR4wRM7DUOuC848ADSARTdZgEMFVoaB8ptvtefHDsKO7TVe8eRbUoJIYMzHvJeDFmMG+xWMQpDUESLM8azMw0CJO0rJjb6jFnaYDqoN5V2mQBIkwYF/mv5keXuTyRYluFQo3O0iLbzcBbkfiJwAerm1B4wXR7sDFpdjI2EXB8564bZrs7J1DIaECcIDEAEaWIvf8RgRG5ixwkTKLUamsnSYnb5Vgnc9BbyPhByga2iO7aodB3BGgg3G4A+k7ThiKcz8P01XvATwsFJMTBqBWuBtpv6+8O0uyaVItpTTSY6KUuzEAlGLOZtqQ1GG2wHkV2jmQC6xK1ACFJFiDHIeE4G7ermqgUAAIOGOu41eM8PLYm8zgsKFGVBaoVIiy7jYiPaJPlHhgynkKneMoNMQBciFswgmV24Tv4TheuYmtqvcib9dO3X88aPNHucw5V4YqrKSbCNasu4kEwwuIBFxfCsdAfZjOTSVH4mEgLrmAAxHApPIHYjaY3B9CiTUKl1NlnTaU4jEm1iSpHMgYFo0tNenp4k/+oRAbcIABJn+Unx/MnJVl1uwMAoQYm+kJxb+M+222HYqKO+NQgbyVBM2AhVMzNtIIxYCpZiSZ0wnKDLAzqvImfTAnZ1kuYLeI8CSfG9h1BxLOMdQFwYv4klbTF76j5YVjor7QqAowURAIgWiZgbRyFuQB5DBRzDQuqnwQonhJ0xXgCFmC0Sb2px1wv07E/i4vCGFvaefQ74Pr5uRKiIZBF9gpAWZsszAj3vhWOiurWbu1BYAkXmJVgWGocmMKW23jxOEeQzBXNMykr3iwVG0k6tJA6aiP1c7OVfmPJQHaedwwHrUaCLfiwhYksGUkEuWmbkQxPvAw1kTwa3KpTZGStTA0tU0MiwVYo7IsjeOAwTaI5xjlYIzVBsVICggSQ7AEDwVAL/xNyxTUVkSjT1TdeKCCSznYfwgOOV9N7mwlPNfu26MSwHiVp6CT0IBHjHKMJjNI9VaaM6MwqVOOTJAuxV9ImTzCi89YAx1arOXpoAVLsQ9wWXSeIAqbEyVBXntYSEvZ+eASoZLAQI58VwL8hB9YwfUzSGlIB+UmZ5vJWbXM38yp5YAL8t2TQqKHbK0nJ/Ey05IFh81MmIAAvtGOwqzPbTBvwCy7xPyjqJjp4dMdgsdCDJ1zEDznmSdj7WxYjkkm11AuOU2HtA9TzxVRokHp09MXqYBHoffE2Bf3v72QSZKT/NtM7zzx7mXghjFlK+cE7+4xRUBH66C2PK30Ef1/LCsYTlKoBeQYIgAWmSobeYJEweXiLH0v8p3IF97DSIjkLgCcDG30+kR9seAcsOwLi6hhFo+YjnMXPUxI8gMctUrqUCxMx6mLeg/UY6tSIZfa3gYP1BxFmOuQDz5c5I/PASHlAUpiJHEduQJ1HzJBPr1tgCq1lJuwbRubjQ1vcG+JmodRIEGTbzOo/niaVBp09Y95ufvgGi2u0156hSfUA/niijV4wzdQTPiDPriwWqD/Kn/AKBgeo14i0mP174LEGMADMgTexvfw3v+Y8x42aLaTMkKRfxBHr/fARqXv0x7RqkMPb7jDsA/9oBKzcACemy22vG2J0M0O7N+JiZ3A0gKAPGTPheIOAKVWSRtw7eMH++IvmLW5iMFgNMk44RMagF5iFDKI35gMfTxxZms4IHL96CR4EgHnHKOuElLNwOQ8fWcWNV1aucAH6j+uCwGnamb70k8pA94PtE/TEa+aVh0nc3/ABAdLkD2364T/tmqwBM/oYvavoWDymJ9eZwxWipxxAxsB6mTv/twWa2phN4Ag9YgfYDw3xVmF4Ax/wD1ofdjf6nFFLM8QvzG/wCuWFYxitWWVuf7wcvxCOfnHr4YNytQBiNxoYWG91vfy3HIYS1M6F5/L+Uj3xd2ZnNRYjkH/wDSDz88CBsO7Pq6SAb29hfV+R9+uK5lV1ExxDy8PG2k+2Af2nU0DeIPqBP688WDNjQCbgax7xfynAK0WvULJ4WHKSQTH0JHpOOo1R8xsoIiNxEmbbnbxwE9Sz8igBjzKicVnMjTP8zDfoF+oGAdnnaFQlYtJYMYva0J5C4/QwLkr6DNhq232O3p9sWZuqNQg9J8uE/mMeLCELzbY+BF/pblviokyGeYrmoiwSGJAEHxEXnofpgCrV4TE8QIM+dMz5/N9cV1KpAPkFHmdj5gA38MQq1gefXEFhNCvEryYgHy8PfDAZrVRCj8ESOpMgf19umElO8x4fXDHJG25sfazR9QMMmwmnxCSpbxk8rY8wEa38wFha45Y7E5HcQoUJIQU2cgmYDExMj5R/zGOemSrSm5K6o53nlYxOHi/DGeLf8A27L0Jajex5d9MA/cY7LfDNerTlWpoNddNJ+YlGam0kfzSPCdzitrIFNShyjiE6gVuJB5xB2jfl54maWkEMgM7EwAfEe+NQvwfXqd4wenwyNIJljpkwBtYiIJwR//AJ9mGINTMLItwqzCNIWxbTfhG+DawZje8lQe7QEgQZWfcLIxYjxcUl3Ekz1PgYt0GNqn/TtQoBzXmAI333rCLziNP4GygDCpmCdLWgJOwO0tzJ9hhOIrMXXq6SxhTM3JH8QMiRvc4Gd4kagJ6+ZxqaXZGWOY7uqzNTLVF4bHTopNTO3Q1FPUgRGLPhOjlu5c16RqVBUdQQTAXhi2oAGZvGB12xtmOFYs86pMT8p/hMbjyx5UquFXyAuByNhfH0yuuSYXytOQIB7ukGiwIDXIBFjheyZZS3/066TGniYEbzB3A52xL1ILshyRjjTPeDx/qRgevQbVMExNxNuJvyGGeejvF0iBxRcnarUHMnpgwFCXDFromw6hweXL9ThOVZLk6VmYp5GqSIpvFhcNuGHtbHtLs2t3gYo2nUTtyvfqfTGqqVBYhXseqqP/ACnHqKVUAgWABh2na54FxPzIx3mXpdnOXLiwhivkwI25XxKp2YxprPDpUlvI3GHlGpFLdosL6BADTF4OJZgIEaSwBETKgQV0xa22G9VIe8yS1qZEaojwPh4YaU6HAxAPEEA5XIA8xf1xTR7Aou3BUcxeAAdvIfr7tBlytIrDkArBdRsCt50i5PTD3oe5YoVJ2VUVgYmD/EIkc9/rieey1R9YCu0logEje0YdLmCDGqmkclBJ9lX88XUs3tqltvwH34jvhfKZ7zOdo5djQ4Z1GkNIvvyge2E1LK1i8920awTYwBIuenP642VaoFYEcICqBJIiACJgzyHPHJ2pSLAHTUbwpsWEmdyzWvi99dFykZHMZZ2NQ76mawv+Ix+VsHdnZR6e6Mo0VmaQdyiqh256Th9TrVoAFOoNIAkmFtz4YbFtSi3d1CyICUIkC/PYk6r+Iwb+gUsmTSjUatTYI1mBNjYLIk8wLYIo0alPJoCr95DEAgltXeMdo3gqcaFe1As6VSqxgEDWYiTfSFAuTucF9nds1Er0qgy9JGVKqhVHzau74ngmSI67E4pS9GpZtmaT4bzbtWP7PU/fDTTkQWYsCANRB2kybYDzPZVakirWpOjF6nCRciFEg7G83uLY3Ha3xLXZP32iFYNwyB0gjaLnlij4f+KVR9dHKIxuCTUKbQSwIpPvYWHLfDTTGpJ8GVTsqsO9qtQq6ILCpofSFAOppA06QBOomAL8sKMzl6lCsVYOpEEBwQwBAiVa4PKDfH1DMfGrnKtlzQVdaNTZtZaQylZg01g36nGE+Os6tXMpWFPQzqdfFqBKtuIA02YA74aa6BSi3RVVpgppuWMtIUt86gDbkDqPW2KK2WcCw8GBsd52IHQY2fZHbStkKShajNpCOCQQTT4ZsJCnTMcwemLMv8QUlXS+Wpx0hTfyKgf8YVpOgc48Mx2RVwy2jiEW6Ec8H5JTpqAEEmwHS6iDqHiL/XD3N9pUHRu6y9OmSDBAVWmxmEnpz+mE3w+yq81IIkkg7QWXpf8ADhrJXVgOa7PKsVYrIj8ajl4kfbHY2i9r5cj5lHh3BMetp88e402ozohVz2rfMVCeX7stHvWJOB+y/i5cuCDmcwsO50p3QUhmm4ek5XVuYIN97DDzLf8ATrNMJqZumg56BuPGyRfBafB9KmVat2gZXmhp3EzB70Pa55jHJHTceXQJNCc/9UKTOwpodTktBPeEtAWYK72FgIxzdvZhyDGaa/yikqjyMrYHwAxr6fa2Sp2FZm02gaP/AGKB7YrqfFNATopM1921D66ScOTiuZ/v/Q8embFbNVDH7KR/nen9iwO2JH4azVQ2qCnsYRKR5kblX6chh5V+OQNqSqNxrJuPWBOE+d/6jcTWpA6YlVDHykk9TNuWJU9Pq3/cW6KAs38N16VSjNZSalTSGambEoQCwBUHpCxfpGBuxOw69cVO5rIoWqykEC7QOerUPIA/0hnvjgVChYmEYPCqqhWAOlgYmZ8bT7K1+Ie5DC8VXLCCdzHudsVaf8I91rg2mT+D6ovWzGXHjpZr/wCt1xRneytMhM/lFO3+GxM+SsY/V8YxviVwSpUbxcGd+e4wVl+3iTqM6QpsFVRuBADbwSLjpjNryCJcWuiHbGTIdNVVapgjWgZVMMdlO28c/wAgwy6BIYqCpCi8bgkzvPOPTxwtzWbDqjA7FhF7fKYv+VvrgynXSP8ACLtA+VCTziWjbfn1wTtwHL7EdmO1Ynuyo3nSC1ufPx64rqTY6a7yd5VR7Di/W+DkR9MqiU7W1m82vwgkDbe4wqzy1mB0NIPMK1pM2MT7icZRceP+/RjYRSpl5mnqEtckgbm0Exj2pWVAdPd045mDEeAPPzwszGVrOSdYUWnfeJJhQT9I8cSPw2BB1NUO50BYG5PE0ztyF/bG7hufJptt8ho7Xp8mao22hJ9YCiTblOB83nVKn9zVUnm6va43JW0+JwRk+yVVlKKFM3LMWPkCptznbpBJwd2hU7vShHCxI1TwDh1iwBLXCqbWJm+m9LSrJSiij9prOJp0tIMRMAHxkg/rliFXLMwPe1qkwDppU9MH/M86x5JOKqXadU6uHTcgQZEbTAExab+wM4qaoX+ZyL2iAY+tzIggYyqvP8mbpEc7madOO9ju+ALrALSVkTJgtAblgwZvgmkHi/IKDzkWiPLHUuEwCRwIJkyRoXcm+8XP54qr1oEqbG8z9eZ5jDm80Go8kC1V57yoKQ8BqJ8rgfXHtOhRUNDu76W4mPUdFgeG2FtbPkfzCTzMc7Hbz54nQ1MGfTCKrCY0zaBA3OKUZDgpWaCjm6YUaaiJbkIjr0v/AHwuqZ6pVqJ3XEYYKxsCOGSp5j3wbk+zKUA9zSLH5mKKJ8ZN/GYxbnMiXYSY0rFpsDBO8DkMT9MO7KajHLyxfW7PCGazhmO+ojTETAE9YN+mCMvnKYMCqgnwHp5jbF9Psldocx0MCee18B5yjSAkrMTY3gxvf9WHqt+7Bm5bsBWaCd2WkECbg9N+XX9WxjPiKkTTSoQVltKAkXUqWY22iF6b40/Y/ZquuopUUtveUImbAmALDkOeF3xrVDIoEWLEW6FFJ8r43hHabQ09uQT4fzK9yQZkMY4oEEAzE9Z9sMwpFwbfWwk+OM98P01YurRsCPCLHkeow8p5anEN7EnkbbERsMRPDMJr6mTpVOJpvKkct77++Cv+3i3CgE8Urdlg2tteD6YFHZ6BgQAFmfTrAJn/AJxqMvRplQQAfEN9d8XGWMHRpZVCUdmUjy+4/PHY0Irgcm/3D/5Y7Ds1oQ0u3qRkkVnJ4iC1p57C3Lfp5zE9u0yCy0lBMfMS2w58hfxjC6pm0UhWYiBbSvCs8zaPUYCPasNpUE7XN9uguPfHGtPuv2cf9Bpmfiiqo/wqisdtKJo5dSWmLzgGvXzdfam8DmduXO0H1xPL56uSQqNfrwm0Gf7+OCqJzJYl20+ckgmdwLA8/wCmNFUekVa7Kcp8LZytEFFi0FgTG9wNV5M4Y0/+n1Rz++zX+0Hl01ED6Rj3s0MGbXUVrEgDVI3iykknnEdemCc1mqt9OkAzcRy8ImfOP6N61cGm+C6JUPgPJpBd3qebL7wgGBTlaKVay6f3RUCkbEpwwdMmQffYYlRy9SP8QkRLxqNzO8TsGMxaBgKppAjXqJgW3giDYwZPmLT4yvkkyXq+IGqdianJWsuk3EqfqeuGVPI0e6WmwVykTBNzeWk7X2Hj44F/bqUXphoAMkTy4pMzFvlHkb2xTnu0FpqZBiYUiJEdZJi07RytYykpvgHqTZ7m8siBe7UhS7H5tUkhZ+3hhxlswndhSzeQ2F5vGx3P6OM9lM8K1MyZZWWfUGD/AOP0wP2vl6juO7SYUcWw3O5tt54uUNy2tlNXDI6zWaVLFwDEkEnp/NAabbfWMAD4j0kdbjeB7gztPjefMFexywmo8HoIJjzBgfrxwRluzqSgyus8wwUjbaI+5/phKMEvTGooinaVeqSaaM1xJCsQDY7z68/LDGhkszMlVVQZYhoLC9hw22kkgm5gzcQbPGQLKDc/LPqRHX0xyV+tza4IPK4MWifvtacG5rjAt3gTk+zwE0VqgrSQ5GlY1LEGIJvbnyFsFZamlNToRU/2jcTYzHXcem5wFWz2kgar2NhImQCYAgweeKa+eG0sWud2U3O+1ve+JalLlhljWrUn5ljfrG/PTYA+YwLX7SuSoBJtqDTaw538IE3wrbtUqBBjwnztO5PmTttjqdGrXPDKpJ4mNhvYCxtOLjpelrTbCu0cwwJLaY4DO34Qbz6dMBUMrUqmwMH8T2X+/PD18kr1nkBu7Np6gFZvzgYLGcWmBMxsNMD/AJ5/q2NJNR5NXtjlgmQ+GKagNVbU3QjhHoCPywZmMumkqqhgfMAi3IEn9e/rdoKbEEmNjxnzBAImRHr5xysiHVAPIXPQbxt5H6YxlqMylq3hHuoxcKAd4KnxgA29/pGOYadgxHUm3UWEfTAy5o76AAd42PTaCRH2OBM52rAkmx2g78+eM0m8GIdV7S6233giORmQfc/bCu+ZqQLINzeZ5+ltv0F+azvemALyLxfbad8aHs+iaSAKqiQJggE+fF+WOmENuezp04dsLrjQmmYERaJAjyOE/bSD9lqLu2jcxNuLoLW5DFudzbM15AGwJ59Lfr7YU5x6jJUVkMMpGwNzN+vrY7YJdD1JZSRn+wq+iup5GQfURy8YxrRmQTAEX8Y94xjMu8ODtpZSfCCNzyxoP+4qT+HxOpR4zvc4epG2Z6kbY2qos2nw38d/10xZ2Bmpsy3/AFyO5wvo5ykecf6ljf8AzHBvZNYKdgSDvI67c8TBNFaKaeTSAHqP9o/+ePMRXOz4en98di6Okypy9Ph4HckjULz4GCCVEWix3NtgSMmtyQyaQQLkfxWEqv05SemIvm1AIanpU6dUxpsb23BETE8sVZ3tJELyYEkqLMDFgsHhAAgEAAwu5gRypSZw0wurlHQjS2pTzfTtJjTBH8MmbffA47TGtncB4IurA73gBZ5giSYAG17Kl+JDuVknVq2Cnc2INjIv1ve+F/aHahqMItBGnRq6QJliJAA+UD6nGq03Y9rNFV7ZWmoOlhLMVLIoWLyPmA1Ag/wjeWMXFzXxDxQSGIYzqCkAAk2ZTIM+/scJcvkqlRSVWdxJid4JuRtJ9sFUuy7hWmIMgTJMAWAMdffFOMFyOkiR7VlTBJMEyH09RsoMjY3PXAj9o1arAyxYDSCqiQPliQJ5kXw0y2RCSKSNIgQJJnVN1JIP+Ui2/Q4sGZf5gGB8AfLkYifHBuXSFuS4QrTs3MbaSF2ltIAnzveeU3wdR+H0HznWx3GwjitIva0n+mJiudmMWt88wb79PInx2jBOXrTdb2JMmJ2iSpBBjcm1+uFKUvwG5shQpU6SNpsCySYe9n5t+XXnghswSAUVXGx6yJ2A4jt0jEq9NjSbUbakIEqYkMN1vy54syihUAgmZhdNjIJMtHgLXjpfCf2mjdwAqVEtPA4AudyB/qBkHpafbEa2SaTp9Z1A7cgTfp8p8sHnPNTgCIi0KIBIJsI+YATqMkwIjYjPmWA1PpECJJMkzbUAZM/zenLCUZEKDZBsvpKq0KxFtcxy2IH5T+YZqBWMAm/VfuN/YWx1fOjXKoXe41Gep5EnxHTzwTkuwKtUy5FNeny+wt/TGyjjJotMEevJI3bwPrt7bxgzJdg1q0AAiZ3GwjryGNN2f8MImwmB6/TYYbVaq0U4iZi1948Dt57c8DklwbKCXIl7O+CxTILkT1/pOGtTL0kEWY2sdo8PG3/GFOY+JSCYJC8ief8AqA/r/QA9pNU2Eqflho9dtM2nefTfKU30Zy1UvtL8wrLUYjZiSxa0mdrydieRtJ8MCZhmJJ085uQon/KYJN+X5Ysy5SQSiErEk3IIm1wRuZvOGdHPLM3gEHSGaBaDYeg6QBFhjJya6ObkXZfslzAgS0EWgf8AkZtA5YjWyDJvfUYBAn06eokYbVu1QdjAt1BMbCBfcD+4wvr9ohQqrZtxJaNiNwQQv8pkHpOGm2KhecyUAMCCOkecxGFWarM5iT0HvyjF3aOY1MZuIiOWoHYXP4gDP9MHdjZESGJE7wbfewGOmMVHPZvCBd2V2KQBULQw2j8sOK1VgNw3n/wcDdoAIJkgc9t+hHP0wqOd8Qo6yLknYSQR+t8TOXhepPbhBGYpsCeMBjsPmPhZWBPPESm2vfrMTfmD9gf64rTOTsWgWPST1I+Y78vfEqecImCZ6ktO3VheOl8YZOQsVQVvcWmRHheZmPPFLZVGiVVhzNhBj6ep54prZhmuobpIgzcfxE+Vo8pxKq94IBJB5GT9NttvDDVgibdk0TYpBiNwPE2HjzwzyfdqI0X3v/UCThBma8LwiIN7ReZ2NwfPDzsiq1SAI6n+07Y6I8ZOvS4GaVxHyD748wS2Ug7j3x2GbHyD9rMgchAv4SANvAYZZfsGs4DcKCfxkrYeQPXmeV8anJdk5ei0rTWxMs7aotb5ri4IgR9TgvvUEMRp4QRxBFJvI+YEmZnTM2BNhGL1b+1HI5eGeofB+kAVGLMR+EiN5AJNxYchz8LuMjkUoghdPQydXtqNtjy9gcSr1AGOo8I2XSS7Med5Ii7EGeU7YFzVaE/eMIYgqBIlgBAATSjGJtAmxuQATMuWQ22FV+0Gse7Jiwc6Y5LEaoFjA57dCMD5fNswErC9HhTuIg8uZ1Sw8MA1e2CJ1CBdjddJN7gdYnYeYOI086KpIVZkEjqTzAmxMA2F7DCpiGlekCxAZSZjiJVpktxLwl95iQTsN7VVci3za1LAESoK2twggRMeAG22KMyzrwAAbWIgMCCBM7W/hjY8sD5tyoUuygzYBb+QvCjbn0wJPgC4bglWMRJYwX6bN4jl69PaVVdJ1AQZBBuo6CBbnyPpthZmsyxY3uRvJiIkWNz+pxSVULxufLmbi/M+wI9sX8fppGDY37y1TTtAP1G3vzJ5YjmcwgCl2K2jh33PPoQSDvvscBZLO6iyqITQT66l9fScHN2WKukmbTfz5deQxolWDZRpUCN2kSdNERJ3NzP39o8sM8h8LFzqrsRGwIv7cvTDbsnJrTjSAu9zz2vfBeoMTq41XoV0yL25n3wN+FpHlLsunTgqokep/I44Z9g1tvGf19sUVXEDkTPMeoF/ve2B2ckjSNZtsYAMEiTyAnwxm5ImWolwE1+02JMAARdtIgSY39eeF+cZllSdUcQhrm3XbrsbaTiTP3gYBxGkMdLajIJmWWACBNt+o3xVXy6rTnXVbVtN7AwYEkhhaxgT54huzmnJy5PKKrpPeHupmNTRB4BF7C07g+AmcVVcqb3gRKlhpkdC2kQYgX/PBOUymn5ZZwAxJAOmRdSxIVWEiQ0mSLCcGd2FPeMzX2QsNK2EaZUXJ/mYbAHCskVNpJKopkCeJ2YFdpACsReIHhixlcEAgGQCBsGjlLG1uTAeQ5m16oDAmAIIUKdIkxvAAknwAPQ4FObk2d7D8WgyZ+YAqQDy2jnaScLnoKB6dcbJwtNrFl2353/V8VZvMFTpkgX58wATqnzjrbFeazBKyzhosFELzG9thH/E4Ey663iTJMGLzFuU8uWOiMKyaxj6F9jdmd9UJiQt4sZHM+H1xoa+cRUgSsecH0FgfXEMplaaqFIWbbgT67c+eK6+X0wabAMDyAPtqLKfTD5Z0rCFGaz8WBuNze4N/P6j88B1M+H4boOsbzusb+O8fc1dofD7uSWILSZJi/KT9sA/9nqj+L08v7YramZSjbsenPqAQTwiwGo9COm/ORiLZtIVRwgcxdG2mAYvN4tEeNkhyNYAWZvO/Px9dsDu7DdY3HMdT12xHxIzemadM8twoHIQRBgdTJ955YpMLvUMGSViDseZGM6+dsZmdtxO3WJHSNvDF9OqqiQGFuTfSIvg+OhfGO8zUHCFJIN5Melxv/xjR9hZyFCmBbexPjyAxkaVUBlEEiB4H6W9PrjXdnZXhm32xVVg3gqGf7Wv83sfyx2IfsgPXHYCzHLnFCgkPI9VEwLRBFhz6+F63zIYgCoxvbggy29xxcrmD9zirL0tJK1GWjJ0li3ykXgySsyOc89seZtSp/xEIIsVZWsRJGlW4R5i5HLGTRxBFKieawuggOTeTaQSxM7iAI5E4jpLMADqU/i1ASIvIDCb2tJIjA4r3CqymNLGQBMKLnS4DWFlgmOZucBNmNZJqXMk8IXTyAAAttaffDUR1YyWq4UujIstH7wm268WiTy3sd7nA9ftNrgFCGA1HiuATABaLG5tEYEptxTokDk9wQOuzAEbzviGYzQaQoBJ20iFG8QcWomigXrnnRiEFriGAiDzJEEzbYj88VpV0kmx8ALQNh5X8Dj0ZN6pBE7bDrhx2Z8LM24K8jvHv7YdJGighKlZ3so077CT57fbDDs/4XqMbrv4Y2OW+HQixpAPkOhuTPjg3uCsR4cr/TfbC3Gm30y+a7HWjSZ4aYAJgRBYdME/DtXUrGDCkTI6zhnn8trpmmLAiZJ6GTE846mNvDCrI5FAOBaywBrPKRMwdLbWvEX5YjejOU1FjZUJM7DrOmTPUCecRiGcrEKINy0RcCwJI+W2w+2KBmHSdL3QAMJvT1aWGoATEEEnSYBjzke2VNq+xJYAFmBG5FyQYidiOnI4ylJ2Yy1GynKp3upie7RBdg0EAg6iNYuNtuvni+nkrkoWCsCxgEarcLSVm4kywPPcYi+Z79RphghXcaGExcMLRsIIA5kRgjStPieSTwlhWZkBidJDGGMTMeUAbQ7Mz3OZJnNM6wBAmGJWF2gWnaJAkQObQK87kacpIdF1LpLMrKDsTDMdXWCB4YnSbMqwdwhBKmdTAaT+ETwk7XhojnjqNN6igu6un8kbmwvwhYB3g7T5K6KR4neADX3YsOAkySJ1AFRBtO0+I2OAiyvqL1NFjC/KynoqgFdRGx3JIgCcHt2kvEFBdV0qEplgVuTLaTqDcgLWY+oGa7SNTUoNRSLRuxgRChgyo9/G+/TFRjYUAimobVoCDkxJhzEXJBOnYjh5RbkG2fGvTYWIBja2oSByPTxHPBOZq3YpqEH5YJC7ElrwLbTaI8sLMvQDPYgdJ6eM88dUI0jWMS+jk+8fTdpjciIt9JmNsarK9glKcKx/v5ifHAuV7LEXUkb2J95wwpLAsDH66Rht2bxVFpy55yfOY+oxUxS9gPILiJpk8vqMQcAWgeYN/v8AlgGUdwDaP15dMUrRE3jpsfy2xf3Uc/r/AExJRFyCff74ZJQ+Xt1HQz/XFIyilY0CJ5gMw/1bn1we5U7T5Yr0idj9f64AFdbsWmdgR7f0xWfhumxgWn8ow4amDz2/XXF9Nen698MKF1DsFU5CT4nDGgIHIRve2JhDvi1QOc++JHR4tfxHsD+eOxL9lB/D+vfHYQHzsVaNRhVeoqidXdaSTw3NMk6Fltr2uBLYrzOeAZjSpQpJEkAiJBGmbruZF+URtiFW8F9wLkkctpAGkAC24P5UVM2BZQTz5hf15RPXDSMFD0sNLUAW3Ai9ogyDM2J+uKKua5LeOfr1/Xnj1aLPY+NgLb8ow67P+HHO6zztPPmbWxXBaXgpo0GqQCfJbRvaBzP1w87L7BJI1Ai/OII8B4c98MqORVGXTEjedpHL3++GGZzIiY0m1uniPE4lstL0Jo5Qj93aPWfCJO36jBdTOaNzfot/vthRSzTNaTvy3v4nHtXOCmdlXpJ3k9Sb+gHPEMbmkGjNtu3COWw+m5PpgAdrkuEIa8wAkmR7W2HqPMQqy5AVl17BSGkTF9IJJjyM7c8SyFJgraqcq0S9QELzhwoUQTBNovG1hiGzmnq28Eu0H+RF7uG4gGgETILybzNjI678pZam5q8dam1R1OhEYzMgyO7MiDB5bDabeo6V5WoyuUaFMAbQRoDMQXMmeREcMzPmYrFiT+6DGWYMtyPlWGI1ap03lrjYTiLTwZBuSKsusOzqhYT3h3taADMeY3taMCfslPMtMAM0aho4tt5FpG0GTtsMe9nhKMwGpkkMwVdW66OIqY0yh4diRMbk0Ve0SqMqVS60yJnQausMo1QFCmGLTJgRE2kZ/gR6MlTLEUjFRIElfmEbLKKW0meLpPQjFlPMVtEkNVAWFqBiUJMkcS9OtyIvgtKdUHifX+EKIp1C0ISykQtUrb5flg77ALN5nMcOlFT51dswHUoF1B3NYVNIWCYBW084xpt9AtyfdPFlV3MtsQbFiBIuxKza/PmSLs8rF5ppT1C81IDKAATBWCYKxq6+Ywnz1FadPSGNRmJiCtRTtaUVCpiN1YfWR8rmai69KtqaJ/di0KBMrFzpW/jPK4ovotZG2Y7QOmXcAGJVAZhrzxXvpPFsY3bCbtTNkMFAUWgOrXQcySPxW57A+3me7R7xbtqaSSf94sNvlMAgC1r7ijsjsg5llAIUbknUYnVqB0qTy2ttvGNoRrLNoxB8i7gFFDETIgxEztNyYmw6npjd/D3YiqoZ1JMEBbCG2kxODOxuwkpIAomRclYn0YSPLDIpp/X9/wAsNvw3jGipuzhPhyEKPsvliByqi+o28YjHlR321ei7++B6lE3MeRYzPoIH3wiivMVKY6t6/qcKqovM+nT3xdmTBgnbyj2AGB9EyQB4n8zA++LRLLUECQftiuJO99vzjywXQyVpYhfE/ofU4vSnSX8WofywR7gfngsVCxqEbqSfX78v1vjwqxO2CK2aRmhVaeRIck/SMH0OzpFyR4xf3Jt7YLCha9Aq0HeJicTUHpHhb/nDPMZK0BR/mmWPngX9kI2BP6/XPCsdFSkiBtH5+O+JCoxPKPHn5Y5accj+uePShjefO2GBYCOg/wBw/pjsUhB4Y8whHznKfD9WtDAhrkQXRdNhFmYG99hy8sPsn8IQJqWHUX6bfo4Y5TsdEjS0uIBE7enTwjBgqsu//kNPtuMG5go+nq9lITCoFC84iT4+WBcxRVZ0ORFt+f5DBGYz5JCLEteCRt4QZOKadPaRYHc2A3NxFtvriN1Cc4oEpoZhbnfobdJxbSyxLcTRFzaft9hi13UqoNSmmu/ExloF7DhIEfNt0Exi2jRLALRqKdiQ0EgbgkGP3Z6IAVj8U2lyb4MJaj6PGyyzp1sCdxpGoHkIWTPlYeF8ApkEaqE/aCOIfMssSATIOiSYkT7XtgujVDOyqq1ayagulO62BUkatZO15B+wHVsu/eanSitOGWoxA+aAVGudZN34bBb2OM02jK2+S4plq1EkOKiuTCkF2a2oCnpOpBqvYyP4QYiNDLMDx1YEKRamlS0gjWVDCfA6hc7zjqnZAZKdNKqoEkak0961ll9dMDkAu0gm5Jtgp+z6S1FJ4qpNoqVIMLvUNNf3c3jUGnYGdknYvwRrkKalR6VVtKwNJ1knhhFAJYG8wbWMi0YD7NzC9yWZTTRgdDVGC6ABJAFKDJAJERfTsbGGah2hK6poJYU0DyYCqRUZwQSRG633gROJV+2KfdaKqd0NJcq7Gs7CTw6kIIe+oEkrHLo1XQ1kFz2dpFwA9NxCDUoUuXO4QFuEza/jebYMo9oFtQ+VqYIOuorFZHDvMEXBHOQLgxhble00oTWo6SLKU40O0TaTtDSQL6gPlBPtX4qhiTrCMoUU4UoWY7tU0lmLbfhEwf5cVQUF/wDeaNzCq9Ph1imoqAEKZCuk0wRa4iwjphbT7XqFQyNXekofS7UzJLMzcQ+VzxQLCFEWiMdU7WVRZFJY6WRhUBCDTw6oG5aIkgcMAbHzKUxTTUtOEBkqQwJIhlVijQzqVJm3QC8ikgSwU5ntCsx7xmcAhEVZgE6QQAVYIQLMSZkAgjlgWn2iXY6hF1DBbSRawBiZvsBc4t7T7RYAKQAJJ0qzkAWvxjcsSRFgI3InCrRuZBmbRPqfbUMaJGyjQxydFWqd2wJX5ZELAkDUb32BjlJ6433w98NpR4tRYcpm2+1/E38MZfsbKlBLiownQIEgTE8Sn5JsfLbG3RGKiCSPTr1icDdm8Y1yMA6j/jFDOv8Az/W2Bny7NufqY+4xRWoKTzJA5AfnOFRoEV+0QDEi/jP2sPfCqpnGuQTfncDEc4gpxJ1E7AeHPijAX7SxMkjay9B5m84qibLQl+Z8j/fDAgiiFsAx1E+QYdOjG2F6JzthhmcwyKLADbbUcNiQI/aiU4uxFrQVExZdo/MXPKMRGcFS4m3h1x5UUONTbHYHf6m369I5DskmoCpsN7DboNunjzwgGfZuWEhnMCYE2k8t9zOHXd3v+vbniqnUI2BHLF5qE7X/AEOcxiWy0iKLMX+//OJ1KQI3BPlP2xCo8C+3gZ98cKg5+VsICh8iTc/39MUHs4b8Q+o++DmSRAuCNjef7YhUqnaSZwWFAgpjr7IT9QMdi3v1/jX/AHAf+7HYMhRhMtm6neEmGWNKgSBNrxq3ERg/9lZxxPAM7FpAW7sIjlA3npjsdhSwc2pJ8E8sqmoyd4KjDUgVaZRwd7uWAa3M7yethqtdhUcMopokCqeFttQJWQxNuvU2vjzHYh8Wc1kqvZa1HpqlPUjJdrBWa5+VmLqwg84A5nbE87nqdJC2kB1BTvwiBpVo0SqyQDYmOQjrj3HYaVqyHJ8HiZizCpSnvEBLIQBBPzjjEEyGkJqBM8pxdluzApWaZTgZV7xgxKqRrICloMkATUuCJ2t5jsTSRaG1VWPAuXW3CQWRABIYuNC7DUbCSTyIvhTQ7UcOoy4FTUjOodmDANxcKgCnuBc3/LzHYKRN0VGg1WkTVprpqVDTQBjrLmCTM2UlRaVgibzejP8AwfTCgudJ1Q4pmFCCSSCyMSY0krA/FDG09jsQ/pwhqTSs97I7Cy60zOmu4ZQS4exDC6AQFEMJkkmSLjhxN+0K75gIumbiBtpDAsQrSgYC4aC28b48x2Lzk2a+mwLtbKVeJnIai2kwQodVHOwiRcTcmbzAwur09FGVFiDoJi1tZBA+ZZGx53647HY2g7RcVgX5ipqvJa+58iRv4EeUYddkfCb1BqMBZvcbfnz/AFv2OxcnSNIq2asZZRlVSnqqBSArJAYAMZXjKArPDe/nviVGjVRQ906iQYnrEj747HYzWDaXNeBidq8mF+on6/2wNnMhVqMHo1jSAEfKGnp89xvyPP28x2KeCRUOzEpsCOKp+NhKhmuSxWYknFf7SC5EaiIsAPuY++Ox2LRDZYgYwApAB5kfkDglswymIBPi0+wK47HYRXRBc2SSWi+3p6/lh/kAFVSOf1x5jsKQINLeF+v9LH7YjmSQuoHaLcoPXrtjsdiCyeUr6xMR1/XTFxp3n67H6csdjsJgiBYzYn6fniupQY7Met8e47AAKUqdZx7jsdgs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49166" name="Picture 14" descr="https://encrypted-tbn0.gstatic.com/images?q=tbn:ANd9GcTxgZUr8p_8xS06JXED5bZcw6QliiqOZSbdxv4GcIyDPGUOlGXbQg"/>
          <p:cNvPicPr>
            <a:picLocks noChangeAspect="1" noChangeArrowheads="1"/>
          </p:cNvPicPr>
          <p:nvPr/>
        </p:nvPicPr>
        <p:blipFill>
          <a:blip r:embed="rId2"/>
          <a:srcRect/>
          <a:stretch>
            <a:fillRect/>
          </a:stretch>
        </p:blipFill>
        <p:spPr bwMode="auto">
          <a:xfrm>
            <a:off x="4143372" y="3714752"/>
            <a:ext cx="4572032" cy="2857520"/>
          </a:xfrm>
          <a:prstGeom prst="rect">
            <a:avLst/>
          </a:prstGeom>
          <a:noFill/>
          <a:ln>
            <a:solidFill>
              <a:schemeClr val="bg1"/>
            </a:solidFill>
          </a:ln>
        </p:spPr>
      </p:pic>
      <p:sp>
        <p:nvSpPr>
          <p:cNvPr id="49168" name="AutoShape 16" descr="data:image/jpeg;base64,/9j/4AAQSkZJRgABAQAAAQABAAD/2wCEAAkGBhQSERUUExQWFRUWGRcYFxcYGRodGRsZGBgXGxoaGxwYHCceGhokHBoYHy8gIycpLCwtHSAxNTAqNSYrLCkBCQoKDgwOGg8PGiwkHCQsLCwsLCwsLCwsLCwsLCwsLCwsLCwsLCwsLCwsLCwsLCwsLCwsLCwsLCwsLCwsLCwsLP/AABEIALcBEwMBIgACEQEDEQH/xAAbAAACAwEBAQAAAAAAAAAAAAAEBQIDBgABB//EAEMQAAIBAgQDBgQDBgUDAwUBAAECEQMhAAQSMSJBUQUTYXGBkQYyobFCwfAUI1Ji0eEzcoKS8QcVorLC0iQ0Q1ODF//EABgBAAMBAQAAAAAAAAAAAAAAAAABAgME/8QAKREAAgIBBQABBAAHAAAAAAAAAAECESEDEjFBURMiMnGhQmGBkbHR8P/aAAwDAQACEQMRAD8Az/ZueXXUBB4qVVQZ5xOpoBEwqe2/PGy/7kGKaJ4ieJbAalpMbiW1MWBiSsE2MAYwmWYLUaPluAwvshpkyABpux2/hw07Odm7tSYIWoFmYlkVKS35kDyIk7kYhM0oIruopgxNQtxEknUahFEggGbNVBAN/wB2IB4cLqObVaR1DU61ARbh+Wqt+ViUIBAN28cEZs0y2lhYAk3FwqtwysgSAIIkyR1nC7MfNAiSxnSDF4PO5N/PAInRrsHaxUwIAUm4VYhBcnSpgROB6VLU2n+Ibm8lTM9NtVp5YuphjrYBmIGpjAAjTaYsAbiPHc4hmM9wpJ2YH0AhoHSDE4ACnQDSCwJVYhdhfUC3O+qT9gBhlVyoqU1JZe6QAFFPGxs0jyVid/xxznCzL5GCx4WIV3ZZhVChj1mAt4kk/UssllwxMqCtxGriKwxWAJI2O9uE+GAZ5nnjWAOAqFgMt90UQlpDNpAvFhynA/Y+cKVUWYFSnVpPPPWzkf8Akacc7EbG8c5WEk0wSo0JAH4S1uEQb6WG/I+eF9Cme9B0mQ6SPAmJnb5tA25+FyxEaFMkHzYn7R98G9lUXappA4hEtuFLGCxi5EyPXFeWoTVdORZh7z4Hr0OGC5g03rGNK1E0IP4m1UlMAHccRgk787HCQyVfP6khgVo6mdlBI1tP+Gh5QIXlAAjc6WhQUaGaIvDa6bDUBrOgUzpEAwxUWMHVG4jAeUyZc0y4EKQABOmO61azAINSBHIFgqzBGH6ZBXFNgpnUKjCQYVF1BTImYAUm8SLdGJieshC6WDWB16mEalpKSoCyBBKrIMHlBGBactRpoWsAKrSpOs6AWafwnuwWAM2tPPEu2s6HLXMsTK/wsCytsOujn1xQK9NKMBiWFI2t+IMLAnkFYf8A9AN7YBB9XOL3JBLwjhrATBCpzMauAm9r74UPnFnUoJg7FgJGhta2WymRe+53xFF4XQvpJNy2oCeQBiOux6eWBh8z6rmIO+5UrzAkddjhoTWR3k88SjFuWiDJkgGoxkTyLfXnFkZqsadtySR/KCD9BE47I55RVKkmCrWjYw3jfEC4CsOQ5+pLQPBtR39ejEPauaLaHPyiW3gWJ0ifAML4YZPtEM4IJnVxEFhAaA0Xu0E3M+FzK5sV9I/0oPDiWJ9jjzJVjDqLX0j/AFKy39Sv98Io0nZ+lnIHyjhQcgI1EwLSe8BgcyOmNJUyaQGv3nEhGofzW9JFzYYxmUzophJj95VTi5y6mY9Fv64Zf9wJOscVjeOZZhteJ29MOxPkYHLrxxWhuJNJEBjqAUq02Kwx2khmHPE2zQjUBKW1J+EoZECRcTLidwRz2R5uqO6BAiRYC8cJNiRvBN8EZWuq1GYTDhWjkNQm0c5JB8AI5DCBGgyPxPRlqdWnl6IKOUICKCQpgbfNBBienO2M/wDDdNuzs69Rge41OAwHDbWoEzuGgRvY4p7QzEUWUgXUHlsFLAExAFwCenmMFL2oymo5GmkxZiumx1BwTqN9fDY72PXBuHRfUivpeo3eVCSFWRZZYsSQY35GdysQZZB2nQGpa71RGqFpKCGCKDptykQCZJJi+kAqcvacd6HB70hjF+NVJWokiboiVCADc3Bk4gz/ALezMtR1KlQDqPCjxUM6ANRK0zEbN4CMJsW0z1btjvWHeS3ECxmWCgRAJI6yRaY3FseN3jo7mmZdkGqCeECTEbBmQf7dujrL9pU++pU61SrUbUAXTM1VXUNSgBNZhCSis+5PeRa2PO2+y6dQIyNUueJSVOkaM0wkACTKUwG24zAuBhAoUD9j9jOA+oMmrUsspXRaZBcDTUDbXEbmN8Kf2JxTqZZ0o/vK2vvO/wAuCUBJsiuXubhVAAna04eZD4XSHZEoPDOr1Hd9ShG4lK0xIIKnne2xwwyPw/Seqe7ApwCWsdUC4QM5YgGdRH8s+GGnROwyVf4KzLMTqpXM/wD59jttQiIjbHYOzj5es7VGrMhYyFVRAX8PyyJ0xME3m5x2Ff8AI02IW5NQXUwI0tEmJkgRcXsTYcgcHZdw1MGQGAgD+UkyT0i5H+U+E05aNLmbqqd3eSAGmdhqJpk8ou1rxieVYJJHzIqMLbkQzM24FpHObeWJLGXZlDSDwamJtMgkG3WLpUmeQ2ucCdtuGzFQlp/eAG0bJeATtFMBRflN8WZSoAyqDOkkRqMgrKqZ1cMKTczYRHURkLVbyZAZvYAkn/dcXnDsVHI0nTBJZ12td9IFyIifHTvsLkVUHEoCsXAUEgSN/lJ+WSZnwxdSViWtuwQm1oXi/O/lgrLqFcd5fUN4JkagxInnDC/iPPAFHmUrsyqSzQwp6rQNIOkgxxcUA2uRIvNjMnn9VMUyzDW+i2+g6iy+GrhUm3IGbYX9nOIK2HGDp5Aa2EE+Q1T4nBfZzBV73hOlhClZBIZYk8xcyPFRbABTmcydCK0CKwYmBqgigCNV+EASB52sRgSpZ3BlZKtpkQSpMC07ffng7NsAq6o4agaw34FBk87qpI5FmF9z52mQKm8aqJ7wA2LM079NWk+m2AAWlnCMy0KZNQmIkjpYXN4sMWZttJBBOssDHNV02B5AgwCLi0eftZYzLnxn2M/njzNUjrKRxBxJ5ySuoeQk+ii07ggvJdoFQGBEjSQCLahpKC4vGkdRMdLM+yu2SoXVqaOEixIUkG4O4sAbbTvhPl6ZKqL8ExYSLyR4wRM7DUOuC848ADSARTdZgEMFVoaB8ptvtefHDsKO7TVe8eRbUoJIYMzHvJeDFmMG+xWMQpDUESLM8azMw0CJO0rJjb6jFnaYDqoN5V2mQBIkwYF/mv5keXuTyRYluFQo3O0iLbzcBbkfiJwAerm1B4wXR7sDFpdjI2EXB8564bZrs7J1DIaECcIDEAEaWIvf8RgRG5ixwkTKLUamsnSYnb5Vgnc9BbyPhByga2iO7aodB3BGgg3G4A+k7ThiKcz8P01XvATwsFJMTBqBWuBtpv6+8O0uyaVItpTTSY6KUuzEAlGLOZtqQ1GG2wHkV2jmQC6xK1ACFJFiDHIeE4G7ermqgUAAIOGOu41eM8PLYm8zgsKFGVBaoVIiy7jYiPaJPlHhgynkKneMoNMQBciFswgmV24Tv4TheuYmtqvcib9dO3X88aPNHucw5V4YqrKSbCNasu4kEwwuIBFxfCsdAfZjOTSVH4mEgLrmAAxHApPIHYjaY3B9CiTUKl1NlnTaU4jEm1iSpHMgYFo0tNenp4k/+oRAbcIABJn+Unx/MnJVl1uwMAoQYm+kJxb+M+222HYqKO+NQgbyVBM2AhVMzNtIIxYCpZiSZ0wnKDLAzqvImfTAnZ1kuYLeI8CSfG9h1BxLOMdQFwYv4klbTF76j5YVjor7QqAowURAIgWiZgbRyFuQB5DBRzDQuqnwQonhJ0xXgCFmC0Sb2px1wv07E/i4vCGFvaefQ74Pr5uRKiIZBF9gpAWZsszAj3vhWOiurWbu1BYAkXmJVgWGocmMKW23jxOEeQzBXNMykr3iwVG0k6tJA6aiP1c7OVfmPJQHaedwwHrUaCLfiwhYksGUkEuWmbkQxPvAw1kTwa3KpTZGStTA0tU0MiwVYo7IsjeOAwTaI5xjlYIzVBsVICggSQ7AEDwVAL/xNyxTUVkSjT1TdeKCCSznYfwgOOV9N7mwlPNfu26MSwHiVp6CT0IBHjHKMJjNI9VaaM6MwqVOOTJAuxV9ImTzCi89YAx1arOXpoAVLsQ9wWXSeIAqbEyVBXntYSEvZ+eASoZLAQI58VwL8hB9YwfUzSGlIB+UmZ5vJWbXM38yp5YAL8t2TQqKHbK0nJ/Ey05IFh81MmIAAvtGOwqzPbTBvwCy7xPyjqJjp4dMdgsdCDJ1zEDznmSdj7WxYjkkm11AuOU2HtA9TzxVRokHp09MXqYBHoffE2Bf3v72QSZKT/NtM7zzx7mXghjFlK+cE7+4xRUBH66C2PK30Ef1/LCsYTlKoBeQYIgAWmSobeYJEweXiLH0v8p3IF97DSIjkLgCcDG30+kR9seAcsOwLi6hhFo+YjnMXPUxI8gMctUrqUCxMx6mLeg/UY6tSIZfa3gYP1BxFmOuQDz5c5I/PASHlAUpiJHEduQJ1HzJBPr1tgCq1lJuwbRubjQ1vcG+JmodRIEGTbzOo/niaVBp09Y95ufvgGi2u0156hSfUA/niijV4wzdQTPiDPriwWqD/Kn/AKBgeo14i0mP174LEGMADMgTexvfw3v+Y8x42aLaTMkKRfxBHr/fARqXv0x7RqkMPb7jDsA/9oBKzcACemy22vG2J0M0O7N+JiZ3A0gKAPGTPheIOAKVWSRtw7eMH++IvmLW5iMFgNMk44RMagF5iFDKI35gMfTxxZms4IHL96CR4EgHnHKOuElLNwOQ8fWcWNV1aucAH6j+uCwGnamb70k8pA94PtE/TEa+aVh0nc3/ABAdLkD2364T/tmqwBM/oYvavoWDymJ9eZwxWipxxAxsB6mTv/twWa2phN4Ag9YgfYDw3xVmF4Ax/wD1ofdjf6nFFLM8QvzG/wCuWFYxitWWVuf7wcvxCOfnHr4YNytQBiNxoYWG91vfy3HIYS1M6F5/L+Uj3xd2ZnNRYjkH/wDSDz88CBsO7Pq6SAb29hfV+R9+uK5lV1ExxDy8PG2k+2Af2nU0DeIPqBP688WDNjQCbgax7xfynAK0WvULJ4WHKSQTH0JHpOOo1R8xsoIiNxEmbbnbxwE9Sz8igBjzKicVnMjTP8zDfoF+oGAdnnaFQlYtJYMYva0J5C4/QwLkr6DNhq232O3p9sWZuqNQg9J8uE/mMeLCELzbY+BF/pblviokyGeYrmoiwSGJAEHxEXnofpgCrV4TE8QIM+dMz5/N9cV1KpAPkFHmdj5gA38MQq1gefXEFhNCvEryYgHy8PfDAZrVRCj8ESOpMgf19umElO8x4fXDHJG25sfazR9QMMmwmnxCSpbxk8rY8wEa38wFha45Y7E5HcQoUJIQU2cgmYDExMj5R/zGOemSrSm5K6o53nlYxOHi/DGeLf8A27L0Jajex5d9MA/cY7LfDNerTlWpoNddNJ+YlGam0kfzSPCdzitrIFNShyjiE6gVuJB5xB2jfl54maWkEMgM7EwAfEe+NQvwfXqd4wenwyNIJljpkwBtYiIJwR//AJ9mGINTMLItwqzCNIWxbTfhG+DawZje8lQe7QEgQZWfcLIxYjxcUl3Ekz1PgYt0GNqn/TtQoBzXmAI333rCLziNP4GygDCpmCdLWgJOwO0tzJ9hhOIrMXXq6SxhTM3JH8QMiRvc4Gd4kagJ6+ZxqaXZGWOY7uqzNTLVF4bHTopNTO3Q1FPUgRGLPhOjlu5c16RqVBUdQQTAXhi2oAGZvGB12xtmOFYs86pMT8p/hMbjyx5UquFXyAuByNhfH0yuuSYXytOQIB7ukGiwIDXIBFjheyZZS3/066TGniYEbzB3A52xL1ILshyRjjTPeDx/qRgevQbVMExNxNuJvyGGeejvF0iBxRcnarUHMnpgwFCXDFromw6hweXL9ThOVZLk6VmYp5GqSIpvFhcNuGHtbHtLs2t3gYo2nUTtyvfqfTGqqVBYhXseqqP/ACnHqKVUAgWABh2na54FxPzIx3mXpdnOXLiwhivkwI25XxKp2YxprPDpUlvI3GHlGpFLdosL6BADTF4OJZgIEaSwBETKgQV0xa22G9VIe8yS1qZEaojwPh4YaU6HAxAPEEA5XIA8xf1xTR7Aou3BUcxeAAdvIfr7tBlytIrDkArBdRsCt50i5PTD3oe5YoVJ2VUVgYmD/EIkc9/rieey1R9YCu0logEje0YdLmCDGqmkclBJ9lX88XUs3tqltvwH34jvhfKZ7zOdo5djQ4Z1GkNIvvyge2E1LK1i8920awTYwBIuenP642VaoFYEcICqBJIiACJgzyHPHJ2pSLAHTUbwpsWEmdyzWvi99dFykZHMZZ2NQ76mawv+Ix+VsHdnZR6e6Mo0VmaQdyiqh256Th9TrVoAFOoNIAkmFtz4YbFtSi3d1CyICUIkC/PYk6r+Iwb+gUsmTSjUatTYI1mBNjYLIk8wLYIo0alPJoCr95DEAgltXeMdo3gqcaFe1As6VSqxgEDWYiTfSFAuTucF9nds1Er0qgy9JGVKqhVHzau74ngmSI67E4pS9GpZtmaT4bzbtWP7PU/fDTTkQWYsCANRB2kybYDzPZVakirWpOjF6nCRciFEg7G83uLY3Ha3xLXZP32iFYNwyB0gjaLnlij4f+KVR9dHKIxuCTUKbQSwIpPvYWHLfDTTGpJ8GVTsqsO9qtQq6ILCpofSFAOppA06QBOomAL8sKMzl6lCsVYOpEEBwQwBAiVa4PKDfH1DMfGrnKtlzQVdaNTZtZaQylZg01g36nGE+Os6tXMpWFPQzqdfFqBKtuIA02YA74aa6BSi3RVVpgppuWMtIUt86gDbkDqPW2KK2WcCw8GBsd52IHQY2fZHbStkKShajNpCOCQQTT4ZsJCnTMcwemLMv8QUlXS+Wpx0hTfyKgf8YVpOgc48Mx2RVwy2jiEW6Ec8H5JTpqAEEmwHS6iDqHiL/XD3N9pUHRu6y9OmSDBAVWmxmEnpz+mE3w+yq81IIkkg7QWXpf8ADhrJXVgOa7PKsVYrIj8ajl4kfbHY2i9r5cj5lHh3BMetp88e402ozohVz2rfMVCeX7stHvWJOB+y/i5cuCDmcwsO50p3QUhmm4ek5XVuYIN97DDzLf8ATrNMJqZumg56BuPGyRfBafB9KmVat2gZXmhp3EzB70Pa55jHJHTceXQJNCc/9UKTOwpodTktBPeEtAWYK72FgIxzdvZhyDGaa/yikqjyMrYHwAxr6fa2Sp2FZm02gaP/AGKB7YrqfFNATopM1921D66ScOTiuZ/v/Q8embFbNVDH7KR/nen9iwO2JH4azVQ2qCnsYRKR5kblX6chh5V+OQNqSqNxrJuPWBOE+d/6jcTWpA6YlVDHykk9TNuWJU9Pq3/cW6KAs38N16VSjNZSalTSGambEoQCwBUHpCxfpGBuxOw69cVO5rIoWqykEC7QOerUPIA/0hnvjgVChYmEYPCqqhWAOlgYmZ8bT7K1+Ie5DC8VXLCCdzHudsVaf8I91rg2mT+D6ovWzGXHjpZr/wCt1xRneytMhM/lFO3+GxM+SsY/V8YxviVwSpUbxcGd+e4wVl+3iTqM6QpsFVRuBADbwSLjpjNryCJcWuiHbGTIdNVVapgjWgZVMMdlO28c/wAgwy6BIYqCpCi8bgkzvPOPTxwtzWbDqjA7FhF7fKYv+VvrgynXSP8ACLtA+VCTziWjbfn1wTtwHL7EdmO1Ynuyo3nSC1ufPx64rqTY6a7yd5VR7Di/W+DkR9MqiU7W1m82vwgkDbe4wqzy1mB0NIPMK1pM2MT7icZRceP+/RjYRSpl5mnqEtckgbm0Exj2pWVAdPd045mDEeAPPzwszGVrOSdYUWnfeJJhQT9I8cSPw2BB1NUO50BYG5PE0ztyF/bG7hufJptt8ho7Xp8mao22hJ9YCiTblOB83nVKn9zVUnm6va43JW0+JwRk+yVVlKKFM3LMWPkCptznbpBJwd2hU7vShHCxI1TwDh1iwBLXCqbWJm+m9LSrJSiij9prOJp0tIMRMAHxkg/rliFXLMwPe1qkwDppU9MH/M86x5JOKqXadU6uHTcgQZEbTAExab+wM4qaoX+ZyL2iAY+tzIggYyqvP8mbpEc7madOO9ju+ALrALSVkTJgtAblgwZvgmkHi/IKDzkWiPLHUuEwCRwIJkyRoXcm+8XP54qr1oEqbG8z9eZ5jDm80Go8kC1V57yoKQ8BqJ8rgfXHtOhRUNDu76W4mPUdFgeG2FtbPkfzCTzMc7Hbz54nQ1MGfTCKrCY0zaBA3OKUZDgpWaCjm6YUaaiJbkIjr0v/AHwuqZ6pVqJ3XEYYKxsCOGSp5j3wbk+zKUA9zSLH5mKKJ8ZN/GYxbnMiXYSY0rFpsDBO8DkMT9MO7KajHLyxfW7PCGazhmO+ojTETAE9YN+mCMvnKYMCqgnwHp5jbF9Psldocx0MCee18B5yjSAkrMTY3gxvf9WHqt+7Bm5bsBWaCd2WkECbg9N+XX9WxjPiKkTTSoQVltKAkXUqWY22iF6b40/Y/ZquuopUUtveUImbAmALDkOeF3xrVDIoEWLEW6FFJ8r43hHabQ09uQT4fzK9yQZkMY4oEEAzE9Z9sMwpFwbfWwk+OM98P01YurRsCPCLHkeow8p5anEN7EnkbbERsMRPDMJr6mTpVOJpvKkct77++Cv+3i3CgE8Urdlg2tteD6YFHZ6BgQAFmfTrAJn/AJxqMvRplQQAfEN9d8XGWMHRpZVCUdmUjy+4/PHY0Irgcm/3D/5Y7Ds1oQ0u3qRkkVnJ4iC1p57C3Lfp5zE9u0yCy0lBMfMS2w58hfxjC6pm0UhWYiBbSvCs8zaPUYCPasNpUE7XN9uguPfHGtPuv2cf9Bpmfiiqo/wqisdtKJo5dSWmLzgGvXzdfam8DmduXO0H1xPL56uSQqNfrwm0Gf7+OCqJzJYl20+ckgmdwLA8/wCmNFUekVa7Kcp8LZytEFFi0FgTG9wNV5M4Y0/+n1Rz++zX+0Hl01ED6Rj3s0MGbXUVrEgDVI3iykknnEdemCc1mqt9OkAzcRy8ImfOP6N61cGm+C6JUPgPJpBd3qebL7wgGBTlaKVay6f3RUCkbEpwwdMmQffYYlRy9SP8QkRLxqNzO8TsGMxaBgKppAjXqJgW3giDYwZPmLT4yvkkyXq+IGqdianJWsuk3EqfqeuGVPI0e6WmwVykTBNzeWk7X2Hj44F/bqUXphoAMkTy4pMzFvlHkb2xTnu0FpqZBiYUiJEdZJi07RytYykpvgHqTZ7m8siBe7UhS7H5tUkhZ+3hhxlswndhSzeQ2F5vGx3P6OM9lM8K1MyZZWWfUGD/AOP0wP2vl6juO7SYUcWw3O5tt54uUNy2tlNXDI6zWaVLFwDEkEnp/NAabbfWMAD4j0kdbjeB7gztPjefMFexywmo8HoIJjzBgfrxwRluzqSgyus8wwUjbaI+5/phKMEvTGooinaVeqSaaM1xJCsQDY7z68/LDGhkszMlVVQZYhoLC9hw22kkgm5gzcQbPGQLKDc/LPqRHX0xyV+tza4IPK4MWifvtacG5rjAt3gTk+zwE0VqgrSQ5GlY1LEGIJvbnyFsFZamlNToRU/2jcTYzHXcem5wFWz2kgar2NhImQCYAgweeKa+eG0sWud2U3O+1ve+JalLlhljWrUn5ljfrG/PTYA+YwLX7SuSoBJtqDTaw538IE3wrbtUqBBjwnztO5PmTttjqdGrXPDKpJ4mNhvYCxtOLjpelrTbCu0cwwJLaY4DO34Qbz6dMBUMrUqmwMH8T2X+/PD18kr1nkBu7Np6gFZvzgYLGcWmBMxsNMD/AJ5/q2NJNR5NXtjlgmQ+GKagNVbU3QjhHoCPywZmMumkqqhgfMAi3IEn9e/rdoKbEEmNjxnzBAImRHr5xysiHVAPIXPQbxt5H6YxlqMylq3hHuoxcKAd4KnxgA29/pGOYadgxHUm3UWEfTAy5o76AAd42PTaCRH2OBM52rAkmx2g78+eM0m8GIdV7S6233giORmQfc/bCu+ZqQLINzeZ5+ltv0F+azvemALyLxfbad8aHs+iaSAKqiQJggE+fF+WOmENuezp04dsLrjQmmYERaJAjyOE/bSD9lqLu2jcxNuLoLW5DFudzbM15AGwJ59Lfr7YU5x6jJUVkMMpGwNzN+vrY7YJdD1JZSRn+wq+iup5GQfURy8YxrRmQTAEX8Y94xjMu8ODtpZSfCCNzyxoP+4qT+HxOpR4zvc4epG2Z6kbY2qos2nw38d/10xZ2Bmpsy3/AFyO5wvo5ykecf6ljf8AzHBvZNYKdgSDvI67c8TBNFaKaeTSAHqP9o/+ePMRXOz4en98di6Okypy9Ph4HckjULz4GCCVEWix3NtgSMmtyQyaQQLkfxWEqv05SemIvm1AIanpU6dUxpsb23BETE8sVZ3tJELyYEkqLMDFgsHhAAgEAAwu5gRypSZw0wurlHQjS2pTzfTtJjTBH8MmbffA47TGtncB4IurA73gBZ5giSYAG17Kl+JDuVknVq2Cnc2INjIv1ve+F/aHahqMItBGnRq6QJliJAA+UD6nGq03Y9rNFV7ZWmoOlhLMVLIoWLyPmA1Ag/wjeWMXFzXxDxQSGIYzqCkAAk2ZTIM+/scJcvkqlRSVWdxJid4JuRtJ9sFUuy7hWmIMgTJMAWAMdffFOMFyOkiR7VlTBJMEyH09RsoMjY3PXAj9o1arAyxYDSCqiQPliQJ5kXw0y2RCSKSNIgQJJnVN1JIP+Ui2/Q4sGZf5gGB8AfLkYifHBuXSFuS4QrTs3MbaSF2ltIAnzveeU3wdR+H0HznWx3GwjitIva0n+mJiudmMWt88wb79PInx2jBOXrTdb2JMmJ2iSpBBjcm1+uFKUvwG5shQpU6SNpsCySYe9n5t+XXnghswSAUVXGx6yJ2A4jt0jEq9NjSbUbakIEqYkMN1vy54syihUAgmZhdNjIJMtHgLXjpfCf2mjdwAqVEtPA4AudyB/qBkHpafbEa2SaTp9Z1A7cgTfp8p8sHnPNTgCIi0KIBIJsI+YATqMkwIjYjPmWA1PpECJJMkzbUAZM/zenLCUZEKDZBsvpKq0KxFtcxy2IH5T+YZqBWMAm/VfuN/YWx1fOjXKoXe41Gep5EnxHTzwTkuwKtUy5FNeny+wt/TGyjjJotMEevJI3bwPrt7bxgzJdg1q0AAiZ3GwjryGNN2f8MImwmB6/TYYbVaq0U4iZi1948Dt57c8DklwbKCXIl7O+CxTILkT1/pOGtTL0kEWY2sdo8PG3/GFOY+JSCYJC8ief8AqA/r/QA9pNU2Eqflho9dtM2nefTfKU30Zy1UvtL8wrLUYjZiSxa0mdrydieRtJ8MCZhmJJ085uQon/KYJN+X5Ysy5SQSiErEk3IIm1wRuZvOGdHPLM3gEHSGaBaDYeg6QBFhjJya6ObkXZfslzAgS0EWgf8AkZtA5YjWyDJvfUYBAn06eokYbVu1QdjAt1BMbCBfcD+4wvr9ohQqrZtxJaNiNwQQv8pkHpOGm2KhecyUAMCCOkecxGFWarM5iT0HvyjF3aOY1MZuIiOWoHYXP4gDP9MHdjZESGJE7wbfewGOmMVHPZvCBd2V2KQBULQw2j8sOK1VgNw3n/wcDdoAIJkgc9t+hHP0wqOd8Qo6yLknYSQR+t8TOXhepPbhBGYpsCeMBjsPmPhZWBPPESm2vfrMTfmD9gf64rTOTsWgWPST1I+Y78vfEqecImCZ6ktO3VheOl8YZOQsVQVvcWmRHheZmPPFLZVGiVVhzNhBj6ep54prZhmuobpIgzcfxE+Vo8pxKq94IBJB5GT9NttvDDVgibdk0TYpBiNwPE2HjzwzyfdqI0X3v/UCThBma8LwiIN7ReZ2NwfPDzsiq1SAI6n+07Y6I8ZOvS4GaVxHyD748wS2Ug7j3x2GbHyD9rMgchAv4SANvAYZZfsGs4DcKCfxkrYeQPXmeV8anJdk5ei0rTWxMs7aotb5ri4IgR9TgvvUEMRp4QRxBFJvI+YEmZnTM2BNhGL1b+1HI5eGeofB+kAVGLMR+EiN5AJNxYchz8LuMjkUoghdPQydXtqNtjy9gcSr1AGOo8I2XSS7Med5Ii7EGeU7YFzVaE/eMIYgqBIlgBAATSjGJtAmxuQATMuWQ22FV+0Gse7Jiwc6Y5LEaoFjA57dCMD5fNswErC9HhTuIg8uZ1Sw8MA1e2CJ1CBdjddJN7gdYnYeYOI086KpIVZkEjqTzAmxMA2F7DCpiGlekCxAZSZjiJVpktxLwl95iQTsN7VVci3za1LAESoK2twggRMeAG22KMyzrwAAbWIgMCCBM7W/hjY8sD5tyoUuygzYBb+QvCjbn0wJPgC4bglWMRJYwX6bN4jl69PaVVdJ1AQZBBuo6CBbnyPpthZmsyxY3uRvJiIkWNz+pxSVULxufLmbi/M+wI9sX8fppGDY37y1TTtAP1G3vzJ5YjmcwgCl2K2jh33PPoQSDvvscBZLO6iyqITQT66l9fScHN2WKukmbTfz5deQxolWDZRpUCN2kSdNERJ3NzP39o8sM8h8LFzqrsRGwIv7cvTDbsnJrTjSAu9zz2vfBeoMTq41XoV0yL25n3wN+FpHlLsunTgqokep/I44Z9g1tvGf19sUVXEDkTPMeoF/ve2B2ckjSNZtsYAMEiTyAnwxm5ImWolwE1+02JMAARdtIgSY39eeF+cZllSdUcQhrm3XbrsbaTiTP3gYBxGkMdLajIJmWWACBNt+o3xVXy6rTnXVbVtN7AwYEkhhaxgT54huzmnJy5PKKrpPeHupmNTRB4BF7C07g+AmcVVcqb3gRKlhpkdC2kQYgX/PBOUymn5ZZwAxJAOmRdSxIVWEiQ0mSLCcGd2FPeMzX2QsNK2EaZUXJ/mYbAHCskVNpJKopkCeJ2YFdpACsReIHhixlcEAgGQCBsGjlLG1uTAeQ5m16oDAmAIIUKdIkxvAAknwAPQ4FObk2d7D8WgyZ+YAqQDy2jnaScLnoKB6dcbJwtNrFl2353/V8VZvMFTpkgX58wATqnzjrbFeazBKyzhosFELzG9thH/E4Ey663iTJMGLzFuU8uWOiMKyaxj6F9jdmd9UJiQt4sZHM+H1xoa+cRUgSsecH0FgfXEMplaaqFIWbbgT67c+eK6+X0wabAMDyAPtqLKfTD5Z0rCFGaz8WBuNze4N/P6j88B1M+H4boOsbzusb+O8fc1dofD7uSWILSZJi/KT9sA/9nqj+L08v7YramZSjbsenPqAQTwiwGo9COm/ORiLZtIVRwgcxdG2mAYvN4tEeNkhyNYAWZvO/Px9dsDu7DdY3HMdT12xHxIzemadM8twoHIQRBgdTJ955YpMLvUMGSViDseZGM6+dsZmdtxO3WJHSNvDF9OqqiQGFuTfSIvg+OhfGO8zUHCFJIN5Melxv/xjR9hZyFCmBbexPjyAxkaVUBlEEiB4H6W9PrjXdnZXhm32xVVg3gqGf7Wv83sfyx2IfsgPXHYCzHLnFCgkPI9VEwLRBFhz6+F63zIYgCoxvbggy29xxcrmD9zirL0tJK1GWjJ0li3ykXgySsyOc89seZtSp/xEIIsVZWsRJGlW4R5i5HLGTRxBFKieawuggOTeTaQSxM7iAI5E4jpLMADqU/i1ASIvIDCb2tJIjA4r3CqymNLGQBMKLnS4DWFlgmOZucBNmNZJqXMk8IXTyAAAttaffDUR1YyWq4UujIstH7wm268WiTy3sd7nA9ftNrgFCGA1HiuATABaLG5tEYEptxTokDk9wQOuzAEbzviGYzQaQoBJ20iFG8QcWomigXrnnRiEFriGAiDzJEEzbYj88VpV0kmx8ALQNh5X8Dj0ZN6pBE7bDrhx2Z8LM24K8jvHv7YdJGighKlZ3so077CT57fbDDs/4XqMbrv4Y2OW+HQixpAPkOhuTPjg3uCsR4cr/TfbC3Gm30y+a7HWjSZ4aYAJgRBYdME/DtXUrGDCkTI6zhnn8trpmmLAiZJ6GTE846mNvDCrI5FAOBaywBrPKRMwdLbWvEX5YjejOU1FjZUJM7DrOmTPUCecRiGcrEKINy0RcCwJI+W2w+2KBmHSdL3QAMJvT1aWGoATEEEnSYBjzke2VNq+xJYAFmBG5FyQYidiOnI4ylJ2Yy1GynKp3upie7RBdg0EAg6iNYuNtuvni+nkrkoWCsCxgEarcLSVm4kywPPcYi+Z79RphghXcaGExcMLRsIIA5kRgjStPieSTwlhWZkBidJDGGMTMeUAbQ7Mz3OZJnNM6wBAmGJWF2gWnaJAkQObQK87kacpIdF1LpLMrKDsTDMdXWCB4YnSbMqwdwhBKmdTAaT+ETwk7XhojnjqNN6igu6un8kbmwvwhYB3g7T5K6KR4neADX3YsOAkySJ1AFRBtO0+I2OAiyvqL1NFjC/KynoqgFdRGx3JIgCcHt2kvEFBdV0qEplgVuTLaTqDcgLWY+oGa7SNTUoNRSLRuxgRChgyo9/G+/TFRjYUAimobVoCDkxJhzEXJBOnYjh5RbkG2fGvTYWIBja2oSByPTxHPBOZq3YpqEH5YJC7ElrwLbTaI8sLMvQDPYgdJ6eM88dUI0jWMS+jk+8fTdpjciIt9JmNsarK9glKcKx/v5ifHAuV7LEXUkb2J95wwpLAsDH66Rht2bxVFpy55yfOY+oxUxS9gPILiJpk8vqMQcAWgeYN/v8AlgGUdwDaP15dMUrRE3jpsfy2xf3Uc/r/AExJRFyCff74ZJQ+Xt1HQz/XFIyilY0CJ5gMw/1bn1we5U7T5Yr0idj9f64AFdbsWmdgR7f0xWfhumxgWn8ow4amDz2/XXF9Nen698MKF1DsFU5CT4nDGgIHIRve2JhDvi1QOc++JHR4tfxHsD+eOxL9lB/D+vfHYQHzsVaNRhVeoqidXdaSTw3NMk6Fltr2uBLYrzOeAZjSpQpJEkAiJBGmbruZF+URtiFW8F9wLkkctpAGkAC24P5UVM2BZQTz5hf15RPXDSMFD0sNLUAW3Ai9ogyDM2J+uKKua5LeOfr1/Xnj1aLPY+NgLb8ow67P+HHO6zztPPmbWxXBaXgpo0GqQCfJbRvaBzP1w87L7BJI1Ai/OII8B4c98MqORVGXTEjedpHL3++GGZzIiY0m1uniPE4lstL0Jo5Qj93aPWfCJO36jBdTOaNzfot/vthRSzTNaTvy3v4nHtXOCmdlXpJ3k9Sb+gHPEMbmkGjNtu3COWw+m5PpgAdrkuEIa8wAkmR7W2HqPMQqy5AVl17BSGkTF9IJJjyM7c8SyFJgraqcq0S9QELzhwoUQTBNovG1hiGzmnq28Eu0H+RF7uG4gGgETILybzNjI678pZam5q8dam1R1OhEYzMgyO7MiDB5bDabeo6V5WoyuUaFMAbQRoDMQXMmeREcMzPmYrFiT+6DGWYMtyPlWGI1ap03lrjYTiLTwZBuSKsusOzqhYT3h3taADMeY3taMCfslPMtMAM0aho4tt5FpG0GTtsMe9nhKMwGpkkMwVdW66OIqY0yh4diRMbk0Ve0SqMqVS60yJnQausMo1QFCmGLTJgRE2kZ/gR6MlTLEUjFRIElfmEbLKKW0meLpPQjFlPMVtEkNVAWFqBiUJMkcS9OtyIvgtKdUHifX+EKIp1C0ISykQtUrb5flg77ALN5nMcOlFT51dswHUoF1B3NYVNIWCYBW084xpt9AtyfdPFlV3MtsQbFiBIuxKza/PmSLs8rF5ppT1C81IDKAATBWCYKxq6+Ywnz1FadPSGNRmJiCtRTtaUVCpiN1YfWR8rmai69KtqaJ/di0KBMrFzpW/jPK4ovotZG2Y7QOmXcAGJVAZhrzxXvpPFsY3bCbtTNkMFAUWgOrXQcySPxW57A+3me7R7xbtqaSSf94sNvlMAgC1r7ijsjsg5llAIUbknUYnVqB0qTy2ttvGNoRrLNoxB8i7gFFDETIgxEztNyYmw6npjd/D3YiqoZ1JMEBbCG2kxODOxuwkpIAomRclYn0YSPLDIpp/X9/wAsNvw3jGipuzhPhyEKPsvliByqi+o28YjHlR321ei7++B6lE3MeRYzPoIH3wiivMVKY6t6/qcKqovM+nT3xdmTBgnbyj2AGB9EyQB4n8zA++LRLLUECQftiuJO99vzjywXQyVpYhfE/ofU4vSnSX8WofywR7gfngsVCxqEbqSfX78v1vjwqxO2CK2aRmhVaeRIck/SMH0OzpFyR4xf3Jt7YLCha9Aq0HeJicTUHpHhb/nDPMZK0BR/mmWPngX9kI2BP6/XPCsdFSkiBtH5+O+JCoxPKPHn5Y5accj+uePShjefO2GBYCOg/wBw/pjsUhB4Y8whHznKfD9WtDAhrkQXRdNhFmYG99hy8sPsn8IQJqWHUX6bfo4Y5TsdEjS0uIBE7enTwjBgqsu//kNPtuMG5go+nq9lITCoFC84iT4+WBcxRVZ0ORFt+f5DBGYz5JCLEteCRt4QZOKadPaRYHc2A3NxFtvriN1Cc4oEpoZhbnfobdJxbSyxLcTRFzaft9hi13UqoNSmmu/ExloF7DhIEfNt0Exi2jRLALRqKdiQ0EgbgkGP3Z6IAVj8U2lyb4MJaj6PGyyzp1sCdxpGoHkIWTPlYeF8ApkEaqE/aCOIfMssSATIOiSYkT7XtgujVDOyqq1ayagulO62BUkatZO15B+wHVsu/eanSitOGWoxA+aAVGudZN34bBb2OM02jK2+S4plq1EkOKiuTCkF2a2oCnpOpBqvYyP4QYiNDLMDx1YEKRamlS0gjWVDCfA6hc7zjqnZAZKdNKqoEkak0961ll9dMDkAu0gm5Jtgp+z6S1FJ4qpNoqVIMLvUNNf3c3jUGnYGdknYvwRrkKalR6VVtKwNJ1knhhFAJYG8wbWMi0YD7NzC9yWZTTRgdDVGC6ABJAFKDJAJERfTsbGGah2hK6poJYU0DyYCqRUZwQSRG633gROJV+2KfdaKqd0NJcq7Gs7CTw6kIIe+oEkrHLo1XQ1kFz2dpFwA9NxCDUoUuXO4QFuEza/jebYMo9oFtQ+VqYIOuorFZHDvMEXBHOQLgxhble00oTWo6SLKU40O0TaTtDSQL6gPlBPtX4qhiTrCMoUU4UoWY7tU0lmLbfhEwf5cVQUF/wDeaNzCq9Ph1imoqAEKZCuk0wRa4iwjphbT7XqFQyNXekofS7UzJLMzcQ+VzxQLCFEWiMdU7WVRZFJY6WRhUBCDTw6oG5aIkgcMAbHzKUxTTUtOEBkqQwJIhlVijQzqVJm3QC8ikgSwU5ntCsx7xmcAhEVZgE6QQAVYIQLMSZkAgjlgWn2iXY6hF1DBbSRawBiZvsBc4t7T7RYAKQAJJ0qzkAWvxjcsSRFgI3InCrRuZBmbRPqfbUMaJGyjQxydFWqd2wJX5ZELAkDUb32BjlJ6433w98NpR4tRYcpm2+1/E38MZfsbKlBLiownQIEgTE8Sn5JsfLbG3RGKiCSPTr1icDdm8Y1yMA6j/jFDOv8Az/W2Bny7NufqY+4xRWoKTzJA5AfnOFRoEV+0QDEi/jP2sPfCqpnGuQTfncDEc4gpxJ1E7AeHPijAX7SxMkjay9B5m84qibLQl+Z8j/fDAgiiFsAx1E+QYdOjG2F6JzthhmcwyKLADbbUcNiQI/aiU4uxFrQVExZdo/MXPKMRGcFS4m3h1x5UUONTbHYHf6m369I5DskmoCpsN7DboNunjzwgGfZuWEhnMCYE2k8t9zOHXd3v+vbniqnUI2BHLF5qE7X/AEOcxiWy0iKLMX+//OJ1KQI3BPlP2xCo8C+3gZ98cKg5+VsICh8iTc/39MUHs4b8Q+o++DmSRAuCNjef7YhUqnaSZwWFAgpjr7IT9QMdi3v1/jX/AHAf+7HYMhRhMtm6neEmGWNKgSBNrxq3ERg/9lZxxPAM7FpAW7sIjlA3npjsdhSwc2pJ8E8sqmoyd4KjDUgVaZRwd7uWAa3M7yethqtdhUcMopokCqeFttQJWQxNuvU2vjzHYh8Wc1kqvZa1HpqlPUjJdrBWa5+VmLqwg84A5nbE87nqdJC2kB1BTvwiBpVo0SqyQDYmOQjrj3HYaVqyHJ8HiZizCpSnvEBLIQBBPzjjEEyGkJqBM8pxdluzApWaZTgZV7xgxKqRrICloMkATUuCJ2t5jsTSRaG1VWPAuXW3CQWRABIYuNC7DUbCSTyIvhTQ7UcOoy4FTUjOodmDANxcKgCnuBc3/LzHYKRN0VGg1WkTVprpqVDTQBjrLmCTM2UlRaVgibzejP8AwfTCgudJ1Q4pmFCCSSCyMSY0krA/FDG09jsQ/pwhqTSs97I7Cy60zOmu4ZQS4exDC6AQFEMJkkmSLjhxN+0K75gIumbiBtpDAsQrSgYC4aC28b48x2Lzk2a+mwLtbKVeJnIai2kwQodVHOwiRcTcmbzAwur09FGVFiDoJi1tZBA+ZZGx53647HY2g7RcVgX5ipqvJa+58iRv4EeUYddkfCb1BqMBZvcbfnz/AFv2OxcnSNIq2asZZRlVSnqqBSArJAYAMZXjKArPDe/nviVGjVRQ906iQYnrEj747HYzWDaXNeBidq8mF+on6/2wNnMhVqMHo1jSAEfKGnp89xvyPP28x2KeCRUOzEpsCOKp+NhKhmuSxWYknFf7SC5EaiIsAPuY++Ox2LRDZYgYwApAB5kfkDglswymIBPi0+wK47HYRXRBc2SSWi+3p6/lh/kAFVSOf1x5jsKQINLeF+v9LH7YjmSQuoHaLcoPXrtjsdiCyeUr6xMR1/XTFxp3n67H6csdjsJgiBYzYn6fniupQY7Met8e47AAKUqdZx7jsdgs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49170" name="Picture 18" descr="http://farm4.staticflickr.com/3043/2761301447_3211457a8c_z.jpg"/>
          <p:cNvPicPr>
            <a:picLocks noChangeAspect="1" noChangeArrowheads="1"/>
          </p:cNvPicPr>
          <p:nvPr/>
        </p:nvPicPr>
        <p:blipFill>
          <a:blip r:embed="rId3"/>
          <a:srcRect/>
          <a:stretch>
            <a:fillRect/>
          </a:stretch>
        </p:blipFill>
        <p:spPr bwMode="auto">
          <a:xfrm>
            <a:off x="298451" y="357166"/>
            <a:ext cx="4845053" cy="3214710"/>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s://encrypted-tbn2.gstatic.com/images?q=tbn:ANd9GcReQkdNZy_WOTY0rmZYZL5ulcOaOBsfdEEfoGr3-5fWlNL5m1HX"/>
          <p:cNvPicPr>
            <a:picLocks noChangeAspect="1" noChangeArrowheads="1"/>
          </p:cNvPicPr>
          <p:nvPr/>
        </p:nvPicPr>
        <p:blipFill>
          <a:blip r:embed="rId2"/>
          <a:srcRect/>
          <a:stretch>
            <a:fillRect/>
          </a:stretch>
        </p:blipFill>
        <p:spPr bwMode="auto">
          <a:xfrm>
            <a:off x="4143372" y="3786190"/>
            <a:ext cx="4429156" cy="2857520"/>
          </a:xfrm>
          <a:prstGeom prst="rect">
            <a:avLst/>
          </a:prstGeom>
          <a:noFill/>
          <a:ln w="28575">
            <a:solidFill>
              <a:schemeClr val="bg1"/>
            </a:solidFill>
          </a:ln>
        </p:spPr>
      </p:pic>
      <p:sp>
        <p:nvSpPr>
          <p:cNvPr id="4" name="TextBox 3"/>
          <p:cNvSpPr txBox="1"/>
          <p:nvPr/>
        </p:nvSpPr>
        <p:spPr>
          <a:xfrm>
            <a:off x="5429256" y="2000240"/>
            <a:ext cx="3311612" cy="769441"/>
          </a:xfrm>
          <a:prstGeom prst="rect">
            <a:avLst/>
          </a:prstGeom>
          <a:noFill/>
        </p:spPr>
        <p:txBody>
          <a:bodyPr wrap="none" rtlCol="0">
            <a:spAutoFit/>
          </a:bodyPr>
          <a:lstStyle/>
          <a:p>
            <a:pPr algn="ctr"/>
            <a:r>
              <a:rPr lang="id-ID" sz="2200" b="1" dirty="0" smtClean="0">
                <a:solidFill>
                  <a:schemeClr val="bg1"/>
                </a:solidFill>
              </a:rPr>
              <a:t>Perawatan bibit di polybag</a:t>
            </a:r>
          </a:p>
          <a:p>
            <a:pPr algn="ctr"/>
            <a:r>
              <a:rPr lang="id-ID" sz="2200" b="1" dirty="0" smtClean="0">
                <a:solidFill>
                  <a:schemeClr val="bg1"/>
                </a:solidFill>
              </a:rPr>
              <a:t>Sebelum ditanam</a:t>
            </a:r>
            <a:endParaRPr lang="id-ID" sz="2200" b="1" dirty="0">
              <a:solidFill>
                <a:schemeClr val="bg1"/>
              </a:solidFill>
            </a:endParaRPr>
          </a:p>
        </p:txBody>
      </p:sp>
      <p:pic>
        <p:nvPicPr>
          <p:cNvPr id="47112" name="Picture 8" descr="https://encrypted-tbn2.gstatic.com/images?q=tbn:ANd9GcSjEOAU2e05uIUsKCX1ADV0yOfJwss9TCKM-4iL0i0Q35JB2pVlcA"/>
          <p:cNvPicPr>
            <a:picLocks noChangeAspect="1" noChangeArrowheads="1"/>
          </p:cNvPicPr>
          <p:nvPr/>
        </p:nvPicPr>
        <p:blipFill>
          <a:blip r:embed="rId3"/>
          <a:srcRect/>
          <a:stretch>
            <a:fillRect/>
          </a:stretch>
        </p:blipFill>
        <p:spPr bwMode="auto">
          <a:xfrm>
            <a:off x="785786" y="4286256"/>
            <a:ext cx="2466975" cy="1847851"/>
          </a:xfrm>
          <a:prstGeom prst="rect">
            <a:avLst/>
          </a:prstGeom>
          <a:noFill/>
          <a:ln w="28575">
            <a:solidFill>
              <a:schemeClr val="bg1"/>
            </a:solidFill>
          </a:ln>
        </p:spPr>
      </p:pic>
      <p:sp>
        <p:nvSpPr>
          <p:cNvPr id="47116" name="AutoShape 12" descr="data:image/jpeg;base64,/9j/4AAQSkZJRgABAQAAAQABAAD/2wCEAAkGBhMSERUUExQWFRUWGRcaGRgYGRofHxkaHx0aHB0cHhwcHCcgGB4jHxoaHy8hIycpLCwsGB4xNTAqNSYrLCkBCQoKDgwOGg8PGjQkHyQpLCwsLCwsLywsLCwsLCwsLCwsLCksLCwsLCwpLCwsLCwsLCwsLCwsLCwsLCwsLCksLP/AABEIALcBEwMBIgACEQEDEQH/xAAcAAACAgMBAQAAAAAAAAAAAAAEBQMGAAIHAQj/xAA/EAACAQIEBAQDBgUCBgIDAAABAhEDIQAEEjEFIkFRBhNhcTKBkQcUQqGx8CNSYsHRcuEVM0OCkvEkwhY1c//EABoBAAMBAQEBAAAAAAAAAAAAAAECAwAEBQb/xAAwEQACAgEDAgUBCAIDAAAAAAAAAQIRAxIhMUFRBBMiYfBxIzJCUoGhsdEUwTOR8f/aAAwDAQACEQMRAD8Ah8e+FsutfMFZDctRdI5QH/DaNJDBvSCvXeo8OalSquKoOkhChaSVIIkbCZW18dNoccy9bOUWaoTrD0qkrAAZQVgraAygSTPNPWyjjfhXKNnFamyJRSqiVBJJ5ragDaAQoN+vpiKa7mZ0Xw1xUVKac2kOsIu+2xkxv0tfG3EfG9JDpDDXNOFJiQ25m4iJxTvGNPKjyRlyzMsAsrECAbSxsWEkAmYwlyfiGlla4cLDlXJJaAecsp5ZHWCtxbfCvNG6sU7RleJpUUspkCPT5wemOEfatxIvm2M/wzCiAR8PUjYmSQCO3eRi6Zr7WRU0+WiTfUG1NII6bWn9MU7M16VZ/MqUxqa+jTIX0E7CJgTHphZ5o9A1ZzhQWJgE7bThxQ8NVaijWug21M7S2kCAAsyIA6x8oxbSullWmiqCeoA+ntgapkP5nkEk3MAn10fTEZeJb42DpFQShl00iXJvpiYPt8It3vgWplsxUaWICnoDeOwEYsX/AA40lGwG5CGBveJ/SRiWplwBqv8A6YEn/wAZI9hiXm9eQNFZocF9CL7G/wCcR+uCKeQVpFgwj1+u30w5YoTZwr/ymfnAkfXGuZqUxyBeYxYggep2i2N5kmFREb8MWOa30v8AJcaZjgc7z/2kAf5OLBksrMjymAn4zER/q1E43XJEkN5oCrvEQfdo9f8AfA82upq7lVbgC2jaNoufck/lgR8pTBKCZ/fa2LfXydMsYUObSZUm+0LN7AnG+XpIGYKgJtLNC6esEmZ7WGGWZ8h0dSgZjKsTGmB0+drz1xJl+A1mkaWXT3B+Q9TfHRQgWJhiNvLUGPWYgR6emBHp+a0SroD8KsJ2HVdre5wV4mT4QVjbK3kvCNQodIWxuCyz+Rj5TjWn4ZcVAGOk3sJP5xH0xaKtAAQFIAsvKSVHSLCO/fAOQGkkIapm2kxAPvr3+Xyxlkm7Hjj2BKHh4IpgyQdzb9ffvgWnwVYLahJIGolWv7AmI/xiz5WmGX0H9DxaLAtv0wBxOhV/AiGZuFEgWiSdj7DE4zldMXy0V/N8F8puZWJPUAwJ/wC3HqcGOlnB1GB0+HqbsACdsWDJZhkvmGWmsfFqJP0Jj+/vjfK+H/PArU2qtJNyygH21kyLbgRb0x148ebIritu5OTjHZlcyPAdLcylmuPhJA+YkEnE+Y4M7tDGAN4Bkn07bfnizZbKpqal5jVdB5wVMeoDkQfofTA1fgqA6mNEHeQGKqOkhVA1Rv64WeHNH1T2/Vf2TuLfIho8JCCHWB2kdvS+Ac24B1dFEgAGNhf88WJ+Ekw1OqAp6Cmqgi/S5O0zffGtTOU1EtUpmLQoEnv+L+2IKTvuMolMo8EqVCXiF31EGIn0GGGXydNALyd7dT6QenrixVeJpV0qOYLaNrwNhjK1NQs+TLCY2/SdsUlnfDQV7ldr0XYHTTt3G5+U/ntgM8Id2kiwta8nt6/LFooNVYE1KSpHwybt8idgMRZiu1lWAY2BA3jeBYb4yzNbIFtsrycLAJ1FVW/WTt0HvjfWiLygn/fDT/hYidAPsbTHecRp4cM7EDVa4YREk2HTtf1w/mJ8s3IvXIWuL+v/AKxmHByh6U7dJCyR3vfGYXzQ7jBeKURVQIpgMLibGes9MG5vMMzMkhArXN7kbflBxFSyToJChQAYAJ/ODBGDky5Y/wAQAEAWtBN/foII/wA4i2q+gyToHRmqCQ3zMQfUAHAtTg4J1FtbWgGVAj2/vG2HpypAgADpYfsDEFHJEMdp6zv+pxOORLgeMY1cgGqFUctM6zaUIB95N7YnzdaoGQGxttJbpP8ASPc4JUkOFJOrV1JHQ9IgjEmeRgJKFgeg/K/T6dMbXuhlXCRHxIHTNtjAEkk+w3xq2X1BSC0wOUW/3EeuJa9FojSBFryf0GIsnlHVi1Ui0wRABHe+1sKmqHi+5FU54EgtMiB8I+d/njdqJSmzE2EmZ39yLDEyBTUChSVaZYAEH2gzM/3wWwCiHYi5gGL+8CBga0mr47Cz39gDg/ClJFQjQpkyd7+34ex/2xa+E+D6FYksToBuF/Ed7k7xbcYp/FvEIQotI3JvuYuZkmcWzgGbrLkFZSBVq62Dfy62hW2iyAECI2x1eGj5uXXJVFJvrwTj6nSPPF1fhlE+SatWnVOkFlBqJT7eaT8I2mLgXiMVrKcPipVXSs0yUMkyCO0iCp6aQLQcC5jL1BSdP4dXUxUkm9wSxJLSxNzJO537McpxxVWnr5anlUw2xJYIAdvafl6YGeUKbjHr0OnJiWKrNmy8KeV35gQosBY3BBLdOu9sFZfLI/x0gg6BjqPTeLb9JnbAI45qI3AYnmgb9/Xb88a1c6qKCp1sQYNztPcwO3vGOHzHxpIed0SD8zSQKZgrG3b2uIvfr/bC+k9MswUw0yQR+oB36YFXi9KoGFRtERKzNjHQCPT598FZPxDQWFXKjRfXUNQqx9Zkj6QPXFYQySVcP3M8s2uwzpNAiL9bRO/STGIqiNNyBbqf7DG+Y4jkqizRzT0m201lbSQeqsqzbpIM4rVXhNVqpKZhaoWLreZIAG3UGQIvB6jA/wATPbt/7JXLix35FJW1ABmsLev5YmWnUYTTy1RwJuFtvB5vht7404dwSqQwpqWaJI+GYiBJ9ev/AKxLwJeL0qk/d/MAlfLd10rt8Mvadybzh8PhZSl9pdATl3F75p7LUoET+ElCN7XuI64yi1aryrTYkTACloHYwD+lsNPEPF+JUaWutRWigKgtS8qeawEyWVQbT1JiQDetVOLkhk+9Vo3fWXBf/SZKqDMCI3kzsOv/ABae0tvnuO9UuWNuIcJzNPlZ0pkQYchT/wCF2jrdemEr8PrmJz+VX/VU0+/4B+eF1TIeaQytqH4FBB5vUbkje8yYBtjWlwAr/EbXUPSb37weq9j1xeHh4RX/AIa6VD6vw0U4ptnMq5Mb1N/S4iDbr9MEUPAeXep/EzeXoqIlQ6O30DDSfS+ENPhPkqHGovUuHk8inqD0Zj13A2+KRFT4eE/BLNMEgyB1jtN//E98GOGMXaNbR0HOeCMgiRk8wiVogeaynVtN7EN6n8sVfM+Eq9Ih2NSmpJklGg+gaNP5/XCLPZU0qLOySBAWQRJ7Ei5gX3vYd8IzxHMWOpwBsBIA7gAWwJ+HjJ2thHG+S0Z7hTaLMA02PNY2/lB6f3xs3mUlP/LaTFlad/Y+nvOEGQ8V1aYIYgqd5UavcGMXOjVR0VhLhgNJ0gRaZib/AO314ssHipS3RuNmI63EK7wBSupuxBE2sADt8u8YkyVOs8a5pHaSCT0vO0b/ADHXo4LKBd9Ci9xuPe4A+u2BcxxPL071K3KJ5VMlj1GmL7jcgb4nGWraMTLfgFbhtKbZ5I9ab/Paf1xmFOY8YgMfLylDR+HWpLR6kOB9AMe47Fjn2G0lqouhbU6r6km/+B+ePW1BlKrqUHS/X/uvN7TjUBVZUCFpvsxMd7A/ngziDV1piolKoEYfHpOkx67AAbz2xw7/AIUV1xqqC2yZIk9rT/bpgMcMFix8sA2jc7779e2FNPxUZVUhgBf1i+3yxmd4uzyUkBWAMWAHoY6Hp7Yjoy8cEZSQ2qZ1KJaFFgCW2J7X+uBf/wAnuRsCLfX03Ft8VOszuxA1PebXi9jPb0/LfAvkVNYQI+rlGmGBJ/DAiTc7euLR8GpfedsHqZ0KlVFdDzc020zuPUn6xGI/+FKyxpimDDPeTvIkk7mP3bFy+z37OTSTzs2CztBWiZhB/UOrdY2Hr0tPiDw3QrqF+BgIBW0A+nUCdrb4vj8JOMXT+hWMtKrqcPq+IVRmQMSq7XjpER+K5mMRpxx6krTRQzfEdybAdf0tg7ifClyFUIX0OZOtNRlL2XYaT1E9Me5fxAa9ZEVqjliERdCKSSQACwO1/wB74n5NLaO4ulsk8MfZ5UzdQtW1U6NP4yPiYiYVZm8RPSD3IGLhx1UpLFDbTpFM2MAKAFJ3I03U3v1xbcrSGXpJSX8Iue7bk99/yjCzi2TFRTrTUpiSBJ/IT9VOPoPCYlCNTW7W/wDQYvS9ig+GeAJnMyV82pSUK0BhJBECAGJgAn0HTDri3gipl5FJVZALOqBiZ6mZI+Vr/RzwPhiUyQjMVJvYrbtJAj5RPXBZ4/8Ada9RKklJDqSbAMBaNwA08wsJgxbHF4vwmJLlr3K5sksj3OZ57iVSimuXZZVRU0MyzeBqHLJAJiemBqfm1lDLX+JTAsANUGDaNhEepx2Di2WTiFNqNVNaGDAkEQZBBG1xis57wI2WQeRQNVREgudZ9d4cnawEWt1xxT8JojcN2c9I5RxV9LhGYu6KAxBJBPaY5iLCfecCvm3J6FUi3Rm7ewvHoP6jiz8ZydJ6zRTqZat8TLVUxPck7STMj6dcJs1w50W45Ts66SvTcrdevxAW/K0ZL7oylXQn4Bm6gDsRrkyQZAEfiIi9yALj5TgvKcQo1mYVKQoCQSV5lkHcmA0zFxMX7YWCipXrcktuLDb4elzb/bEZzjUyAHYRMrHxTI/FMxEfXvh1kaNrXYtyVasEU6yBQIkMCStyBLEEnext1gY2++1tA0cmuYW+kkG5JBAYnoduvvVM3xJKnJVRmppMkFhJA5u8XAEz0xtw7iNIEsC1FpDAEtBt2MpHS49sOsvdGpdxzmvEDUFYOTUFVSrUjZTfrfkII3EGR74p5zzLsQVGyMJA9JN4xrV4qatR3aCXO/8AKBIHoLdsbUtBME6F6k/vti2zAMskaTqXdfKRDDOxkBjeFH42PQDpvAvg/hfijJU35qT1FMAF9W/UgIwj5ltvninVc6WcWmms6UYkgAgTsRcwJIjbDqm1Omgq6CtRx/D0ueVdjUAcGGJkLe2lmsdJxHRpdjK5HTeJca4XpipSghRIpEhxYWdTZCNoa47DGmSp8LzKCK9YklVADKWU2iV8sER323xyvKZVWZRSY62IGlkNyT3VjPzHfBtUpQI8kLVqfzm6A9RTXZ4/maQeixcvUX0BTOk8e+zKpXj7tmKb0xH8N9SkkX+LmB37AYpmb+y/igsMoTGxWpSP/wB5wlpcbzDNL1ql7RJGntAEBe0DDXLZ/NBfMbNVEpzAuCzn+VJs3qTAWepgFlGKALOJeCOIURqq5OsB3Clh8ykgfPBHA6zrT0VF0qhtIOoWk2Ikj3sDg1fG2dBmnWdALaSxJ+bWM+0DsBiweH/HObaUZalViCdZrlQo3JOpSqqBaTt3vhMmNTjTAKuGcLq5kGnRy1SoTNo0r0El7BQRuSwJ6YWeJfAn3ETms1Q88qCMvT1swBPUhQqD3gG8TjoQ+09FBQCohX4mUs4nrGsBj6EgA4EzX2l5arIq5OnWB6uiMT2klTONjwxgtnyHhnGKlUSbR8zjMdRbxZwqf/1mV+gH5DbGYrSCdn4V4by+VJemhDMACxYyQOl/W+GDOO02xFU7jfv2/sMLzxG1wT/UY/QdMBJRVIBVvFHgbLtUNahTipvoFg0gG3Y3n37YpueoVTqUulMLMLokhh3JtuDPW2Ol8S4qmXptXqmVWSB/O34QPpf0GOaVqoru7EjWxZzM/i6hZuSSYUfpjzfFwipJx5NyQUOC16xWnTIYmFhQIJ6k8sTY8xIbfHT/AAd4AoZKKlUI+Y/nIXl9F9f6v0xWvCfh3O1CXEUluFZjp0rdYQJ+LqTt8/hCzP2b5tMwajg111atIfVJAEEgwTee8zBtJw+KOhamrHarY69VrR6+kYR5/MEkkFh6WnHPMnxatljCh0JjUrkmDBN1mJmRIjbtGLfwbjdPMjQTprATBm/129vX62xeKjkenhkVJMSeLuFUq1CakAqRpaxgmZ9wQLiR8I7YrfhHw3RXNUai1NTJUUmIid9yZO3QemLH4wqQmggEFSx9ywA/JW+hxVvDXD0XN0ahWSrHTJIAlSAY+YN8TeT7bTfYrFvhHSc7moYTsSAfnsfrH1xJlM1eDuP3bFc45xkPSqjkVlDGzg7MV7CDIB+eC8lnfOpq6mzKrAjsQCP1x7tbG6Fgr5gC4ifzOKr4y4frenmKZUFFh2MAqgkz/UIZpXqOh2wTli7H42g2ggYAzTK9enQLgOUqbhthqm4tspHpA74jnxRlBpgkm1sG+H/FwpJpCchsqn4p1QSJPOBO24IgTBi2ZDxOjoCethp69Pljj9XJh3Zq60yiQV+JiFUAWG89AT1I3uQ04f4hKfhIBChQqtpcbxpI1DSSf4gEbyC0x4mLO47PdCKV8nT81wzL5tOZVf0bcH0tIOK1mvswQvro1GRhsbGPQQR7Y94bxYODoYrUjUBaRvMDZlkX974Z8J8ZqzijXISpaH/A59JuOl9j0m09b8udN9R1dFO479jqvTHl81QTqj+GWPQwJTqQdiZ3xR8/4UzOXeCnmMCx07EmJUhbazqJHITYxaZx9IioQLjAHFuEUcwhWpTV1P8AMOvQ+/rgvF+UF9z5yp+H806qBl2VX0gj3FyQxLbkC49sC8X4M2VUq5VWAGlDvBIWSLWuTInYDvjsPGfs2dgGy2ZalpIgONUAHYMpVgI2nVGKb4t8F52qo101qhTZkcCR3YEal6SFBuBiFTTtrYRrc5ZVy+nrgiqB931sZLPpUf6RLk+2pAP9TdsM85wVLKLFfiHN3NgW309Tte2xwJxPLgOtNVbkUCDvqbma3eWj/tGLxmpDx4sE4blA7gElRcseygFmPyUH8sS1M8arFvhBsqjZVAAVR6BQB8sEZahFJzI1VCKYlrwCGYAd50D2JxFlckWcIWi8E76epJ7QoJ+WC5JsZbB9FfJoF7ebVlVO2mlcO3ux5B6LU74m4aVqUxT0noNVrNBPfrBH0wrzuYNVmZAQqgBU20qOVQSfQAk7ST1ODuFVm/5aj4jJY20aYMt2iJMeuEbrcOpPYMp8DN2qhtCXkfEx6KD6/wAx+EX7A6Z7MGoQzDlIACjZB/KB0j8zMycFf/lNOVUtAFgWkwLXO5n99MYuZDM4CBhIYEQZB3gg7SD9cZZXzJB0qtmLqeQc1FVZcvZQNycMs9WCL5NEjQCC77ea3f8A0D8I+ZubG5pFo0AwkNU0ggmdFJiFYjsXE/8AZP8ANhXnFpIy6tCgmCwZxpnqfiMW6DDKabA4NIX12YOCI7Wn/H7nHqUmdgoUl2IACgmSbAQLyTjfO1aZP8NHjlMkOQCCJuwBHzHXDjzfu9EPpIq1gQnQ06RsT/qcWFpCyfxDFNVCqLB2yGSTlrVarVB8ZpIjJPYMzgtGxMQSDEiDjMAikvqP+z/BGMwa9w37H0mMwpsTPSFm/wCeEPiLxOtAMtKn5tcLIpKCY9yBC77bnCDxF445/u2XMOZD1FHwegJ3bpOwn6IKfFKgPl0pQd5uepNjLH1vjmy+IUXpROm9kEVKdeuytXOupOpQQQKB6aVm7bmYgdCTtfOB/Z8iFKlQgsZNRY+ImbEySekjqReRbEfgzww6HzqocHork6if5mBJI9Ft6iwOLkqd/pg4sX4pcldVcG4VVAGw6Af2xq1QdL42qOAs9BjRxpEi4x0iCjjXCKddSKqzFp6rtse22KBxnJVMnVU7hmARx9TtcEQdrbdNui0Mx5jsOjDr7YA4xwoZmgaTfiFj1VxNx2/998c+bw8cm/VdRGrOf8b4stchgY2BPfTIPy1Mf3sFlAvmUwLcyQPmL7QcbcW8NtlqdClqLKoI1A3LSdXLaBHl/MHuTgKjQZbq0/SZ99/7Y85/8rkzogvUWnN5Ol5joztLrUEaz1Cvsthue2E/gPxDTal5BMVKaqoB/EoAkibyNj8j7OcwaQem7MTqWm0An8WpWGlO0rii8OCUs3VRVgipUA2BHLbYE/lj6ZO6a7ElsdDytW598J/HOsUFqUBLJUvL6RpZbzeGGqLHGZLivNpcMrALJ0sFaZiCQLmDb6dg1RqdSm6kgyDy+vQkdRtgZlcGNfVFDTNZolJdBu9WAzEqRYLAIBiCP/6L2uIctmDM5iqmo2WkkKBFlXU8gC30xYc3xALUFNQiM/MpZCNUaSUOuANyBBOwtbHmUrMX1iCNIZoGzCJVdLEXkJI2M7iMfO3XT9hbgtqA+GZatQVdLVKlR9JbU5jSLhICiCRvHTSJuww4zOW80tDEP/JVYAxuSrbMAJPSwnChTUzALqzRDfGW0VL76QFgmGuCRcbnaHN5VVoMcxVGpiPMqKIZgdJWnMAoGgEkmbi++A3b7G8xdEX7w74xakwo1JelI0uegMEe6AdTfr6DoBYRYWOODcOzpUlAh8mBoG7TqgnXdjtYbX6WxffB/iB0pkVGJpLsz2emOisD8QnlESent1YfEb6Zg1KXBdnpSP8AGAa3DywKyBPXvhjRzYZQQQQRIIggjuO+JFAIIx3GKTx3wCtWHGkVBF783uNiYsG3xyrxFwN6VZhmckxElvMpMUaSSSdXwVDJ/EAdh0x9C/d777bYiqU5BDLqBsZAjEZYk3a5GUqPmvOcGoVUpquZFPSF0pmQVnVqcL5icuxA2EQO9vM3Qr0UqNUpqhflVqcMsG7MXWbHTEHoWx23jn2bZXMSdGgnqPrtt+WKxW+y/N0mnLMIFgFfTIm5bULnc7jpiLjOPKsa4vlHHhmVMHmloBJIi2oiFETJH4u0YPTUlMxd3JEMsMR/KFkAAsFk9NI73u/E/AWaqMfN4ewmJqZd6atINiyISjx/pnCHM+B80GD0uVpjy6ytSNtl5v4bgWFyJ0j1xm112+oNG1oqVLJlzoYnVuSFLyfkSIjcj03wbwTIKKju7ny6WpqmkkEiwVASPxsQs73Ji2J8xRqUSEzIalU3D1aYImWJgi1VYtcncx6GcRrJQp0qJKiT5r6k/FpmmpUHlhSAQDvVe+C5PgVJp7gea43VrEmqFZXBACrpsZFjAFrAW2A98BZxhWKgFlkSS209pXf3It+eNcswJ1AkAkLYEoTEQWb4YXsT/fE9LLHSsk3BEjSbbHSqzM8o1Eib74P3Qa2uRhwtNRYvqNCkuupES14CL/U7Qo9yehwBxjiFetV80qJmYgwOgHsBAA7DB2fpLRppkw8uG1VWAnVVPLCiebyxKgfzGp3jCjSSZFgGUBgZJMGLxzXi3qL4ESjyuxnl8/KjUrhusC3yvtjMBLxgrblPqyifnKjGYbfsHWi9HKIF8nLgheru0O4AA5iPgQdFm9pmBiz+CMkXzCKlM1FpkGpVuFXTcBQSJJYb+kwBjTw54ZFWqtNuVQJZRAYx1iJAkgCR3I6R1Ph+Up0UFOmoRRsB+7n13xPDiv1MeTUFXUmdh88eFTjYUgDvjWvVIBgFiOgiT7SQMdpA8bYjvviKqxCb7A4DrZ2oWKrRaB+JmCj6XP5YjzOZq7FFCtaQ5JnoANAmffC6kGjzJMBUXfrgvLbv/S04HpUgKg7dcTZB5ZvW/wCZwRTlvjTO/wDz6gLxDRBCsNP67kn6jC+gh0gSDH4pBLfWI+XbEvjjLp99qhjzyDHuqiZ2uB1MSe+BqI0gE3Mne8T6AkT6DHlNXJr3Z0Yn0ssFdabZejLCYZGGptphW0LzMJUXwkXORm1amkmrBMKRDCmVNgNjpBF+uNa3iU0R5vlF6SghlOpCCY0mI2s354q9Xx81N0rU6SlNTFUkgLDAkki7EhtPNBgAxBE+zhypwSf0JzjTZdM1VrfeFJp2Pk/hX+d+7fLDNDSo19VVgo0rKlhCzJBtAElI92EY5zn/ALWjUIP3cKQI+NejBh/0psQevXAfDeOtxHieV88fwg6yhZisCSd+p26dMUnlSjfsTS6Bz58U5p+e3ksXgtTBZgbyS06tRJm0yu/UWDKP56GCQxmCCykqp0gkSSVJFTmlfgER1S8X8NhK9alWL66ZU0CCOYM2pQv4gTJMKO/bBPGCtVUTzAvlE04ctLlYVCRKqwYKRGoEAnebeNOmLJUzKYdqjVH0VvKOsimxUU2H4UWSj6oVTqIgFuUb4KrZllawpKzwTUqOfjYAkEaSCwGoRtYGLgYBq0j931qgoaghqKpWmsHUoUPsgOp3vqIsDFiSeH8Opikv4gFPMbFnaNRZtQE7gGdUTHXUk66iS7HuXo16hRU1u1QiW80gCPiYEsLQTJEwqGCCJG78UNRxQyzTRpCQ41TVqCVZjDao2VQpJCkXktM//Jys+Zp86P4sFylE7TLAq1UrptYKnrOKzX4wK3LSAFSY16BpcFhZlKkqBJPxW0gybAGMbtDfdXudA8P+OHy+o121Ubm+gEEbtIaBflIOxFzNsdK4RxqlWUVKTh0PUH8j2OOAU0zXLoUMzFgzcpHKCpudRZYYQoYDaxnDzhGar5J1NKpRJa7hiyCpE6honRMKLgrBj1Btjy6Nm9gau53sicRVKOK/4V8WjNIZp1KLqYKVAbm/wtEPYdNsWA1xjtTT3RQiJ9IxCRJ2J/frgvzAbYwr6fv5YNGsH80Lvb16Y0zCK3MIn9fQ4naj+4/ZwNUyfYwfTGML81wHK1RD0lvMiBB6XXZvmDileIvsVy9dmqIza2LMTqMljeSDKnrYad98dBWg3WMREMDEfphHCLG1vg+f+KfZtnskxdVFQCe6kg/OD7BjPUEWwn4dWOXmo6+UVb+EH1SrkRJWACFHNIA5tNumPptdZEAEjsROE/EvB9CqZekin0iD7oQyn6YSUG/cZOPNHzvSz9JqiDTBUwXVdkiCxnU0yTfV9LY0p5ZHYMgCpJB1MCCYsNLRqPUdLrMY6nxv7I6TEmnCjtTLIZ9iGT8l+WK2fsvrrVpkujopNqiQQOxCllae4abdMTaruTcEt0ypmqosroALD4P7PGMxf6P2booA+8Eemil/9kJ+pxmE2J2jt/D+HU6CBKSBQO36k7k4nI6xONQceGp2x20Vs9DHcjA5qQ0nGZyrC77nA1RBvjAJfMkxO5wLnc+oaFuenr643+FT+XucLqm5j2n0xgNmmazbtvb0ww4TV5o7W/TCsvtPW0k/lhhwgHXJ6k/pgGRzj7S6rpxCpABU06Z7Gb9fl8pwm4fVgzCiOgj0MbSfyw3+1bOac/Ggv/CRrDYcwN+nW2EOTrqbq0mTPQg2i039T7d8efNJTZ04Whzn215WoGqLTUqwZmuFLRpJCqS1yBAGKNmvCieTVrU8y9bSjSTQqKgHpUYkdIAgSSBucdH8I59BmVpGCWB3MyLixg6bxaw/IYdcayAKVVZQNdN1D1Xn4liFpjcew+Y3x14rUULkVyZ868T4aaS0TIPmUw++0swA9LAH54M8KKwrqyrMA9+ojp16/LE3jRCtZEsFWmukAbCTuTcm25xB4T4aa+aSmGCzqMm4BCki3qYHzw16sbb6oi10OqcWydPOZOnm10/eMpym06wByjvKvpYemvvin1hRq1crUDJrGlGWm51iFWCanLEAGDqJFhBAjDvgjKBoDtp1KKjARtLDSDYwY6dZ7QBxfglLL1qjq7LRrp5tEhVkaiVYFhzwpvpFoIsbY8/FNP09UO/WrCs/mFqPRakxLVQofRAlIJIZ4mmV5eaDZh2Ax7wzg7PXNKpUdRpWo2lZErzSHZnPmQpBLBTJtE3R0OIUqZSlX0EU0GnywmrUG3LiNJAGmLGT0POD8txvTkqrFpFWoyU1qF2DqhV6lgSeZmpix/CwnfD6Wtl87EkrZ5nuL5OpmqjVwrnl0yX0qAAoUAAoUUWnmLAbScb5Ti1Ki5RaDaXg66astrxYgGBNxA72tj3hg81NVWiqQygCG8wQdUKdJNMGTEaTYc3UT8MydMMEY1AYbQ9QNJVoLFDq5HhTBBm95OFk1utxJO+QbMcEp64UMWklfLaXnTM6arDywRLEGSbXM4zg3hAPWWr94jRJqsumFQGSzOuzaSDHMZIGrqItOcaqKbOKS6TAqMzGuJiYXXrNwInm+sWTjTpRpNlCAXK+ZU5Qq1HUwoJFlRCBN7sYGwwHKUethX7Ama4u1dqQyq1KaL5hQKfLKKpUsXsSXcHUWjYhQDvi7+F/tHVglPOMql48urGkPsOZZ/h81gzaQZFgbY5nnaNSotBAlRKjMWKlhp+LcknZpI0iSCGA7HTM8CqpVRmVHQI6zpqwdM6U6kqZgAzMReFkwyaH/oGrez6Hekfcd8arrGxOOReE/tPagQjE1aZYjy2EOgueS0MsbKST0kY61w7ilLMJrpt6HcEHsQbqfQ474ZFL6jppkg4iw3E4Ip8QVsamh3uMRPlwLxfoMUGC/OXGhrJ2wGaU3M/4x75Z6YxrDRVU/s420qRgHyTj1WIxjE9XJqe2FmZ4ZE9vUbenthmlSbY2Kd8YxU6nhaixJ5hPZ3A+gbHmLOckMeYXRHsaggScbqsY8LAb2wJmM90X64cxFnq0kfPEhSRGA0WThmiwMAwuztQL7AYVV6c/iIB7YP4u1xG25/f73wvL4DADVMpffV74c8AqkwDuCb97YWJB2Me/+cNeD0ob5HGMtjnn2qKrZwKT/wBKnIkjq/Xtit5ZBGlInfpM226ntcd8PftQdznnVQGUJSnYsDpOwgkjmvGKtQcinZjDCIKibmYg9P7/AJefO9b+pbE2hPmPFD5TiAqqFfyzBUzDCLidxcyD3A3xZE+1D73XppTyqo7H4qlTUF3NgdKj3b07Y5lmpLFmNyZ74Z+EqAfMibAKx/KP1Ix35ILTv0QsJu9uob9oCN96BbfR9DqaR337488GutN3qMJIELHQmb7j9nDjxZlKVUU9J0snKIBI09dRtfVJsOu22GHBPDGUoUHqNX1u6gjREAjuNzvt1xzyywWLSHS222B5viAZzpAJYyAxYRJGwA2nv3xZzljm+GU8uUBr0dVSD+KNR0g9mEbRcDtiv1MkwuaRaeqDVzA7WFmB74l4RxNlzFPy10w/PJi3qzRHtG4i9scN07ihINKddyuZytXzrK9PLlhSpqjxTVgDB6QQuxgbDtvNjze9EKGptQpUpFBRKlhrcadcLz1AGJWRpsemLfV4hRUstFVXU5YimN3a5MC8k/7dsKcwyVIYVNFSxDrGwmAxnmW/t64pLOqpcCva0UbO56pmc9qy6a7zpSSNIiah1GFaB8cjZTbfDXiNDMVnpimlKi5BJ1V9R0mSJXWdIKzI073m+IvEqplVpolJgrNqLKeVmmQGEaiRuATF7T0lyfiwVIApkklEHOGbWWMaVqCKhuBBAiTAAAw9uUVKMdvnuJ9B1wyvTylKpVqeU3kaKVOpoEGrBK8ugf8ALBZyFJMBQSSbV6txNaxFNzTzKKrslUeYjAuRLuASVIY7AXn1nFp4xxZHdsqKqaKMo53LsBLnohGrlix5FiMU6jl8y0UWrqia2csSQUaCeewJkGSDvI9BhIV1+e/Az22DcpVp5LVS0VmDNql1UGOjqHcBrAgyixMEkxhZUr1TUIVvMdbU6VJA0CY2BKqQN1UQCQcM6nFMvkXU63zB1PqGtWCEwC88raoLROntNpweM+xRWEUKIZUVatJNTFgGP4iSLLMCT6nBba3q76icCrJZbNF6j5jzA1RSEBp7sCBzADkAJA+ISTF8b8J41n6NQrQzAWGEtUcCWWdS6Xu4nlMC8CMHZvjHl09Jq02qrqI8ohLAsdJ/qBF1AvMQL4ZeFeA1ah+9Z1QKQg06asP/AJFUgE6irGUlQzBpEwAIBB0ZO3J0l84DG2zpnAPGOqjSbM6aFSrOlWMawI5gGMqCTYNf3kYsy5gHfHzp4orVM1mpE1quoK6auVCDGmJgqbxee/UGxeG/Heay9Z0rgNl1tHNNM/hAYiOYQYJi9ovjqhn/ADDuSukdsAGMKYR8E8R0cypai4aLMsjUh7MJsfyPQnDZMxjpuzEwXCPNcTq5esRXUNQb4KqiCpk8jiY2iCAJjvbDnzsaVK8yIBB3B/x1xmr4GTrkzJ5mnVXVTYMNpHfsexxK2KvnfDxRjVyj+VUO6fhP66faCvoMRUvH4pVBRziNSY7PplT62n6rI9sLfcNdi2asZiKjmkdQysGU3BUyD7EYzD2AhetqONXAAtviAsfliahSJMn5DAAT5fL98TVGtjC8DEdW8T74xhZxWpAW3c/pgfMUxAYdcR5+oXqW22n0/wDf6YmVhpCnbbGFFtQQZ+R/t+/TD7ge0+mEldSBBP76HDjw8bHGoKOSfaPmG/4tV0wIFNTI66FsPcH9xgHhfFKSOr1ANIIOkDeOoHQEgW7Tht9o2WVuI1dgf4bG0knQoFum376V5agIheYmRfe1vkR7dccE3Fya6l8UlwNz9nGUzSiplzAeSGDW36qZiNothCfDIyWYZNeokWZDqhZG4tpNtj9cMKPCgZEsp7KxE/IGD88bDIeWPgAG+2/++ApT4crR0OKe9UL+IUne6zpH8249wLD64c+H+BKv8RgRIssCSLGWi57xPrGPchT0kbgEgtzH6DSdsO1zVNQSXkgbCTYemIZZdDj8SntQVlh0CQO9v0xpneD0ajh9J80bNt3+R3O87x2wM3ENVNSs83Tfv/Kb26Aj1OBjxLQthBO+wsLQYJ69ZPTHKppHNFJEGd4C1Kg5arztqMKIBA3E7zB2H++KlnM3Wy7FHrBGEctRV1CbjcTth14h4kWegrNCt5kt8hEjc7H6YB8cZb75l0zY0tUpStQLuU3n1id/6sdOJRlV9Tp0qa53QorVq+ZZVKeeinYFYmP5QyhbdSJvh/wTw2mXLZyIenHlUwyuFrNyInKsllc6rADlFjvhH4OrKVb+GCKcMWhWaBuoUw0EGxBsd7Yf5rjVGnSSlVUw4auE5U1Lr0UlqKBLyqliI2a/TF3KSeiPC7CRbv6Aua8L0DqIKPVSiPMWXch+W4VX1TAM6pE9I2CHB2rUlRyabFpFSoo0QGIgMDqky0U1Ud4tOJ+J8ZWhVenTXeoag+7EItSm6jSplTqgGDAAv3nGmYyGikGo12y9PX5mmodZ5hcaVp+YSBcyI5+m5ycklb+glsIbIGmyUadCjW00pFas/IQSxAUAkKdUkKTMLcYIqZzMB210XlUFTVUqrTp002BARSmqS3MeYdIjAbcWHlqlcDLhQwpPR/6jW1XklCQQCJX4viw9ytaXPk1KlSk+ikGXVUCPeWLs6zAG+lhtBgxiMm1u18+orN/DnD8vn1V61IgU1ZmeoSVVZOsmYDEgAglf0xpxPxEmYzAFN0WklIpQQqoROxJZhcwDKCbAAm+C+PZmrk6H3Wkv3h415ipUKKAN6dMi2tgvMVFySD1jFZzdKhVUNUq02reTpUMGXUwgiGOi5ebufQRGDXTp/wB/P2HfpWnuM87ngo+71i9Rqh3ppSRCJuy2Zi151XMm15gLNcRAokgGklWsQr1SrwRuGDMNMMoiZgKd7Sn4vnMmSlGnRCtGmo7IQwINwOfcROqTJ/OWtl2oUNdOl5uWcMpDoPMQS0Nr09T6EWXDKCVX1+fQSu57wdXoV/Myb03dV1F6b6NcxI8thIA6iNNum2Os+EfHrVl05pBSqADnVlam47hlJCR1DGLi/THFF8QmnTVEVNYOvU6I3OIiGAkkDqT1jAme40alepULFJEgKZEwBFh+e498dUXkT9im7PqpamNwJxxXwf8Aaa9JKaVC+YBsxC3TaACQNZkxA/Lc9cyvEFcSpn+3v2xeORS26mTDWo4FzvBadamUqKCv6HuD0PqME06gONcxX6Yfkbgotb7OV1HRWhZsGphj82kT7xjMXGcZjaY9g2+4bUdVsBfG2XBJk4HdebBlIwBggJDhJxzimkFVPMbew/zgnjvFPKpmPiMAe/f8sVfLUHcy3vfCitjjhlI6BB3OPKlZCSPhg79P8jE61AqKq9sKnUBwDjBsmztENAP5H92w44GIB98AZfLxTYn1P/rBfC3h/wAsYxyr7SstPE3JDDkpnVPLtcERvt198I6dWlrAFtSnSpFrHSI/luDvHXFh+0hj/wARqzBULSCrvLaR0O25v/7xWMtXSo3Knt2AkkCBtvsR6Y4Ju5tFMdN0WBMyBpAHT6f3xuuXPMxPYiR+yZt0x5l0mCwAkWIBAJMGxgDsMbHMmbggbEmIA/va/TfCncD56mILNzkMLDTI2MncgfTbCTM50K2oMet4FxfqVt8r74cVM6ssqnShgbSCepBAFvl88Kc7B5SBFuZh+kSBe/Xb0wYx23JS4DOF5yaIQiApIsf+6PlNx7YISCBG37+XXAlHiWXpUFDNLQxKrczJ37f4xXs/xEvZT5YY8ygm5Own6dI3xwvw7nJtbI86nqboh8QZvXXkXUABIvI6kfMm31wV4c4wPMKbggyCLN0iO3T54DfhzFR5ghhIAH4d+bcW/wAYB4bSiuqs2mD8UA3mwMm4PoevXHoRjDTXZFYSSepD3iPC6uWrIlGVpZmEUrfmaAVJmVIt+vpiXO8P+9Zmu1ImnoCpRJDaWppppqDa0rpiJknFj4JnKjK4d5IKlCygjUTY3FomZFwRbFMz9LMZGo1GrpV1JOqTDD+ZbwT27dsJhm52uv8AI7XptdSzZbjCUXpUQys1MAKIJLVCSGPMgNMiWtzbiBM4gqZqvQqrSqU6bO5qkVqmkUyhHN8Kq1MTuTv2vIWZvwo9dVq1Ko82sVZBJOpDdiQQChuCAFIsfTFq4bmKrMyPTooUURVDBo0xFOoIWLXI5fl0nPTFWt+5zvYhq8VytTTRCpUKf8tadLzAkW02gupv0A2Nox74JztfzatbML5eXpp5igqKa6tcIgbqoII3iAZ7YV1ePlWqedU5rPS8pkpKoiRMyzksolGkR1viy8X42KdKjTerS11UFdi7FVkx5YCgXG5j01HASpVV/Og0EuaKbR1188tV6FelVPmOxZ48xrABSUXRcgSDt67zZ/glWvTY0Up0TBaqhqOarc2v8czuLmASd4wd4hFJqeuvRDtpOisG06B+EwrDUATIVTsNhOBMtn8plaSk1vNdtR85VcVZECCGa67RqgED0xTU2lKPPbkVycvUL+L+HUptTQUK9VzAOp7mwshH8oEGQIHyIWrQzRptRKgLSdiadQgSzAAKAxljAsAZlrb4sOU8Ss6o9SlUamyimawhdEysKKai5IUdY0jBf/EMxRrjL5fLVwqkOxqEsXE/GVckfEDBUiYPsGUppU1v7syb6lO4b4XqVkJdkpBTAFTlLHt8JiP6o3wRkKlHKwHNOsajCVamHRUn4g0/EekdN+2GGc8TZTVIyzK+smotUswYwR0abbaIG4va8mX4dSzKKiZRGLJ5gelUIZDqjSwa3oAT0364o5y/GqX6DW+ptwbh/mUWp0cvoqSGFRydTjeUiIgRyhj8Rs18N+D8aqrVAoFqeYDj+ERCVwehUuxVvQSASSOsK+HZfM5VxWNGmQJp+XTYFqQ7VImQbkyTe9sdE8M5amiPn3gipBpixvBQlSRILfDE99pxFyeq1x3DGLlIs2Y8SU6LU6VR0SrUEhZ3Npgkd7CYJ6YPp1Zx8/eLuK1KuZepWphgwmmQ9itgApuJHax73Nz/AAl9plXL8tUmpSA5UNmUA7ho5hE2PygDHdCTcbZSVfhO7Rj3FSyv2j5J0Deegnoxgj3B2xmKWAviUB0IONS0YARu2MzvFxSTU9xsO59sa6NsAZygalWSbL+vX+w+WJqSAA4io55HEoCCfwvY4FzdVx0PqO2AmhGqCKucVet8AU6pdgfX8sD+SSPXBOVEEYIo/qWpH2OIOD1bgHtiRiCCO4wLw+jpbfbbBHRzn7R75+pJKjSkR+KU23B+mEWRrJICtTJB2vqB9iLn99cWDx7l/NzzgPB00gFCmQYknVqAAiT1NjhAmW0gE1FmbQf7n2MRH9sebOSUmrOjE0kOcshKfn3nuIP9xiSmYuwMgntPXtbr+ZxDkUIXmJFhIB+fX2xJmwEQsNRHtEzI22HvgI6lxuSZpwy2BE9PTrMbD19MLRSDO2u4IbUWMhQbTzdjG152GJVrSZSmy6R+Jd/o5jrf2xPmKNI09KqRBZiw/EYAE77Xgf1G2+KRpciTtqkU/NZDTU5TrBVSQragCRcCJkevvvGF9LLtzBU1xMWkqO4ERfviz1aALG9RgbavhH/iOgiLDpOD6dBUIuVAGoTfoZPYiJ/PBcyTx3zwUuoK0fiClQhsCCAOo7mY27YYZHg8hWYo2jTDiwZbkCDDal2vEib2tZa2RDDUIA+vzBH7274VvQZ9SllSIJvpBGwteYn3xOctttiU8ehbC+lxch2QHVAbSNVpGw9O49vXFt4xw85vJKYVq1NCU25lI2Eix627e+KjS4YV0uFBGrSwNwm/MP5ht+eLHwPi6+YhLVCCQqsRC7nSAAAotvNzOJOotaRYVB6X1KfwPP1HrKXZlpy2oh2UsQrWBmxm3eSMOOLZPKpoqsWo6FBFIU1BquQSstDBTp0yWHWdzhp9o3hA0Zz2WUGkxBrJFlb+eOxO/Y+5xVJFepNWoaaxFV5sb3OlSCZAAj/TjpcdTUlx1BOL1bk/CY4lnKNKoq87amKSukAS4iY0hVHzFvW3cWL/AHmtWcUwKw009RGlKQEIjLIGp4MaiB0E3A8y1ChlstmM5RI/ipoTTTKLFQwWG9gqlrbAkncYHz/iDL1JpuKnwglvIDU1UdQKiywFjq09oxCctSWhbCyXo26lB8TZunUddNM0WUaWpgco7RYEHuLjqDeApiRcm3+3+Tjolajo/hValE5VVXyPMRh5wtv5TgkjoXBnfTvHvDvu9SrU8vKE0KkK5FMMFK6SQuggoDpm95uBcg9Mc0Yx24Bqoo2R5alOTC6lJMFha86fxECbYunFPHCvTcUkddZCPrIMjuokkNBPWNt8I/E+VyYVGy3mIxN0bVtcauoF5F2n0wjy9J3qKqwzEgCYI+hEEYZwjlqUlwGk92MOMZFXctRp1wAYcvzAWtzC+174Dymfq5Z+QlWHqCPpdTi65zK0alOoNX3evRpknyQFVlEEExd5nYREi2Ofip9f3bDYpqar+TLc6V4LoPmQj+bVDsWarpaxTXzDTGlSxso/qJw58eeMI0pT1otEjUtNQSpA3kgqmm0T39Ma0KP/AAfhNwPvVfm0mLORYQf5F3/qnvjnVLidXKgMJ1Vg2uoUBLKfiAZxAIm8Dfc45VjuTrv8/Qq1ojS5f8DLiPixKlagyoxKsGLvpYsSbSoi4M9RB2w+z3DctUBqpQXzGfmDsUCSWOqJAWbXvHbFayWbydeky1Vp0aitqVkQyQLmQIEQIIt6AYcVaNV6pq03rPpUEFTpDDcaVF15rEEe4OFybNJemvnJzPsFP4QpqY01VjoBIHzEz9ceY2++VGuw4mhO6oAVB9DFx9PYbYzEvtPzB27nZleBhJnnNWqZjQh0gf1dT9bfLHuMx6s+w7I2N774KXOEWa4/Mf5xmMwDJ0aZpCIM2P7+WNaD4zGYeJpKmN6bWHriV1iD3xmMwz4CjlfiQO+ddwCdDMLNElSFCmRcCCbbgxhBl2CsQWUIOsMTqntAGq57D1HXMZjyo7ylfcpB2n7DPK8Vao/KRFzcXI23v1+fvhtlxq1wOgk29D1vExtjMZhkqOrH901ZQqaYgAyTN/UdyOwOIqVABYFwbweg/Tv+WPMZhinBoyAzYGD8QGwHcWk+3bBFOiNGp7i4JO+29v7YzGYAGRvCmEsekjf8+/thTXyCsZ5v6tMD1IP8wttjMZgiyinyDij5R07hgdS+gud7SFiD3Md8atV8uqiDSV5HViGMgmFGk2AllPSI9TjzGYWStWcuReku/BfE4OXqh18wCabKRZj8JBk7fO+Ob+KOBHJGGDCnXBNJSVYKARIJDapXpa4I6zjMZjYG9dWO98asY8X8R+Vw7L02WTXp1WgbASKadbCFNh3O04rPF804ZKamNdKmGgkBpveN98ZjMdMIRXHuK+H+gHns3UdadOob0gVBvMEkmTN4OCuFVhRpu6mr5hjQUfQFj8Rgyx9NvXGYzFVFONEmuh7x+pS0o1BdKusupvDAkTO82IMWt6494RVydKn5lVqjV7mmEHLTYfCW1b3vaRHQ4zGYWMPTpsFBfiDxC3n1FdELMFC1GXSyKUA/6RAIIJsZ367YtHgjwelSrl60s1NEFRi2nneeRQouFBGq8zEWxmMxz5HohHT1/oOP70US+LqlSvmFzhlqFAwKZiSQxGrewLAX3sOW161xnimXfNNTKhEkENoUlahA1jSVIgmxgG4mb49xmJ+HXmW30tCSblJ2RZ/wujvrViE1hHJAgOQsaVUCF1MBEWm0xhhlcq+WpCk1AtULHynSqAZ6ksYMRMCO873zGYlPLK1F7rf9kRcmGLwVqgD1szV8wgatJIHYQAANo6Y9xmMxHzp9wa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7118" name="AutoShape 14" descr="data:image/jpeg;base64,/9j/4AAQSkZJRgABAQAAAQABAAD/2wCEAAkGBhMSERUUExQWFRUWGRcaGRgYGRofHxkaHx0aHB0cHhwcHCcgGB4jHxoaHy8hIycpLCwsGB4xNTAqNSYrLCkBCQoKDgwOGg8PGjQkHyQpLCwsLCwsLywsLCwsLCwsLCwsLCksLCwsLCwpLCwsLCwsLCwsLCwsLCwsLCwsLCksLP/AABEIALcBEwMBIgACEQEDEQH/xAAcAAACAgMBAQAAAAAAAAAAAAAEBQMGAAIHAQj/xAA/EAACAQIEBAQDBgUCBgIDAAABAhEDIQAEEjEFIkFRBhNhcTKBkQcUQqGx8CNSYsHRcuEVM0OCkvEkwhY1c//EABoBAAMBAQEBAAAAAAAAAAAAAAECAwAEBQb/xAAwEQACAgEDAgUBCAIDAAAAAAAAAQIRAxIhMUFRBBMiYfBxIzJCUoGhsdEUwTOR8f/aAAwDAQACEQMRAD8Ah8e+FsutfMFZDctRdI5QH/DaNJDBvSCvXeo8OalSquKoOkhChaSVIIkbCZW18dNoccy9bOUWaoTrD0qkrAAZQVgraAygSTPNPWyjjfhXKNnFamyJRSqiVBJJ5ragDaAQoN+vpiKa7mZ0Xw1xUVKac2kOsIu+2xkxv0tfG3EfG9JDpDDXNOFJiQ25m4iJxTvGNPKjyRlyzMsAsrECAbSxsWEkAmYwlyfiGlla4cLDlXJJaAecsp5ZHWCtxbfCvNG6sU7RleJpUUspkCPT5wemOEfatxIvm2M/wzCiAR8PUjYmSQCO3eRi6Zr7WRU0+WiTfUG1NII6bWn9MU7M16VZ/MqUxqa+jTIX0E7CJgTHphZ5o9A1ZzhQWJgE7bThxQ8NVaijWug21M7S2kCAAsyIA6x8oxbSullWmiqCeoA+ntgapkP5nkEk3MAn10fTEZeJb42DpFQShl00iXJvpiYPt8It3vgWplsxUaWICnoDeOwEYsX/AA40lGwG5CGBveJ/SRiWplwBqv8A6YEn/wAZI9hiXm9eQNFZocF9CL7G/wCcR+uCKeQVpFgwj1+u30w5YoTZwr/ymfnAkfXGuZqUxyBeYxYggep2i2N5kmFREb8MWOa30v8AJcaZjgc7z/2kAf5OLBksrMjymAn4zER/q1E43XJEkN5oCrvEQfdo9f8AfA82upq7lVbgC2jaNoufck/lgR8pTBKCZ/fa2LfXydMsYUObSZUm+0LN7AnG+XpIGYKgJtLNC6esEmZ7WGGWZ8h0dSgZjKsTGmB0+drz1xJl+A1mkaWXT3B+Q9TfHRQgWJhiNvLUGPWYgR6emBHp+a0SroD8KsJ2HVdre5wV4mT4QVjbK3kvCNQodIWxuCyz+Rj5TjWn4ZcVAGOk3sJP5xH0xaKtAAQFIAsvKSVHSLCO/fAOQGkkIapm2kxAPvr3+Xyxlkm7Hjj2BKHh4IpgyQdzb9ffvgWnwVYLahJIGolWv7AmI/xiz5WmGX0H9DxaLAtv0wBxOhV/AiGZuFEgWiSdj7DE4zldMXy0V/N8F8puZWJPUAwJ/wC3HqcGOlnB1GB0+HqbsACdsWDJZhkvmGWmsfFqJP0Jj+/vjfK+H/PArU2qtJNyygH21kyLbgRb0x148ebIritu5OTjHZlcyPAdLcylmuPhJA+YkEnE+Y4M7tDGAN4Bkn07bfnizZbKpqal5jVdB5wVMeoDkQfofTA1fgqA6mNEHeQGKqOkhVA1Rv64WeHNH1T2/Vf2TuLfIho8JCCHWB2kdvS+Ac24B1dFEgAGNhf88WJ+Ekw1OqAp6Cmqgi/S5O0zffGtTOU1EtUpmLQoEnv+L+2IKTvuMolMo8EqVCXiF31EGIn0GGGXydNALyd7dT6QenrixVeJpV0qOYLaNrwNhjK1NQs+TLCY2/SdsUlnfDQV7ldr0XYHTTt3G5+U/ntgM8Id2kiwta8nt6/LFooNVYE1KSpHwybt8idgMRZiu1lWAY2BA3jeBYb4yzNbIFtsrycLAJ1FVW/WTt0HvjfWiLygn/fDT/hYidAPsbTHecRp4cM7EDVa4YREk2HTtf1w/mJ8s3IvXIWuL+v/AKxmHByh6U7dJCyR3vfGYXzQ7jBeKURVQIpgMLibGes9MG5vMMzMkhArXN7kbflBxFSyToJChQAYAJ/ODBGDky5Y/wAQAEAWtBN/foII/wA4i2q+gyToHRmqCQ3zMQfUAHAtTg4J1FtbWgGVAj2/vG2HpypAgADpYfsDEFHJEMdp6zv+pxOORLgeMY1cgGqFUctM6zaUIB95N7YnzdaoGQGxttJbpP8ASPc4JUkOFJOrV1JHQ9IgjEmeRgJKFgeg/K/T6dMbXuhlXCRHxIHTNtjAEkk+w3xq2X1BSC0wOUW/3EeuJa9FojSBFryf0GIsnlHVi1Ui0wRABHe+1sKmqHi+5FU54EgtMiB8I+d/njdqJSmzE2EmZ39yLDEyBTUChSVaZYAEH2gzM/3wWwCiHYi5gGL+8CBga0mr47Cz39gDg/ClJFQjQpkyd7+34ex/2xa+E+D6FYksToBuF/Ed7k7xbcYp/FvEIQotI3JvuYuZkmcWzgGbrLkFZSBVq62Dfy62hW2iyAECI2x1eGj5uXXJVFJvrwTj6nSPPF1fhlE+SatWnVOkFlBqJT7eaT8I2mLgXiMVrKcPipVXSs0yUMkyCO0iCp6aQLQcC5jL1BSdP4dXUxUkm9wSxJLSxNzJO537McpxxVWnr5anlUw2xJYIAdvafl6YGeUKbjHr0OnJiWKrNmy8KeV35gQosBY3BBLdOu9sFZfLI/x0gg6BjqPTeLb9JnbAI45qI3AYnmgb9/Xb88a1c6qKCp1sQYNztPcwO3vGOHzHxpIed0SD8zSQKZgrG3b2uIvfr/bC+k9MswUw0yQR+oB36YFXi9KoGFRtERKzNjHQCPT598FZPxDQWFXKjRfXUNQqx9Zkj6QPXFYQySVcP3M8s2uwzpNAiL9bRO/STGIqiNNyBbqf7DG+Y4jkqizRzT0m201lbSQeqsqzbpIM4rVXhNVqpKZhaoWLreZIAG3UGQIvB6jA/wATPbt/7JXLix35FJW1ABmsLev5YmWnUYTTy1RwJuFtvB5vht7404dwSqQwpqWaJI+GYiBJ9ev/AKxLwJeL0qk/d/MAlfLd10rt8Mvadybzh8PhZSl9pdATl3F75p7LUoET+ElCN7XuI64yi1aryrTYkTACloHYwD+lsNPEPF+JUaWutRWigKgtS8qeawEyWVQbT1JiQDetVOLkhk+9Vo3fWXBf/SZKqDMCI3kzsOv/ABae0tvnuO9UuWNuIcJzNPlZ0pkQYchT/wCF2jrdemEr8PrmJz+VX/VU0+/4B+eF1TIeaQytqH4FBB5vUbkje8yYBtjWlwAr/EbXUPSb37weq9j1xeHh4RX/AIa6VD6vw0U4ptnMq5Mb1N/S4iDbr9MEUPAeXep/EzeXoqIlQ6O30DDSfS+ENPhPkqHGovUuHk8inqD0Zj13A2+KRFT4eE/BLNMEgyB1jtN//E98GOGMXaNbR0HOeCMgiRk8wiVogeaynVtN7EN6n8sVfM+Eq9Ih2NSmpJklGg+gaNP5/XCLPZU0qLOySBAWQRJ7Ei5gX3vYd8IzxHMWOpwBsBIA7gAWwJ+HjJ2thHG+S0Z7hTaLMA02PNY2/lB6f3xs3mUlP/LaTFlad/Y+nvOEGQ8V1aYIYgqd5UavcGMXOjVR0VhLhgNJ0gRaZib/AO314ssHipS3RuNmI63EK7wBSupuxBE2sADt8u8YkyVOs8a5pHaSCT0vO0b/ADHXo4LKBd9Ci9xuPe4A+u2BcxxPL071K3KJ5VMlj1GmL7jcgb4nGWraMTLfgFbhtKbZ5I9ab/Paf1xmFOY8YgMfLylDR+HWpLR6kOB9AMe47Fjn2G0lqouhbU6r6km/+B+ePW1BlKrqUHS/X/uvN7TjUBVZUCFpvsxMd7A/ngziDV1piolKoEYfHpOkx67AAbz2xw7/AIUV1xqqC2yZIk9rT/bpgMcMFix8sA2jc7779e2FNPxUZVUhgBf1i+3yxmd4uzyUkBWAMWAHoY6Hp7Yjoy8cEZSQ2qZ1KJaFFgCW2J7X+uBf/wAnuRsCLfX03Ft8VOszuxA1PebXi9jPb0/LfAvkVNYQI+rlGmGBJ/DAiTc7euLR8GpfedsHqZ0KlVFdDzc020zuPUn6xGI/+FKyxpimDDPeTvIkk7mP3bFy+z37OTSTzs2CztBWiZhB/UOrdY2Hr0tPiDw3QrqF+BgIBW0A+nUCdrb4vj8JOMXT+hWMtKrqcPq+IVRmQMSq7XjpER+K5mMRpxx6krTRQzfEdybAdf0tg7ifClyFUIX0OZOtNRlL2XYaT1E9Me5fxAa9ZEVqjliERdCKSSQACwO1/wB74n5NLaO4ulsk8MfZ5UzdQtW1U6NP4yPiYiYVZm8RPSD3IGLhx1UpLFDbTpFM2MAKAFJ3I03U3v1xbcrSGXpJSX8Iue7bk99/yjCzi2TFRTrTUpiSBJ/IT9VOPoPCYlCNTW7W/wDQYvS9ig+GeAJnMyV82pSUK0BhJBECAGJgAn0HTDri3gipl5FJVZALOqBiZ6mZI+Vr/RzwPhiUyQjMVJvYrbtJAj5RPXBZ4/8Ada9RKklJDqSbAMBaNwA08wsJgxbHF4vwmJLlr3K5sksj3OZ57iVSimuXZZVRU0MyzeBqHLJAJiemBqfm1lDLX+JTAsANUGDaNhEepx2Di2WTiFNqNVNaGDAkEQZBBG1xis57wI2WQeRQNVREgudZ9d4cnawEWt1xxT8JojcN2c9I5RxV9LhGYu6KAxBJBPaY5iLCfecCvm3J6FUi3Rm7ewvHoP6jiz8ZydJ6zRTqZat8TLVUxPck7STMj6dcJs1w50W45Ts66SvTcrdevxAW/K0ZL7oylXQn4Bm6gDsRrkyQZAEfiIi9yALj5TgvKcQo1mYVKQoCQSV5lkHcmA0zFxMX7YWCipXrcktuLDb4elzb/bEZzjUyAHYRMrHxTI/FMxEfXvh1kaNrXYtyVasEU6yBQIkMCStyBLEEnext1gY2++1tA0cmuYW+kkG5JBAYnoduvvVM3xJKnJVRmppMkFhJA5u8XAEz0xtw7iNIEsC1FpDAEtBt2MpHS49sOsvdGpdxzmvEDUFYOTUFVSrUjZTfrfkII3EGR74p5zzLsQVGyMJA9JN4xrV4qatR3aCXO/8AKBIHoLdsbUtBME6F6k/vti2zAMskaTqXdfKRDDOxkBjeFH42PQDpvAvg/hfijJU35qT1FMAF9W/UgIwj5ltvninVc6WcWmms6UYkgAgTsRcwJIjbDqm1Omgq6CtRx/D0ueVdjUAcGGJkLe2lmsdJxHRpdjK5HTeJca4XpipSghRIpEhxYWdTZCNoa47DGmSp8LzKCK9YklVADKWU2iV8sER323xyvKZVWZRSY62IGlkNyT3VjPzHfBtUpQI8kLVqfzm6A9RTXZ4/maQeixcvUX0BTOk8e+zKpXj7tmKb0xH8N9SkkX+LmB37AYpmb+y/igsMoTGxWpSP/wB5wlpcbzDNL1ql7RJGntAEBe0DDXLZ/NBfMbNVEpzAuCzn+VJs3qTAWepgFlGKALOJeCOIURqq5OsB3Clh8ykgfPBHA6zrT0VF0qhtIOoWk2Ikj3sDg1fG2dBmnWdALaSxJ+bWM+0DsBiweH/HObaUZalViCdZrlQo3JOpSqqBaTt3vhMmNTjTAKuGcLq5kGnRy1SoTNo0r0El7BQRuSwJ6YWeJfAn3ETms1Q88qCMvT1swBPUhQqD3gG8TjoQ+09FBQCohX4mUs4nrGsBj6EgA4EzX2l5arIq5OnWB6uiMT2klTONjwxgtnyHhnGKlUSbR8zjMdRbxZwqf/1mV+gH5DbGYrSCdn4V4by+VJemhDMACxYyQOl/W+GDOO02xFU7jfv2/sMLzxG1wT/UY/QdMBJRVIBVvFHgbLtUNahTipvoFg0gG3Y3n37YpueoVTqUulMLMLokhh3JtuDPW2Ol8S4qmXptXqmVWSB/O34QPpf0GOaVqoru7EjWxZzM/i6hZuSSYUfpjzfFwipJx5NyQUOC16xWnTIYmFhQIJ6k8sTY8xIbfHT/AAd4AoZKKlUI+Y/nIXl9F9f6v0xWvCfh3O1CXEUluFZjp0rdYQJ+LqTt8/hCzP2b5tMwajg111atIfVJAEEgwTee8zBtJw+KOhamrHarY69VrR6+kYR5/MEkkFh6WnHPMnxatljCh0JjUrkmDBN1mJmRIjbtGLfwbjdPMjQTprATBm/129vX62xeKjkenhkVJMSeLuFUq1CakAqRpaxgmZ9wQLiR8I7YrfhHw3RXNUai1NTJUUmIid9yZO3QemLH4wqQmggEFSx9ywA/JW+hxVvDXD0XN0ahWSrHTJIAlSAY+YN8TeT7bTfYrFvhHSc7moYTsSAfnsfrH1xJlM1eDuP3bFc45xkPSqjkVlDGzg7MV7CDIB+eC8lnfOpq6mzKrAjsQCP1x7tbG6Fgr5gC4ifzOKr4y4frenmKZUFFh2MAqgkz/UIZpXqOh2wTli7H42g2ggYAzTK9enQLgOUqbhthqm4tspHpA74jnxRlBpgkm1sG+H/FwpJpCchsqn4p1QSJPOBO24IgTBi2ZDxOjoCethp69Pljj9XJh3Zq60yiQV+JiFUAWG89AT1I3uQ04f4hKfhIBChQqtpcbxpI1DSSf4gEbyC0x4mLO47PdCKV8nT81wzL5tOZVf0bcH0tIOK1mvswQvro1GRhsbGPQQR7Y94bxYODoYrUjUBaRvMDZlkX974Z8J8ZqzijXISpaH/A59JuOl9j0m09b8udN9R1dFO479jqvTHl81QTqj+GWPQwJTqQdiZ3xR8/4UzOXeCnmMCx07EmJUhbazqJHITYxaZx9IioQLjAHFuEUcwhWpTV1P8AMOvQ+/rgvF+UF9z5yp+H806qBl2VX0gj3FyQxLbkC49sC8X4M2VUq5VWAGlDvBIWSLWuTInYDvjsPGfs2dgGy2ZalpIgONUAHYMpVgI2nVGKb4t8F52qo101qhTZkcCR3YEal6SFBuBiFTTtrYRrc5ZVy+nrgiqB931sZLPpUf6RLk+2pAP9TdsM85wVLKLFfiHN3NgW309Tte2xwJxPLgOtNVbkUCDvqbma3eWj/tGLxmpDx4sE4blA7gElRcseygFmPyUH8sS1M8arFvhBsqjZVAAVR6BQB8sEZahFJzI1VCKYlrwCGYAd50D2JxFlckWcIWi8E76epJ7QoJ+WC5JsZbB9FfJoF7ebVlVO2mlcO3ux5B6LU74m4aVqUxT0noNVrNBPfrBH0wrzuYNVmZAQqgBU20qOVQSfQAk7ST1ODuFVm/5aj4jJY20aYMt2iJMeuEbrcOpPYMp8DN2qhtCXkfEx6KD6/wAx+EX7A6Z7MGoQzDlIACjZB/KB0j8zMycFf/lNOVUtAFgWkwLXO5n99MYuZDM4CBhIYEQZB3gg7SD9cZZXzJB0qtmLqeQc1FVZcvZQNycMs9WCL5NEjQCC77ea3f8A0D8I+ZubG5pFo0AwkNU0ggmdFJiFYjsXE/8AZP8ANhXnFpIy6tCgmCwZxpnqfiMW6DDKabA4NIX12YOCI7Wn/H7nHqUmdgoUl2IACgmSbAQLyTjfO1aZP8NHjlMkOQCCJuwBHzHXDjzfu9EPpIq1gQnQ06RsT/qcWFpCyfxDFNVCqLB2yGSTlrVarVB8ZpIjJPYMzgtGxMQSDEiDjMAikvqP+z/BGMwa9w37H0mMwpsTPSFm/wCeEPiLxOtAMtKn5tcLIpKCY9yBC77bnCDxF445/u2XMOZD1FHwegJ3bpOwn6IKfFKgPl0pQd5uepNjLH1vjmy+IUXpROm9kEVKdeuytXOupOpQQQKB6aVm7bmYgdCTtfOB/Z8iFKlQgsZNRY+ImbEySekjqReRbEfgzww6HzqocHork6if5mBJI9Ft6iwOLkqd/pg4sX4pcldVcG4VVAGw6Af2xq1QdL42qOAs9BjRxpEi4x0iCjjXCKddSKqzFp6rtse22KBxnJVMnVU7hmARx9TtcEQdrbdNui0Mx5jsOjDr7YA4xwoZmgaTfiFj1VxNx2/998c+bw8cm/VdRGrOf8b4stchgY2BPfTIPy1Mf3sFlAvmUwLcyQPmL7QcbcW8NtlqdClqLKoI1A3LSdXLaBHl/MHuTgKjQZbq0/SZ99/7Y85/8rkzogvUWnN5Ol5joztLrUEaz1Cvsthue2E/gPxDTal5BMVKaqoB/EoAkibyNj8j7OcwaQem7MTqWm0An8WpWGlO0rii8OCUs3VRVgipUA2BHLbYE/lj6ZO6a7ElsdDytW598J/HOsUFqUBLJUvL6RpZbzeGGqLHGZLivNpcMrALJ0sFaZiCQLmDb6dg1RqdSm6kgyDy+vQkdRtgZlcGNfVFDTNZolJdBu9WAzEqRYLAIBiCP/6L2uIctmDM5iqmo2WkkKBFlXU8gC30xYc3xALUFNQiM/MpZCNUaSUOuANyBBOwtbHmUrMX1iCNIZoGzCJVdLEXkJI2M7iMfO3XT9hbgtqA+GZatQVdLVKlR9JbU5jSLhICiCRvHTSJuww4zOW80tDEP/JVYAxuSrbMAJPSwnChTUzALqzRDfGW0VL76QFgmGuCRcbnaHN5VVoMcxVGpiPMqKIZgdJWnMAoGgEkmbi++A3b7G8xdEX7w74xakwo1JelI0uegMEe6AdTfr6DoBYRYWOODcOzpUlAh8mBoG7TqgnXdjtYbX6WxffB/iB0pkVGJpLsz2emOisD8QnlESent1YfEb6Zg1KXBdnpSP8AGAa3DywKyBPXvhjRzYZQQQQRIIggjuO+JFAIIx3GKTx3wCtWHGkVBF783uNiYsG3xyrxFwN6VZhmckxElvMpMUaSSSdXwVDJ/EAdh0x9C/d777bYiqU5BDLqBsZAjEZYk3a5GUqPmvOcGoVUpquZFPSF0pmQVnVqcL5icuxA2EQO9vM3Qr0UqNUpqhflVqcMsG7MXWbHTEHoWx23jn2bZXMSdGgnqPrtt+WKxW+y/N0mnLMIFgFfTIm5bULnc7jpiLjOPKsa4vlHHhmVMHmloBJIi2oiFETJH4u0YPTUlMxd3JEMsMR/KFkAAsFk9NI73u/E/AWaqMfN4ewmJqZd6atINiyISjx/pnCHM+B80GD0uVpjy6ytSNtl5v4bgWFyJ0j1xm112+oNG1oqVLJlzoYnVuSFLyfkSIjcj03wbwTIKKju7ny6WpqmkkEiwVASPxsQs73Ji2J8xRqUSEzIalU3D1aYImWJgi1VYtcncx6GcRrJQp0qJKiT5r6k/FpmmpUHlhSAQDvVe+C5PgVJp7gea43VrEmqFZXBACrpsZFjAFrAW2A98BZxhWKgFlkSS209pXf3It+eNcswJ1AkAkLYEoTEQWb4YXsT/fE9LLHSsk3BEjSbbHSqzM8o1Eib74P3Qa2uRhwtNRYvqNCkuupES14CL/U7Qo9yehwBxjiFetV80qJmYgwOgHsBAA7DB2fpLRppkw8uG1VWAnVVPLCiebyxKgfzGp3jCjSSZFgGUBgZJMGLxzXi3qL4ESjyuxnl8/KjUrhusC3yvtjMBLxgrblPqyifnKjGYbfsHWi9HKIF8nLgheru0O4AA5iPgQdFm9pmBiz+CMkXzCKlM1FpkGpVuFXTcBQSJJYb+kwBjTw54ZFWqtNuVQJZRAYx1iJAkgCR3I6R1Ph+Up0UFOmoRRsB+7n13xPDiv1MeTUFXUmdh88eFTjYUgDvjWvVIBgFiOgiT7SQMdpA8bYjvviKqxCb7A4DrZ2oWKrRaB+JmCj6XP5YjzOZq7FFCtaQ5JnoANAmffC6kGjzJMBUXfrgvLbv/S04HpUgKg7dcTZB5ZvW/wCZwRTlvjTO/wDz6gLxDRBCsNP67kn6jC+gh0gSDH4pBLfWI+XbEvjjLp99qhjzyDHuqiZ2uB1MSe+BqI0gE3Mne8T6AkT6DHlNXJr3Z0Yn0ssFdabZejLCYZGGptphW0LzMJUXwkXORm1amkmrBMKRDCmVNgNjpBF+uNa3iU0R5vlF6SghlOpCCY0mI2s354q9Xx81N0rU6SlNTFUkgLDAkki7EhtPNBgAxBE+zhypwSf0JzjTZdM1VrfeFJp2Pk/hX+d+7fLDNDSo19VVgo0rKlhCzJBtAElI92EY5zn/ALWjUIP3cKQI+NejBh/0psQevXAfDeOtxHieV88fwg6yhZisCSd+p26dMUnlSjfsTS6Bz58U5p+e3ksXgtTBZgbyS06tRJm0yu/UWDKP56GCQxmCCykqp0gkSSVJFTmlfgER1S8X8NhK9alWL66ZU0CCOYM2pQv4gTJMKO/bBPGCtVUTzAvlE04ctLlYVCRKqwYKRGoEAnebeNOmLJUzKYdqjVH0VvKOsimxUU2H4UWSj6oVTqIgFuUb4KrZllawpKzwTUqOfjYAkEaSCwGoRtYGLgYBq0j931qgoaghqKpWmsHUoUPsgOp3vqIsDFiSeH8Opikv4gFPMbFnaNRZtQE7gGdUTHXUk66iS7HuXo16hRU1u1QiW80gCPiYEsLQTJEwqGCCJG78UNRxQyzTRpCQ41TVqCVZjDao2VQpJCkXktM//Jys+Zp86P4sFylE7TLAq1UrptYKnrOKzX4wK3LSAFSY16BpcFhZlKkqBJPxW0gybAGMbtDfdXudA8P+OHy+o121Ubm+gEEbtIaBflIOxFzNsdK4RxqlWUVKTh0PUH8j2OOAU0zXLoUMzFgzcpHKCpudRZYYQoYDaxnDzhGar5J1NKpRJa7hiyCpE6honRMKLgrBj1Btjy6Nm9gau53sicRVKOK/4V8WjNIZp1KLqYKVAbm/wtEPYdNsWA1xjtTT3RQiJ9IxCRJ2J/frgvzAbYwr6fv5YNGsH80Lvb16Y0zCK3MIn9fQ4naj+4/ZwNUyfYwfTGML81wHK1RD0lvMiBB6XXZvmDileIvsVy9dmqIza2LMTqMljeSDKnrYad98dBWg3WMREMDEfphHCLG1vg+f+KfZtnskxdVFQCe6kg/OD7BjPUEWwn4dWOXmo6+UVb+EH1SrkRJWACFHNIA5tNumPptdZEAEjsROE/EvB9CqZekin0iD7oQyn6YSUG/cZOPNHzvSz9JqiDTBUwXVdkiCxnU0yTfV9LY0p5ZHYMgCpJB1MCCYsNLRqPUdLrMY6nxv7I6TEmnCjtTLIZ9iGT8l+WK2fsvrrVpkujopNqiQQOxCllae4abdMTaruTcEt0ypmqosroALD4P7PGMxf6P2booA+8Eemil/9kJ+pxmE2J2jt/D+HU6CBKSBQO36k7k4nI6xONQceGp2x20Vs9DHcjA5qQ0nGZyrC77nA1RBvjAJfMkxO5wLnc+oaFuenr643+FT+XucLqm5j2n0xgNmmazbtvb0ww4TV5o7W/TCsvtPW0k/lhhwgHXJ6k/pgGRzj7S6rpxCpABU06Z7Gb9fl8pwm4fVgzCiOgj0MbSfyw3+1bOac/Ggv/CRrDYcwN+nW2EOTrqbq0mTPQg2i039T7d8efNJTZ04Whzn215WoGqLTUqwZmuFLRpJCqS1yBAGKNmvCieTVrU8y9bSjSTQqKgHpUYkdIAgSSBucdH8I59BmVpGCWB3MyLixg6bxaw/IYdcayAKVVZQNdN1D1Xn4liFpjcew+Y3x14rUULkVyZ868T4aaS0TIPmUw++0swA9LAH54M8KKwrqyrMA9+ojp16/LE3jRCtZEsFWmukAbCTuTcm25xB4T4aa+aSmGCzqMm4BCki3qYHzw16sbb6oi10OqcWydPOZOnm10/eMpym06wByjvKvpYemvvin1hRq1crUDJrGlGWm51iFWCanLEAGDqJFhBAjDvgjKBoDtp1KKjARtLDSDYwY6dZ7QBxfglLL1qjq7LRrp5tEhVkaiVYFhzwpvpFoIsbY8/FNP09UO/WrCs/mFqPRakxLVQofRAlIJIZ4mmV5eaDZh2Ax7wzg7PXNKpUdRpWo2lZErzSHZnPmQpBLBTJtE3R0OIUqZSlX0EU0GnywmrUG3LiNJAGmLGT0POD8txvTkqrFpFWoyU1qF2DqhV6lgSeZmpix/CwnfD6Wtl87EkrZ5nuL5OpmqjVwrnl0yX0qAAoUAAoUUWnmLAbScb5Ti1Ki5RaDaXg66astrxYgGBNxA72tj3hg81NVWiqQygCG8wQdUKdJNMGTEaTYc3UT8MydMMEY1AYbQ9QNJVoLFDq5HhTBBm95OFk1utxJO+QbMcEp64UMWklfLaXnTM6arDywRLEGSbXM4zg3hAPWWr94jRJqsumFQGSzOuzaSDHMZIGrqItOcaqKbOKS6TAqMzGuJiYXXrNwInm+sWTjTpRpNlCAXK+ZU5Qq1HUwoJFlRCBN7sYGwwHKUethX7Ama4u1dqQyq1KaL5hQKfLKKpUsXsSXcHUWjYhQDvi7+F/tHVglPOMql48urGkPsOZZ/h81gzaQZFgbY5nnaNSotBAlRKjMWKlhp+LcknZpI0iSCGA7HTM8CqpVRmVHQI6zpqwdM6U6kqZgAzMReFkwyaH/oGrez6Hekfcd8arrGxOOReE/tPagQjE1aZYjy2EOgueS0MsbKST0kY61w7ilLMJrpt6HcEHsQbqfQ474ZFL6jppkg4iw3E4Ip8QVsamh3uMRPlwLxfoMUGC/OXGhrJ2wGaU3M/4x75Z6YxrDRVU/s420qRgHyTj1WIxjE9XJqe2FmZ4ZE9vUbenthmlSbY2Kd8YxU6nhaixJ5hPZ3A+gbHmLOckMeYXRHsaggScbqsY8LAb2wJmM90X64cxFnq0kfPEhSRGA0WThmiwMAwuztQL7AYVV6c/iIB7YP4u1xG25/f73wvL4DADVMpffV74c8AqkwDuCb97YWJB2Me/+cNeD0ob5HGMtjnn2qKrZwKT/wBKnIkjq/Xtit5ZBGlInfpM226ntcd8PftQdznnVQGUJSnYsDpOwgkjmvGKtQcinZjDCIKibmYg9P7/AJefO9b+pbE2hPmPFD5TiAqqFfyzBUzDCLidxcyD3A3xZE+1D73XppTyqo7H4qlTUF3NgdKj3b07Y5lmpLFmNyZ74Z+EqAfMibAKx/KP1Ix35ILTv0QsJu9uob9oCN96BbfR9DqaR337488GutN3qMJIELHQmb7j9nDjxZlKVUU9J0snKIBI09dRtfVJsOu22GHBPDGUoUHqNX1u6gjREAjuNzvt1xzyywWLSHS222B5viAZzpAJYyAxYRJGwA2nv3xZzljm+GU8uUBr0dVSD+KNR0g9mEbRcDtiv1MkwuaRaeqDVzA7WFmB74l4RxNlzFPy10w/PJi3qzRHtG4i9scN07ihINKddyuZytXzrK9PLlhSpqjxTVgDB6QQuxgbDtvNjze9EKGptQpUpFBRKlhrcadcLz1AGJWRpsemLfV4hRUstFVXU5YimN3a5MC8k/7dsKcwyVIYVNFSxDrGwmAxnmW/t64pLOqpcCva0UbO56pmc9qy6a7zpSSNIiah1GFaB8cjZTbfDXiNDMVnpimlKi5BJ1V9R0mSJXWdIKzI073m+IvEqplVpolJgrNqLKeVmmQGEaiRuATF7T0lyfiwVIApkklEHOGbWWMaVqCKhuBBAiTAAAw9uUVKMdvnuJ9B1wyvTylKpVqeU3kaKVOpoEGrBK8ugf8ALBZyFJMBQSSbV6txNaxFNzTzKKrslUeYjAuRLuASVIY7AXn1nFp4xxZHdsqKqaKMo53LsBLnohGrlix5FiMU6jl8y0UWrqia2csSQUaCeewJkGSDvI9BhIV1+e/Az22DcpVp5LVS0VmDNql1UGOjqHcBrAgyixMEkxhZUr1TUIVvMdbU6VJA0CY2BKqQN1UQCQcM6nFMvkXU63zB1PqGtWCEwC88raoLROntNpweM+xRWEUKIZUVatJNTFgGP4iSLLMCT6nBba3q76icCrJZbNF6j5jzA1RSEBp7sCBzADkAJA+ISTF8b8J41n6NQrQzAWGEtUcCWWdS6Xu4nlMC8CMHZvjHl09Jq02qrqI8ohLAsdJ/qBF1AvMQL4ZeFeA1ah+9Z1QKQg06asP/AJFUgE6irGUlQzBpEwAIBB0ZO3J0l84DG2zpnAPGOqjSbM6aFSrOlWMawI5gGMqCTYNf3kYsy5gHfHzp4orVM1mpE1quoK6auVCDGmJgqbxee/UGxeG/Heay9Z0rgNl1tHNNM/hAYiOYQYJi9ovjqhn/ADDuSukdsAGMKYR8E8R0cypai4aLMsjUh7MJsfyPQnDZMxjpuzEwXCPNcTq5esRXUNQb4KqiCpk8jiY2iCAJjvbDnzsaVK8yIBB3B/x1xmr4GTrkzJ5mnVXVTYMNpHfsexxK2KvnfDxRjVyj+VUO6fhP66faCvoMRUvH4pVBRziNSY7PplT62n6rI9sLfcNdi2asZiKjmkdQysGU3BUyD7EYzD2AhetqONXAAtviAsfliahSJMn5DAAT5fL98TVGtjC8DEdW8T74xhZxWpAW3c/pgfMUxAYdcR5+oXqW22n0/wDf6YmVhpCnbbGFFtQQZ+R/t+/TD7ge0+mEldSBBP76HDjw8bHGoKOSfaPmG/4tV0wIFNTI66FsPcH9xgHhfFKSOr1ANIIOkDeOoHQEgW7Tht9o2WVuI1dgf4bG0knQoFum376V5agIheYmRfe1vkR7dccE3Fya6l8UlwNz9nGUzSiplzAeSGDW36qZiNothCfDIyWYZNeokWZDqhZG4tpNtj9cMKPCgZEsp7KxE/IGD88bDIeWPgAG+2/++ApT4crR0OKe9UL+IUne6zpH8249wLD64c+H+BKv8RgRIssCSLGWi57xPrGPchT0kbgEgtzH6DSdsO1zVNQSXkgbCTYemIZZdDj8SntQVlh0CQO9v0xpneD0ajh9J80bNt3+R3O87x2wM3ENVNSs83Tfv/Kb26Aj1OBjxLQthBO+wsLQYJ69ZPTHKppHNFJEGd4C1Kg5arztqMKIBA3E7zB2H++KlnM3Wy7FHrBGEctRV1CbjcTth14h4kWegrNCt5kt8hEjc7H6YB8cZb75l0zY0tUpStQLuU3n1id/6sdOJRlV9Tp0qa53QorVq+ZZVKeeinYFYmP5QyhbdSJvh/wTw2mXLZyIenHlUwyuFrNyInKsllc6rADlFjvhH4OrKVb+GCKcMWhWaBuoUw0EGxBsd7Yf5rjVGnSSlVUw4auE5U1Lr0UlqKBLyqliI2a/TF3KSeiPC7CRbv6Aua8L0DqIKPVSiPMWXch+W4VX1TAM6pE9I2CHB2rUlRyabFpFSoo0QGIgMDqky0U1Ud4tOJ+J8ZWhVenTXeoag+7EItSm6jSplTqgGDAAv3nGmYyGikGo12y9PX5mmodZ5hcaVp+YSBcyI5+m5ycklb+glsIbIGmyUadCjW00pFas/IQSxAUAkKdUkKTMLcYIqZzMB210XlUFTVUqrTp002BARSmqS3MeYdIjAbcWHlqlcDLhQwpPR/6jW1XklCQQCJX4viw9ytaXPk1KlSk+ikGXVUCPeWLs6zAG+lhtBgxiMm1u18+orN/DnD8vn1V61IgU1ZmeoSVVZOsmYDEgAglf0xpxPxEmYzAFN0WklIpQQqoROxJZhcwDKCbAAm+C+PZmrk6H3Wkv3h415ipUKKAN6dMi2tgvMVFySD1jFZzdKhVUNUq02reTpUMGXUwgiGOi5ebufQRGDXTp/wB/P2HfpWnuM87ngo+71i9Rqh3ppSRCJuy2Zi151XMm15gLNcRAokgGklWsQr1SrwRuGDMNMMoiZgKd7Sn4vnMmSlGnRCtGmo7IQwINwOfcROqTJ/OWtl2oUNdOl5uWcMpDoPMQS0Nr09T6EWXDKCVX1+fQSu57wdXoV/Myb03dV1F6b6NcxI8thIA6iNNum2Os+EfHrVl05pBSqADnVlam47hlJCR1DGLi/THFF8QmnTVEVNYOvU6I3OIiGAkkDqT1jAme40alepULFJEgKZEwBFh+e498dUXkT9im7PqpamNwJxxXwf8Aaa9JKaVC+YBsxC3TaACQNZkxA/Lc9cyvEFcSpn+3v2xeORS26mTDWo4FzvBadamUqKCv6HuD0PqME06gONcxX6Yfkbgotb7OV1HRWhZsGphj82kT7xjMXGcZjaY9g2+4bUdVsBfG2XBJk4HdebBlIwBggJDhJxzimkFVPMbew/zgnjvFPKpmPiMAe/f8sVfLUHcy3vfCitjjhlI6BB3OPKlZCSPhg79P8jE61AqKq9sKnUBwDjBsmztENAP5H92w44GIB98AZfLxTYn1P/rBfC3h/wAsYxyr7SstPE3JDDkpnVPLtcERvt198I6dWlrAFtSnSpFrHSI/luDvHXFh+0hj/wARqzBULSCrvLaR0O25v/7xWMtXSo3Knt2AkkCBtvsR6Y4Ju5tFMdN0WBMyBpAHT6f3xuuXPMxPYiR+yZt0x5l0mCwAkWIBAJMGxgDsMbHMmbggbEmIA/va/TfCncD56mILNzkMLDTI2MncgfTbCTM50K2oMet4FxfqVt8r74cVM6ssqnShgbSCepBAFvl88Kc7B5SBFuZh+kSBe/Xb0wYx23JS4DOF5yaIQiApIsf+6PlNx7YISCBG37+XXAlHiWXpUFDNLQxKrczJ37f4xXs/xEvZT5YY8ygm5Own6dI3xwvw7nJtbI86nqboh8QZvXXkXUABIvI6kfMm31wV4c4wPMKbggyCLN0iO3T54DfhzFR5ghhIAH4d+bcW/wAYB4bSiuqs2mD8UA3mwMm4PoevXHoRjDTXZFYSSepD3iPC6uWrIlGVpZmEUrfmaAVJmVIt+vpiXO8P+9Zmu1ImnoCpRJDaWppppqDa0rpiJknFj4JnKjK4d5IKlCygjUTY3FomZFwRbFMz9LMZGo1GrpV1JOqTDD+ZbwT27dsJhm52uv8AI7XptdSzZbjCUXpUQys1MAKIJLVCSGPMgNMiWtzbiBM4gqZqvQqrSqU6bO5qkVqmkUyhHN8Kq1MTuTv2vIWZvwo9dVq1Ko82sVZBJOpDdiQQChuCAFIsfTFq4bmKrMyPTooUURVDBo0xFOoIWLXI5fl0nPTFWt+5zvYhq8VytTTRCpUKf8tadLzAkW02gupv0A2Nox74JztfzatbML5eXpp5igqKa6tcIgbqoII3iAZ7YV1ePlWqedU5rPS8pkpKoiRMyzksolGkR1viy8X42KdKjTerS11UFdi7FVkx5YCgXG5j01HASpVV/Og0EuaKbR1188tV6FelVPmOxZ48xrABSUXRcgSDt67zZ/glWvTY0Up0TBaqhqOarc2v8czuLmASd4wd4hFJqeuvRDtpOisG06B+EwrDUATIVTsNhOBMtn8plaSk1vNdtR85VcVZECCGa67RqgED0xTU2lKPPbkVycvUL+L+HUptTQUK9VzAOp7mwshH8oEGQIHyIWrQzRptRKgLSdiadQgSzAAKAxljAsAZlrb4sOU8Ss6o9SlUamyimawhdEysKKai5IUdY0jBf/EMxRrjL5fLVwqkOxqEsXE/GVckfEDBUiYPsGUppU1v7syb6lO4b4XqVkJdkpBTAFTlLHt8JiP6o3wRkKlHKwHNOsajCVamHRUn4g0/EekdN+2GGc8TZTVIyzK+smotUswYwR0abbaIG4va8mX4dSzKKiZRGLJ5gelUIZDqjSwa3oAT0364o5y/GqX6DW+ptwbh/mUWp0cvoqSGFRydTjeUiIgRyhj8Rs18N+D8aqrVAoFqeYDj+ERCVwehUuxVvQSASSOsK+HZfM5VxWNGmQJp+XTYFqQ7VImQbkyTe9sdE8M5amiPn3gipBpixvBQlSRILfDE99pxFyeq1x3DGLlIs2Y8SU6LU6VR0SrUEhZ3Npgkd7CYJ6YPp1Zx8/eLuK1KuZepWphgwmmQ9itgApuJHax73Nz/AAl9plXL8tUmpSA5UNmUA7ho5hE2PygDHdCTcbZSVfhO7Rj3FSyv2j5J0Deegnoxgj3B2xmKWAviUB0IONS0YARu2MzvFxSTU9xsO59sa6NsAZygalWSbL+vX+w+WJqSAA4io55HEoCCfwvY4FzdVx0PqO2AmhGqCKucVet8AU6pdgfX8sD+SSPXBOVEEYIo/qWpH2OIOD1bgHtiRiCCO4wLw+jpbfbbBHRzn7R75+pJKjSkR+KU23B+mEWRrJICtTJB2vqB9iLn99cWDx7l/NzzgPB00gFCmQYknVqAAiT1NjhAmW0gE1FmbQf7n2MRH9sebOSUmrOjE0kOcshKfn3nuIP9xiSmYuwMgntPXtbr+ZxDkUIXmJFhIB+fX2xJmwEQsNRHtEzI22HvgI6lxuSZpwy2BE9PTrMbD19MLRSDO2u4IbUWMhQbTzdjG152GJVrSZSmy6R+Jd/o5jrf2xPmKNI09KqRBZiw/EYAE77Xgf1G2+KRpciTtqkU/NZDTU5TrBVSQragCRcCJkevvvGF9LLtzBU1xMWkqO4ERfviz1aALG9RgbavhH/iOgiLDpOD6dBUIuVAGoTfoZPYiJ/PBcyTx3zwUuoK0fiClQhsCCAOo7mY27YYZHg8hWYo2jTDiwZbkCDDal2vEib2tZa2RDDUIA+vzBH7274VvQZ9SllSIJvpBGwteYn3xOctttiU8ehbC+lxch2QHVAbSNVpGw9O49vXFt4xw85vJKYVq1NCU25lI2Eix627e+KjS4YV0uFBGrSwNwm/MP5ht+eLHwPi6+YhLVCCQqsRC7nSAAAotvNzOJOotaRYVB6X1KfwPP1HrKXZlpy2oh2UsQrWBmxm3eSMOOLZPKpoqsWo6FBFIU1BquQSstDBTp0yWHWdzhp9o3hA0Zz2WUGkxBrJFlb+eOxO/Y+5xVJFepNWoaaxFV5sb3OlSCZAAj/TjpcdTUlx1BOL1bk/CY4lnKNKoq87amKSukAS4iY0hVHzFvW3cWL/AHmtWcUwKw009RGlKQEIjLIGp4MaiB0E3A8y1ChlstmM5RI/ipoTTTKLFQwWG9gqlrbAkncYHz/iDL1JpuKnwglvIDU1UdQKiywFjq09oxCctSWhbCyXo26lB8TZunUddNM0WUaWpgco7RYEHuLjqDeApiRcm3+3+Tjolajo/hValE5VVXyPMRh5wtv5TgkjoXBnfTvHvDvu9SrU8vKE0KkK5FMMFK6SQuggoDpm95uBcg9Mc0Yx24Bqoo2R5alOTC6lJMFha86fxECbYunFPHCvTcUkddZCPrIMjuokkNBPWNt8I/E+VyYVGy3mIxN0bVtcauoF5F2n0wjy9J3qKqwzEgCYI+hEEYZwjlqUlwGk92MOMZFXctRp1wAYcvzAWtzC+174Dymfq5Z+QlWHqCPpdTi65zK0alOoNX3evRpknyQFVlEEExd5nYREi2Ofip9f3bDYpqar+TLc6V4LoPmQj+bVDsWarpaxTXzDTGlSxso/qJw58eeMI0pT1otEjUtNQSpA3kgqmm0T39Ma0KP/AAfhNwPvVfm0mLORYQf5F3/qnvjnVLidXKgMJ1Vg2uoUBLKfiAZxAIm8Dfc45VjuTrv8/Qq1ojS5f8DLiPixKlagyoxKsGLvpYsSbSoi4M9RB2w+z3DctUBqpQXzGfmDsUCSWOqJAWbXvHbFayWbydeky1Vp0aitqVkQyQLmQIEQIIt6AYcVaNV6pq03rPpUEFTpDDcaVF15rEEe4OFybNJemvnJzPsFP4QpqY01VjoBIHzEz9ceY2++VGuw4mhO6oAVB9DFx9PYbYzEvtPzB27nZleBhJnnNWqZjQh0gf1dT9bfLHuMx6s+w7I2N774KXOEWa4/Mf5xmMwDJ0aZpCIM2P7+WNaD4zGYeJpKmN6bWHriV1iD3xmMwz4CjlfiQO+ddwCdDMLNElSFCmRcCCbbgxhBl2CsQWUIOsMTqntAGq57D1HXMZjyo7ylfcpB2n7DPK8Vao/KRFzcXI23v1+fvhtlxq1wOgk29D1vExtjMZhkqOrH901ZQqaYgAyTN/UdyOwOIqVABYFwbweg/Tv+WPMZhinBoyAzYGD8QGwHcWk+3bBFOiNGp7i4JO+29v7YzGYAGRvCmEsekjf8+/thTXyCsZ5v6tMD1IP8wttjMZgiyinyDij5R07hgdS+gud7SFiD3Md8atV8uqiDSV5HViGMgmFGk2AllPSI9TjzGYWStWcuReku/BfE4OXqh18wCabKRZj8JBk7fO+Ob+KOBHJGGDCnXBNJSVYKARIJDapXpa4I6zjMZjYG9dWO98asY8X8R+Vw7L02WTXp1WgbASKadbCFNh3O04rPF804ZKamNdKmGgkBpveN98ZjMdMIRXHuK+H+gHns3UdadOob0gVBvMEkmTN4OCuFVhRpu6mr5hjQUfQFj8Rgyx9NvXGYzFVFONEmuh7x+pS0o1BdKusupvDAkTO82IMWt6494RVydKn5lVqjV7mmEHLTYfCW1b3vaRHQ4zGYWMPTpsFBfiDxC3n1FdELMFC1GXSyKUA/6RAIIJsZ367YtHgjwelSrl60s1NEFRi2nneeRQouFBGq8zEWxmMxz5HohHT1/oOP70US+LqlSvmFzhlqFAwKZiSQxGrewLAX3sOW161xnimXfNNTKhEkENoUlahA1jSVIgmxgG4mb49xmJ+HXmW30tCSblJ2RZ/wujvrViE1hHJAgOQsaVUCF1MBEWm0xhhlcq+WpCk1AtULHynSqAZ6ksYMRMCO873zGYlPLK1F7rf9kRcmGLwVqgD1szV8wgatJIHYQAANo6Y9xmMxHzp9wa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47120" name="Picture 16" descr="http://3.bp.blogspot.com/-Z9RsltGP64Q/TVif7LFIfrI/AAAAAAAAAAY/1IMO3Mz2jC0/s1600/wangi+rumput+003.jpg"/>
          <p:cNvPicPr>
            <a:picLocks noChangeAspect="1" noChangeArrowheads="1"/>
          </p:cNvPicPr>
          <p:nvPr/>
        </p:nvPicPr>
        <p:blipFill>
          <a:blip r:embed="rId4"/>
          <a:srcRect/>
          <a:stretch>
            <a:fillRect/>
          </a:stretch>
        </p:blipFill>
        <p:spPr bwMode="auto">
          <a:xfrm>
            <a:off x="357158" y="214289"/>
            <a:ext cx="4643470" cy="3175023"/>
          </a:xfrm>
          <a:prstGeom prst="rect">
            <a:avLst/>
          </a:prstGeom>
          <a:noFill/>
          <a:ln w="28575">
            <a:solidFill>
              <a:schemeClr val="bg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14282" y="258055"/>
            <a:ext cx="864399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rgbClr val="002060"/>
                </a:solidFill>
                <a:effectLst/>
                <a:latin typeface="+mj-lt"/>
                <a:ea typeface="Times New Roman" pitchFamily="18" charset="0"/>
                <a:cs typeface="Helvetica" charset="0"/>
              </a:rPr>
              <a:t>     Teknik Penyemaian Benih</a:t>
            </a:r>
          </a:p>
          <a:p>
            <a:pPr marL="432000" marR="0" lvl="0" indent="0" defTabSz="914400" rtl="0" eaLnBrk="1" fontAlgn="base" latinLnBrk="0" hangingPunct="1">
              <a:lnSpc>
                <a:spcPct val="100000"/>
              </a:lnSpc>
              <a:spcBef>
                <a:spcPct val="0"/>
              </a:spcBef>
              <a:spcAft>
                <a:spcPct val="0"/>
              </a:spcAft>
              <a:buClrTx/>
              <a:buSzTx/>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a:r>
            <a:b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br>
            <a:r>
              <a:rPr kumimoji="0" lang="id-ID" sz="2000" b="1" i="0" u="none" strike="noStrike" cap="none" normalizeH="0" baseline="0" dirty="0" smtClean="0">
                <a:ln>
                  <a:noFill/>
                </a:ln>
                <a:solidFill>
                  <a:schemeClr val="bg1"/>
                </a:solidFill>
                <a:effectLst/>
                <a:latin typeface="+mj-lt"/>
                <a:ea typeface="Calibri" pitchFamily="34" charset="0"/>
                <a:cs typeface="Times New Roman" pitchFamily="18" charset="0"/>
              </a:rPr>
              <a:t>–  Benih dimasukkan  pada kedalaman  1 cm kemudian</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tutup dengan tanah.</a:t>
            </a:r>
          </a:p>
          <a:p>
            <a:pPr marL="43200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Disiram setiap hari. Benih berkecambah muncul setelah 12-15 </a:t>
            </a:r>
          </a:p>
          <a:p>
            <a:pPr marL="43200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hari. Bibit semai ini dipindahkan ke polybag terlebih dulu sebelum</a:t>
            </a:r>
          </a:p>
          <a:p>
            <a:pPr marL="43200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ditanam. Pada  saat ketinggiannya 15-20 cm atau 30-45 hari bibit siap </a:t>
            </a:r>
          </a:p>
          <a:p>
            <a:pPr marL="43200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ditanam.</a:t>
            </a:r>
            <a:b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b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Biji-biji tersebut bisa langsung ditanam/disemai lebih dahulu. </a:t>
            </a:r>
          </a:p>
          <a:p>
            <a:pPr marL="43200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Penyemaian dilakukan 2 atau 3 bulan sebelum bibit persemaian itu </a:t>
            </a:r>
          </a:p>
          <a:p>
            <a:pPr marL="43200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dipindahkan ke kebun.</a:t>
            </a:r>
            <a:endParaRPr kumimoji="0" lang="id-ID" sz="2000" b="1" i="0" u="none" strike="noStrike" cap="none" normalizeH="0" baseline="0" dirty="0" smtClean="0">
              <a:ln>
                <a:noFill/>
              </a:ln>
              <a:solidFill>
                <a:schemeClr val="bg1"/>
              </a:solidFill>
              <a:effectLst/>
              <a:latin typeface="+mj-lt"/>
              <a:cs typeface="Arial" pitchFamily="34" charset="0"/>
            </a:endParaRPr>
          </a:p>
        </p:txBody>
      </p:sp>
      <p:sp>
        <p:nvSpPr>
          <p:cNvPr id="34818" name="Rectangle 2"/>
          <p:cNvSpPr>
            <a:spLocks noChangeArrowheads="1"/>
          </p:cNvSpPr>
          <p:nvPr/>
        </p:nvSpPr>
        <p:spPr bwMode="auto">
          <a:xfrm>
            <a:off x="285720" y="3357562"/>
            <a:ext cx="864399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Pemeliharaan Pembibitan/Penyemaian</a:t>
            </a:r>
            <a:endParaRPr kumimoji="0" lang="id-ID" sz="2000" b="1" i="0" u="none" strike="noStrike" cap="none" normalizeH="0" baseline="0" dirty="0" smtClean="0">
              <a:ln>
                <a:noFill/>
              </a:ln>
              <a:solidFill>
                <a:schemeClr val="bg1"/>
              </a:solidFill>
              <a:effectLst/>
              <a:latin typeface="+mj-lt"/>
              <a:cs typeface="Arial" pitchFamily="34" charset="0"/>
            </a:endParaRPr>
          </a:p>
          <a:p>
            <a:pPr marL="43200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Pada persemaian biji-biji ditaburkan dalam larikan (barisan) dengan jarak 5</a:t>
            </a:r>
          </a:p>
          <a:p>
            <a:pPr marL="43200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 10 cm. Biji tidak boleh dibenam dalam-dalam, cukup sedalam biji,</a:t>
            </a:r>
          </a:p>
          <a:p>
            <a:pPr marL="43200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yakni  1 cm.  Dengan pemeliharaan yang baik, biji-biji </a:t>
            </a:r>
          </a:p>
          <a:p>
            <a:pPr marL="43200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akan  tumbuh sesudah 3 minggu ditanam. Semprotkan NASKURU (1 gelas</a:t>
            </a:r>
          </a:p>
          <a:p>
            <a:pPr marL="432000" marR="0" lvl="0" indent="0"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aqua NASKURU dilarutkan dengan 10 liter air + 1 sendok makan KNO3 </a:t>
            </a:r>
          </a:p>
          <a:p>
            <a:pPr marL="432000" marR="0" lvl="0" indent="0"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merah) interval 1 minggu sekali.</a:t>
            </a:r>
          </a:p>
          <a:p>
            <a:pPr marL="432000" marR="0" lvl="0" indent="0" defTabSz="914400" rtl="0" eaLnBrk="0" fontAlgn="base" latinLnBrk="0" hangingPunct="0">
              <a:lnSpc>
                <a:spcPct val="100000"/>
              </a:lnSpc>
              <a:spcBef>
                <a:spcPct val="0"/>
              </a:spcBef>
              <a:spcAft>
                <a:spcPct val="0"/>
              </a:spcAft>
              <a:buClrTx/>
              <a:buSzTx/>
              <a:buFontTx/>
              <a:buNone/>
              <a:tabLst>
                <a:tab pos="457200" algn="l"/>
              </a:tabLst>
            </a:pP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Pemindahan Bibit</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Bibit-bibit yang sudah dewasa, sekitar umur 1 – 1,5 bulan dapat </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dipindahkan  ke lahan yang sudah disiapkan.</a:t>
            </a:r>
            <a:endParaRPr kumimoji="0" lang="id-ID" sz="20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14282" y="285728"/>
            <a:ext cx="864399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rgbClr val="002060"/>
                </a:solidFill>
                <a:effectLst/>
                <a:latin typeface="+mj-lt"/>
                <a:ea typeface="Times New Roman" pitchFamily="18" charset="0"/>
                <a:cs typeface="Helvetica" charset="0"/>
              </a:rPr>
              <a:t>PENGOLAHAN LAHAN</a:t>
            </a:r>
            <a:endParaRPr kumimoji="0" lang="id-ID" sz="2000" b="1" i="0" u="none" strike="noStrike" cap="none" normalizeH="0" baseline="0" dirty="0" smtClean="0">
              <a:ln>
                <a:noFill/>
              </a:ln>
              <a:solidFill>
                <a:srgbClr val="00206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Persiapan</a:t>
            </a:r>
          </a:p>
          <a:p>
            <a:pPr marL="0" marR="0" lvl="0" indent="0" defTabSz="914400" rtl="0" eaLnBrk="0" fontAlgn="base" latinLnBrk="0" hangingPunct="0">
              <a:lnSpc>
                <a:spcPct val="100000"/>
              </a:lnSpc>
              <a:spcBef>
                <a:spcPct val="0"/>
              </a:spcBef>
              <a:spcAft>
                <a:spcPct val="0"/>
              </a:spcAft>
              <a:buClrTx/>
              <a:buSzTx/>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Lahan dibersihkan dari</a:t>
            </a:r>
            <a:r>
              <a:rPr kumimoji="0" lang="id-ID" sz="2000" b="1" i="0" u="none" strike="noStrike" cap="none" normalizeH="0" dirty="0" smtClean="0">
                <a:ln>
                  <a:noFill/>
                </a:ln>
                <a:solidFill>
                  <a:schemeClr val="bg1"/>
                </a:solidFill>
                <a:effectLst/>
                <a:latin typeface="+mj-lt"/>
                <a:ea typeface="Times New Roman" pitchFamily="18" charset="0"/>
                <a:cs typeface="Helvetica" charset="0"/>
              </a:rPr>
              <a:t> rumput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semak dan kotoran lain, kemudian</a:t>
            </a:r>
          </a:p>
          <a:p>
            <a:pPr marL="0" marR="0" lvl="0" indent="0"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dicangkul/dibajak dan digemburkan.</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Pembentukan Bedengan</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 Bentuk bedengan berukuran lebar 200 – 250 cm, tinggi 20 – 30</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cm, panjang secukupnya,  jarak antar bedengan 60 cm.</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 Buat lubang ukuran 50 x 50 x 40 cm di atas bedengan bagian</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tengah, dengan jarak tanam  2 m</a:t>
            </a:r>
            <a:r>
              <a:rPr kumimoji="0" lang="id-ID" sz="2000" b="1" i="0" u="none" strike="noStrike" cap="none" normalizeH="0" dirty="0" smtClean="0">
                <a:ln>
                  <a:noFill/>
                </a:ln>
                <a:solidFill>
                  <a:schemeClr val="bg1"/>
                </a:solidFill>
                <a:effectLst/>
                <a:latin typeface="+mj-lt"/>
                <a:ea typeface="Times New Roman" pitchFamily="18" charset="0"/>
                <a:cs typeface="Helvetica" charset="0"/>
              </a:rPr>
              <a:t> dalm deret bedengan</a:t>
            </a:r>
            <a:endParaRPr kumimoji="0" lang="id-ID" sz="2000" b="1" i="0" u="none" strike="noStrike" cap="none" normalizeH="0" baseline="0" dirty="0" smtClean="0">
              <a:ln>
                <a:noFill/>
              </a:ln>
              <a:solidFill>
                <a:schemeClr val="bg1"/>
              </a:solidFill>
              <a:effectLst/>
              <a:latin typeface="+mj-lt"/>
              <a:cs typeface="Arial" pitchFamily="34" charset="0"/>
            </a:endParaRPr>
          </a:p>
        </p:txBody>
      </p:sp>
      <p:sp>
        <p:nvSpPr>
          <p:cNvPr id="35842" name="Rectangle 2"/>
          <p:cNvSpPr>
            <a:spLocks noChangeArrowheads="1"/>
          </p:cNvSpPr>
          <p:nvPr/>
        </p:nvSpPr>
        <p:spPr bwMode="auto">
          <a:xfrm>
            <a:off x="214282" y="3357562"/>
            <a:ext cx="864399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Pemupukan dasar</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Sebelum diberi pupuk, tanah yang akan ditanami pepaya harus dikeringkan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satu minggu, setelah itu tutup dengan tanah yang dicampur dengan pupuk</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kandang yang telah matang sebanyak 3 – 5 kg per lubang, dikocor dengan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larutan NASKURU ( 2 gelas NASKURU dilarutkan dengan 15 liter air + 2</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sendok makan KNO3 merah), tiap lubang dikocor dengan 1 – 2 liter larutan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NASKURU tersebut , lalu ditambah NPK  (PONSKA) 2 ons / lubang.</a:t>
            </a:r>
            <a:endParaRPr kumimoji="0" lang="id-ID" sz="20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https://encrypted-tbn3.gstatic.com/images?q=tbn:ANd9GcRK1KwGd8F5PZs_4F0YRjA5JebO6oJbIU3r17V9gNgymgVTWj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8132" name="AutoShape 4" descr="https://encrypted-tbn3.gstatic.com/images?q=tbn:ANd9GcRK1KwGd8F5PZs_4F0YRjA5JebO6oJbIU3r17V9gNgymgVTWj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8134" name="AutoShape 6" descr="https://encrypted-tbn3.gstatic.com/images?q=tbn:ANd9GcRK1KwGd8F5PZs_4F0YRjA5JebO6oJbIU3r17V9gNgymgVTWj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48136" name="Picture 8" descr="https://encrypted-tbn0.gstatic.com/images?q=tbn:ANd9GcQLWLyAl5_dR8b1VYAE9IApX3bwVqMGImfmTxJ5_rH93xyKKg3w"/>
          <p:cNvPicPr>
            <a:picLocks noChangeAspect="1" noChangeArrowheads="1"/>
          </p:cNvPicPr>
          <p:nvPr/>
        </p:nvPicPr>
        <p:blipFill>
          <a:blip r:embed="rId2"/>
          <a:srcRect/>
          <a:stretch>
            <a:fillRect/>
          </a:stretch>
        </p:blipFill>
        <p:spPr bwMode="auto">
          <a:xfrm>
            <a:off x="357158" y="571480"/>
            <a:ext cx="4500594" cy="2786082"/>
          </a:xfrm>
          <a:prstGeom prst="rect">
            <a:avLst/>
          </a:prstGeom>
          <a:noFill/>
          <a:ln>
            <a:solidFill>
              <a:schemeClr val="bg1"/>
            </a:solidFill>
          </a:ln>
        </p:spPr>
      </p:pic>
      <p:pic>
        <p:nvPicPr>
          <p:cNvPr id="48138" name="Picture 10" descr="https://encrypted-tbn3.gstatic.com/images?q=tbn:ANd9GcRK1KwGd8F5PZs_4F0YRjA5JebO6oJbIU3r17V9gNgymgVTWjCK"/>
          <p:cNvPicPr>
            <a:picLocks noChangeAspect="1" noChangeArrowheads="1"/>
          </p:cNvPicPr>
          <p:nvPr/>
        </p:nvPicPr>
        <p:blipFill>
          <a:blip r:embed="rId3"/>
          <a:srcRect/>
          <a:stretch>
            <a:fillRect/>
          </a:stretch>
        </p:blipFill>
        <p:spPr bwMode="auto">
          <a:xfrm>
            <a:off x="4500562" y="3643314"/>
            <a:ext cx="4286280" cy="2786082"/>
          </a:xfrm>
          <a:prstGeom prst="rect">
            <a:avLst/>
          </a:prstGeom>
          <a:noFill/>
          <a:ln>
            <a:solidFill>
              <a:schemeClr val="bg1"/>
            </a:solidFill>
          </a:ln>
        </p:spPr>
      </p:pic>
      <p:sp>
        <p:nvSpPr>
          <p:cNvPr id="7" name="TextBox 6"/>
          <p:cNvSpPr txBox="1"/>
          <p:nvPr/>
        </p:nvSpPr>
        <p:spPr>
          <a:xfrm>
            <a:off x="5500694" y="1714488"/>
            <a:ext cx="3221010" cy="830997"/>
          </a:xfrm>
          <a:prstGeom prst="rect">
            <a:avLst/>
          </a:prstGeom>
          <a:noFill/>
        </p:spPr>
        <p:txBody>
          <a:bodyPr wrap="none" rtlCol="0">
            <a:spAutoFit/>
          </a:bodyPr>
          <a:lstStyle/>
          <a:p>
            <a:pPr algn="ctr"/>
            <a:r>
              <a:rPr lang="id-ID" sz="2400" b="1" dirty="0" smtClean="0">
                <a:solidFill>
                  <a:schemeClr val="bg1"/>
                </a:solidFill>
              </a:rPr>
              <a:t>CONTOH JARAK TANAM</a:t>
            </a:r>
          </a:p>
          <a:p>
            <a:pPr algn="ctr"/>
            <a:r>
              <a:rPr lang="id-ID" sz="2400" b="1" dirty="0" smtClean="0">
                <a:solidFill>
                  <a:schemeClr val="bg1"/>
                </a:solidFill>
              </a:rPr>
              <a:t> DAN BEDENGAN</a:t>
            </a:r>
            <a:endParaRPr lang="id-ID" sz="2400" b="1" dirty="0">
              <a:solidFill>
                <a:schemeClr val="bg1"/>
              </a:solidFill>
            </a:endParaRPr>
          </a:p>
        </p:txBody>
      </p:sp>
      <p:pic>
        <p:nvPicPr>
          <p:cNvPr id="48140" name="Picture 12" descr="https://encrypted-tbn2.gstatic.com/images?q=tbn:ANd9GcS8HK6kjKMxo_spP2KexrF9_hP4mCE8aeec98Iz7dk3Q6HDagko6A"/>
          <p:cNvPicPr>
            <a:picLocks noChangeAspect="1" noChangeArrowheads="1"/>
          </p:cNvPicPr>
          <p:nvPr/>
        </p:nvPicPr>
        <p:blipFill>
          <a:blip r:embed="rId4"/>
          <a:srcRect/>
          <a:stretch>
            <a:fillRect/>
          </a:stretch>
        </p:blipFill>
        <p:spPr bwMode="auto">
          <a:xfrm>
            <a:off x="928662" y="3857628"/>
            <a:ext cx="2928958" cy="2286016"/>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14282" y="533357"/>
            <a:ext cx="85725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rgbClr val="002060"/>
                </a:solidFill>
                <a:effectLst/>
                <a:latin typeface="+mj-lt"/>
                <a:ea typeface="Times New Roman" pitchFamily="18" charset="0"/>
                <a:cs typeface="Helvetica" charset="0"/>
              </a:rPr>
              <a:t>PENANAMAN DAN  PEMELIHARAAN TANAMAN</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lang="id-ID" sz="2000" b="1" dirty="0" smtClean="0">
                <a:solidFill>
                  <a:schemeClr val="bg1"/>
                </a:solidFill>
                <a:latin typeface="+mj-lt"/>
                <a:cs typeface="Arial" pitchFamily="34" charset="0"/>
              </a:rPr>
              <a:t> </a:t>
            </a:r>
            <a:r>
              <a:rPr lang="id-ID" sz="2000" b="1" dirty="0" smtClean="0">
                <a:solidFill>
                  <a:schemeClr val="bg1"/>
                </a:solidFill>
                <a:latin typeface="+mj-lt"/>
                <a:cs typeface="Arial" pitchFamily="34" charset="0"/>
              </a:rPr>
              <a:t>   Penanaman, bibit yang sudah siap lalu dipindahkan ke lubang tanam, setiap</a:t>
            </a:r>
          </a:p>
          <a:p>
            <a:pPr marL="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cs typeface="Arial" pitchFamily="34" charset="0"/>
              </a:rPr>
              <a:t> </a:t>
            </a:r>
            <a:r>
              <a:rPr lang="id-ID" sz="2000" b="1" dirty="0" smtClean="0">
                <a:solidFill>
                  <a:schemeClr val="bg1"/>
                </a:solidFill>
                <a:latin typeface="+mj-lt"/>
                <a:cs typeface="Arial" pitchFamily="34" charset="0"/>
              </a:rPr>
              <a:t>    lubang tanam diisi  bibit, pada setiap lubang bibit diberi Furadan 3 G  kira-</a:t>
            </a:r>
          </a:p>
          <a:p>
            <a:pPr marL="0" marR="0" lvl="0" indent="0"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cs typeface="Arial" pitchFamily="34" charset="0"/>
              </a:rPr>
              <a:t> </a:t>
            </a:r>
            <a:r>
              <a:rPr lang="id-ID" sz="2000" b="1" dirty="0" smtClean="0">
                <a:solidFill>
                  <a:schemeClr val="bg1"/>
                </a:solidFill>
                <a:latin typeface="+mj-lt"/>
                <a:cs typeface="Arial" pitchFamily="34" charset="0"/>
              </a:rPr>
              <a:t>    kira 1 – 2 gram</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Penyulaman</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Penjarangan  tanaman dilakukan untuk memperoleh tanaman betina </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disamping beberapa batang pohon jantan. Hal ini dilakukan pada waktu </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tanaman mulai berbunga. Setelah dipastikan posisi pohon</a:t>
            </a:r>
            <a:r>
              <a:rPr kumimoji="0" lang="id-ID" sz="2000" b="1" i="0" u="none" strike="noStrike" cap="none" normalizeH="0" dirty="0" smtClean="0">
                <a:ln>
                  <a:noFill/>
                </a:ln>
                <a:solidFill>
                  <a:schemeClr val="bg1"/>
                </a:solidFill>
                <a:effectLst/>
                <a:latin typeface="+mj-lt"/>
                <a:ea typeface="Times New Roman" pitchFamily="18" charset="0"/>
                <a:cs typeface="Helvetica" charset="0"/>
              </a:rPr>
              <a:t> jantan dan betina</a:t>
            </a: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dirty="0" smtClean="0">
                <a:ln>
                  <a:noFill/>
                </a:ln>
                <a:solidFill>
                  <a:schemeClr val="bg1"/>
                </a:solidFill>
                <a:effectLst/>
                <a:latin typeface="+mj-lt"/>
                <a:ea typeface="Times New Roman" pitchFamily="18" charset="0"/>
                <a:cs typeface="Helvetica" charset="0"/>
              </a:rPr>
              <a:t> kemudian dilakukan penyulaman</a:t>
            </a:r>
            <a:endParaRPr kumimoji="0" lang="id-ID" sz="2000" b="1" i="0" u="none" strike="noStrike" cap="none" normalizeH="0" baseline="0" dirty="0" smtClean="0">
              <a:ln>
                <a:noFill/>
              </a:ln>
              <a:solidFill>
                <a:schemeClr val="bg1"/>
              </a:solidFill>
              <a:effectLst/>
              <a:latin typeface="+mj-lt"/>
              <a:cs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Penyiangan</a:t>
            </a:r>
            <a:b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b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Kebun pepaya sama halnya dengan kebun buah-buahan lainnya, </a:t>
            </a:r>
          </a:p>
          <a:p>
            <a:pPr marR="0" lvl="0" indent="0" defTabSz="914400" rtl="0" eaLnBrk="0" fontAlgn="base" latinLnBrk="0" hangingPunct="0">
              <a:lnSpc>
                <a:spcPct val="100000"/>
              </a:lnSpc>
              <a:spcBef>
                <a:spcPct val="0"/>
              </a:spcBef>
              <a:spcAft>
                <a:spcPct val="0"/>
              </a:spcAft>
              <a:buClrTx/>
              <a:buSzTx/>
              <a:tabLst>
                <a:tab pos="457200" algn="l"/>
              </a:tabLst>
            </a:pPr>
            <a:r>
              <a:rPr kumimoji="0" lang="id-ID" sz="2000" b="1" i="0" u="none" strike="noStrike" cap="none" normalizeH="0" dirty="0" smtClean="0">
                <a:ln>
                  <a:noFill/>
                </a:ln>
                <a:solidFill>
                  <a:schemeClr val="bg1"/>
                </a:solidFill>
                <a:effectLst/>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memerlukan penyiangan (pembuangan  rumput). Kapan dan berapa kali </a:t>
            </a:r>
          </a:p>
          <a:p>
            <a:pPr marR="0" lvl="0" indent="0"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kebun tersebut harus disiangi tak dapat dipastikan dengan tegas, tergantung</a:t>
            </a:r>
          </a:p>
          <a:p>
            <a:pPr marR="0" lvl="0" indent="0"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dari keadaan.</a:t>
            </a:r>
            <a:endParaRPr kumimoji="0" lang="id-ID" sz="2000" b="1" i="0" u="none" strike="noStrike" cap="none" normalizeH="0" baseline="0" dirty="0" smtClean="0">
              <a:ln>
                <a:noFill/>
              </a:ln>
              <a:solidFill>
                <a:schemeClr val="bg1"/>
              </a:solidFill>
              <a:effectLst/>
              <a:latin typeface="+mj-lt"/>
              <a:cs typeface="Arial" pitchFamily="34" charset="0"/>
            </a:endParaRPr>
          </a:p>
          <a:p>
            <a:pPr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Pembubunan</a:t>
            </a:r>
          </a:p>
          <a:p>
            <a:pPr marR="0" lvl="0" indent="0" defTabSz="914400" rtl="0" eaLnBrk="0" fontAlgn="base" latinLnBrk="0" hangingPunct="0">
              <a:lnSpc>
                <a:spcPct val="100000"/>
              </a:lnSpc>
              <a:spcBef>
                <a:spcPct val="0"/>
              </a:spcBef>
              <a:spcAft>
                <a:spcPct val="0"/>
              </a:spcAft>
              <a:buClrTx/>
              <a:buSzTx/>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Kebun pepaya sama halnya dengan kebun buah-buahan lainnya, </a:t>
            </a:r>
          </a:p>
          <a:p>
            <a:pPr marR="0" lvl="0" indent="0"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memerlukan pendangiran tanah. Kapan dan berapa kali kebun tersebut </a:t>
            </a:r>
          </a:p>
          <a:p>
            <a:pPr marR="0" lvl="0" indent="0"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harus disiangi tak dapat dipastikan dengan tegas, tergantung dari keadaan.</a:t>
            </a:r>
            <a:endParaRPr kumimoji="0" lang="id-ID" sz="20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57158" y="679906"/>
            <a:ext cx="850112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1 minggu setelah tanam beri pupuk kimia, 50 gram ZA, 25 gram Urea, 50</a:t>
            </a:r>
          </a:p>
          <a:p>
            <a:pPr marL="0" marR="0" lvl="0" indent="0" algn="just" defTabSz="914400" rtl="0" eaLnBrk="1" fontAlgn="base" latinLnBrk="0" hangingPunct="1">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gram TSP dan 25 gram KCl, dicampur dan ditanam melingkar pohon</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Satu bulan kemudian lakukan pemupukan kedua dengan komposisi 75 gram</a:t>
            </a:r>
          </a:p>
          <a:p>
            <a:pPr marL="0" marR="0" lvl="0" indent="0" algn="just"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ZA, 35 gram Urea, 75 gram TSP, dan 40 gram KCl, setelah pemupukan lalu</a:t>
            </a:r>
          </a:p>
          <a:p>
            <a:pPr marL="0" marR="0" lvl="0" indent="0" algn="just"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dikocor dengan larutan NASKURU (2 gelas NASKURU dilarutkan dalam 15 air</a:t>
            </a:r>
          </a:p>
          <a:p>
            <a:pPr marL="0" marR="0" lvl="0" indent="0" algn="just"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+ 2 sendok makan KNO3 merah), tiap tubang dikocor 2 liter larutan.</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Saat umur 3-5 bulan lakukan pemupukan ketiga dengan komposisi 75 gram</a:t>
            </a:r>
          </a:p>
          <a:p>
            <a:pPr marL="0" marR="0" lvl="0" indent="0" algn="just" defTabSz="914400" rtl="0" eaLnBrk="0" fontAlgn="base" latinLnBrk="0" hangingPunct="0">
              <a:lnSpc>
                <a:spcPct val="100000"/>
              </a:lnSpc>
              <a:spcBef>
                <a:spcPct val="0"/>
              </a:spcBef>
              <a:spcAft>
                <a:spcPct val="0"/>
              </a:spcAft>
              <a:buClrTx/>
              <a:buSzTx/>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ZA, 50 gram Urea, 75 gram TSP, 50 gram KCl</a:t>
            </a:r>
            <a:endParaRPr kumimoji="0" lang="id-ID" sz="2000" b="1" i="0" u="none" strike="noStrike" cap="none" normalizeH="0" baseline="0" dirty="0" smtClean="0">
              <a:ln>
                <a:noFill/>
              </a:ln>
              <a:solidFill>
                <a:schemeClr val="bg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Umur 6 bulan dan seterusnya 1 bulan sekali diberi pupuk dengan 100 gram</a:t>
            </a:r>
          </a:p>
          <a:p>
            <a:pPr lvl="0" algn="just" eaLnBrk="0" fontAlgn="base" hangingPunct="0">
              <a:spcBef>
                <a:spcPct val="0"/>
              </a:spcBef>
              <a:spcAft>
                <a:spcPct val="0"/>
              </a:spcAft>
              <a:tabLst>
                <a:tab pos="457200" algn="l"/>
              </a:tabLst>
            </a:pPr>
            <a:r>
              <a:rPr lang="id-ID" sz="2000" b="1" dirty="0" smtClean="0">
                <a:solidFill>
                  <a:schemeClr val="bg1"/>
                </a:solidFill>
                <a:latin typeface="+mj-lt"/>
                <a:ea typeface="Times New Roman" pitchFamily="18" charset="0"/>
                <a:cs typeface="Helvetica" charset="0"/>
              </a:rPr>
              <a:t> </a:t>
            </a:r>
            <a:r>
              <a:rPr lang="id-ID" sz="2000" b="1" dirty="0" smtClean="0">
                <a:solidFill>
                  <a:schemeClr val="bg1"/>
                </a:solidFill>
                <a:latin typeface="+mj-lt"/>
                <a:ea typeface="Times New Roman" pitchFamily="18" charset="0"/>
                <a:cs typeface="Helvetica" charset="0"/>
              </a:rPr>
              <a:t>   </a:t>
            </a: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 ZA, 60 gram Urea, 75 gram TSP, dan 75 gram KCl, </a:t>
            </a:r>
            <a:r>
              <a:rPr lang="id-ID" sz="2000" b="1" dirty="0" smtClean="0">
                <a:solidFill>
                  <a:schemeClr val="bg1"/>
                </a:solidFill>
                <a:ea typeface="Times New Roman" pitchFamily="18" charset="0"/>
                <a:cs typeface="Helvetica" charset="0"/>
              </a:rPr>
              <a:t>setelah pemupukan lalu</a:t>
            </a:r>
          </a:p>
          <a:p>
            <a:pPr lvl="0" algn="just" eaLnBrk="0" fontAlgn="base" hangingPunct="0">
              <a:spcBef>
                <a:spcPct val="0"/>
              </a:spcBef>
              <a:spcAft>
                <a:spcPct val="0"/>
              </a:spcAft>
              <a:tabLst>
                <a:tab pos="457200" algn="l"/>
              </a:tabLst>
            </a:pPr>
            <a:r>
              <a:rPr lang="id-ID" sz="2000" b="1" dirty="0" smtClean="0">
                <a:solidFill>
                  <a:schemeClr val="bg1"/>
                </a:solidFill>
                <a:ea typeface="Times New Roman" pitchFamily="18" charset="0"/>
                <a:cs typeface="Helvetica" charset="0"/>
              </a:rPr>
              <a:t>    dikocor dengan larutan NASKURU (2 gelas NASKURU dilarutkan dalam 15 air</a:t>
            </a:r>
          </a:p>
          <a:p>
            <a:pPr lvl="0" algn="just" eaLnBrk="0" fontAlgn="base" hangingPunct="0">
              <a:spcBef>
                <a:spcPct val="0"/>
              </a:spcBef>
              <a:spcAft>
                <a:spcPct val="0"/>
              </a:spcAft>
              <a:tabLst>
                <a:tab pos="457200" algn="l"/>
              </a:tabLst>
            </a:pPr>
            <a:r>
              <a:rPr lang="id-ID" sz="2000" b="1" dirty="0" smtClean="0">
                <a:solidFill>
                  <a:schemeClr val="bg1"/>
                </a:solidFill>
                <a:ea typeface="Times New Roman" pitchFamily="18" charset="0"/>
                <a:cs typeface="Helvetica" charset="0"/>
              </a:rPr>
              <a:t>    + 2 sendok makan KNO3 merah), tiap tubang dikocor 2 liter larutan</a:t>
            </a:r>
            <a:r>
              <a:rPr lang="id-ID" sz="2000" b="1" dirty="0" smtClean="0">
                <a:solidFill>
                  <a:schemeClr val="bg1"/>
                </a:solidFill>
                <a:ea typeface="Times New Roman" pitchFamily="18" charset="0"/>
                <a:cs typeface="Helvetica" charset="0"/>
              </a:rPr>
              <a:t>.</a:t>
            </a:r>
            <a:endParaRPr lang="id-ID" sz="2000" b="1" dirty="0" smtClean="0">
              <a:solidFill>
                <a:schemeClr val="bg1"/>
              </a:solidFill>
              <a:cs typeface="Arial" pitchFamily="34" charset="0"/>
            </a:endParaRPr>
          </a:p>
        </p:txBody>
      </p:sp>
      <p:sp>
        <p:nvSpPr>
          <p:cNvPr id="3" name="TextBox 2"/>
          <p:cNvSpPr txBox="1"/>
          <p:nvPr/>
        </p:nvSpPr>
        <p:spPr>
          <a:xfrm>
            <a:off x="357158" y="202148"/>
            <a:ext cx="3167855" cy="461665"/>
          </a:xfrm>
          <a:prstGeom prst="rect">
            <a:avLst/>
          </a:prstGeom>
          <a:noFill/>
        </p:spPr>
        <p:txBody>
          <a:bodyPr wrap="none" rtlCol="0">
            <a:spAutoFit/>
          </a:bodyPr>
          <a:lstStyle/>
          <a:p>
            <a:r>
              <a:rPr lang="id-ID" sz="2400" b="1" dirty="0" smtClean="0">
                <a:solidFill>
                  <a:srgbClr val="002060"/>
                </a:solidFill>
              </a:rPr>
              <a:t>PEMUPUKAN SUSULAN</a:t>
            </a:r>
            <a:endParaRPr lang="id-ID" sz="2400" b="1" dirty="0">
              <a:solidFill>
                <a:srgbClr val="002060"/>
              </a:solidFill>
            </a:endParaRPr>
          </a:p>
        </p:txBody>
      </p:sp>
      <p:sp>
        <p:nvSpPr>
          <p:cNvPr id="37890" name="Rectangle 2"/>
          <p:cNvSpPr>
            <a:spLocks noChangeArrowheads="1"/>
          </p:cNvSpPr>
          <p:nvPr/>
        </p:nvSpPr>
        <p:spPr bwMode="auto">
          <a:xfrm>
            <a:off x="285720" y="5000636"/>
            <a:ext cx="8715436"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002060"/>
                </a:solidFill>
                <a:effectLst/>
                <a:latin typeface="+mj-lt"/>
                <a:ea typeface="Times New Roman" pitchFamily="18" charset="0"/>
                <a:cs typeface="Helvetica" charset="0"/>
              </a:rPr>
              <a:t>PENGAIRAN</a:t>
            </a: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Helvetica" charset="0"/>
              </a:rPr>
              <a:t>Tanaman pepaya memerlukan cukup air tetapi tidak tahan air yang tergenang. Maka pengairan dan pembuangan air harus diatur dengan seksama. Apalagi di daerah yang banyak turun hujan dan bertanah liat, maka harus dibuatkan parit-parit. Pada musim kemarau, tanaman pepaya harus sering disirami.</a:t>
            </a:r>
            <a:r>
              <a:rPr kumimoji="0" lang="id-ID" sz="2000" b="1" i="0" u="none" strike="noStrike" cap="none" normalizeH="0" baseline="0" dirty="0" smtClean="0">
                <a:ln>
                  <a:noFill/>
                </a:ln>
                <a:solidFill>
                  <a:schemeClr val="bg1"/>
                </a:solidFill>
                <a:effectLst/>
                <a:latin typeface="+mj-lt"/>
                <a:cs typeface="Arial"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5441361" cy="461665"/>
          </a:xfrm>
          <a:prstGeom prst="rect">
            <a:avLst/>
          </a:prstGeom>
        </p:spPr>
        <p:txBody>
          <a:bodyPr wrap="none">
            <a:spAutoFit/>
          </a:bodyPr>
          <a:lstStyle/>
          <a:p>
            <a:r>
              <a:rPr lang="id-ID" sz="2400" b="1" dirty="0" smtClean="0">
                <a:solidFill>
                  <a:srgbClr val="002060"/>
                </a:solidFill>
              </a:rPr>
              <a:t>HAMA PENTING PADA TANAMAN PEPAYA</a:t>
            </a:r>
            <a:endParaRPr lang="id-ID" sz="2400" dirty="0">
              <a:solidFill>
                <a:srgbClr val="002060"/>
              </a:solidFill>
            </a:endParaRPr>
          </a:p>
        </p:txBody>
      </p:sp>
      <p:sp>
        <p:nvSpPr>
          <p:cNvPr id="38913" name="Rectangle 1"/>
          <p:cNvSpPr>
            <a:spLocks noChangeArrowheads="1"/>
          </p:cNvSpPr>
          <p:nvPr/>
        </p:nvSpPr>
        <p:spPr bwMode="auto">
          <a:xfrm>
            <a:off x="285720" y="1412638"/>
            <a:ext cx="850112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rgbClr val="FF0000"/>
                </a:solidFill>
                <a:effectLst/>
                <a:latin typeface="+mj-lt"/>
                <a:ea typeface="Times New Roman" pitchFamily="18" charset="0"/>
                <a:cs typeface="Arial" pitchFamily="34" charset="0"/>
              </a:rPr>
              <a:t>1.  Kutu perisai </a:t>
            </a: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a:t>
            </a:r>
            <a:r>
              <a:rPr kumimoji="0" lang="id-ID" sz="2000" b="1" i="1" u="none" strike="noStrike" cap="none" normalizeH="0" baseline="0" dirty="0" smtClean="0">
                <a:ln>
                  <a:noFill/>
                </a:ln>
                <a:solidFill>
                  <a:schemeClr val="bg1"/>
                </a:solidFill>
                <a:effectLst/>
                <a:latin typeface="+mj-lt"/>
                <a:ea typeface="Times New Roman" pitchFamily="18" charset="0"/>
                <a:cs typeface="Arial" pitchFamily="34" charset="0"/>
              </a:rPr>
              <a:t>Aspidiotus destructor</a:t>
            </a: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a:t>
            </a:r>
          </a:p>
          <a:p>
            <a:pPr marL="288000" marR="0" lvl="0" indent="0"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 Serangga ini mengisap cairan daun yang menyebabkan timbulnya nekrosis pada bagian yang dihisap. Pada tingkat serangan berat, permukaan bawah daun dapat penuh tertutup lapisan seperti sisik. Pada permukaan atas daun terdapat bercak-bercak kuning. Serangan serangga ini menyebabkan daun menjadi kering dan rontok.</a:t>
            </a:r>
          </a:p>
          <a:p>
            <a:pPr marL="288000" marR="0" lvl="0" indent="0"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Kutu betina serangga ini berbentuk bulat, pipih, berwarna putih sampai abu-abu transparan dengan garis tengah kurang lebih 1.8. mm. Serangga jantan berbentuk oval dengan ukuran lebih kecil daripada serangga betina.</a:t>
            </a:r>
          </a:p>
          <a:p>
            <a:pPr marL="288000" marR="0" lvl="0" indent="0"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Pengendalian hama ini dapat dilakukan dengan menggunakan musuh alami dari kelompok predator seperti </a:t>
            </a:r>
            <a:r>
              <a:rPr kumimoji="0" lang="id-ID" sz="2000" b="1" i="1" u="none" strike="noStrike" cap="none" normalizeH="0" baseline="0" dirty="0" smtClean="0">
                <a:ln>
                  <a:noFill/>
                </a:ln>
                <a:solidFill>
                  <a:schemeClr val="bg1"/>
                </a:solidFill>
                <a:effectLst/>
                <a:latin typeface="+mj-lt"/>
                <a:ea typeface="Times New Roman" pitchFamily="18" charset="0"/>
                <a:cs typeface="Arial" pitchFamily="34" charset="0"/>
              </a:rPr>
              <a:t>Chilocorus sp., Azya trinitasi, Cryptognatha nodiceps, Lindorus lophanthas</a:t>
            </a: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 dan </a:t>
            </a:r>
            <a:r>
              <a:rPr kumimoji="0" lang="id-ID" sz="2000" b="1" i="1" u="none" strike="noStrike" cap="none" normalizeH="0" baseline="0" dirty="0" smtClean="0">
                <a:ln>
                  <a:noFill/>
                </a:ln>
                <a:solidFill>
                  <a:schemeClr val="bg1"/>
                </a:solidFill>
                <a:effectLst/>
                <a:latin typeface="+mj-lt"/>
                <a:ea typeface="Times New Roman" pitchFamily="18" charset="0"/>
                <a:cs typeface="Arial" pitchFamily="34" charset="0"/>
              </a:rPr>
              <a:t>Pentilia castanae</a:t>
            </a: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 Parasitoid yang dapat dimanfaatkan, antara lain </a:t>
            </a:r>
            <a:r>
              <a:rPr kumimoji="0" lang="id-ID" sz="2000" b="1" i="1" u="none" strike="noStrike" cap="none" normalizeH="0" baseline="0" dirty="0" smtClean="0">
                <a:ln>
                  <a:noFill/>
                </a:ln>
                <a:solidFill>
                  <a:schemeClr val="bg1"/>
                </a:solidFill>
                <a:effectLst/>
                <a:latin typeface="+mj-lt"/>
                <a:ea typeface="Times New Roman" pitchFamily="18" charset="0"/>
                <a:cs typeface="Arial" pitchFamily="34" charset="0"/>
              </a:rPr>
              <a:t>Comperiella sp., Aphytis sp.,</a:t>
            </a: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 dan </a:t>
            </a:r>
            <a:r>
              <a:rPr kumimoji="0" lang="id-ID" sz="2000" b="1" i="1" u="none" strike="noStrike" cap="none" normalizeH="0" baseline="0" dirty="0" smtClean="0">
                <a:ln>
                  <a:noFill/>
                </a:ln>
                <a:solidFill>
                  <a:schemeClr val="bg1"/>
                </a:solidFill>
                <a:effectLst/>
                <a:latin typeface="+mj-lt"/>
                <a:ea typeface="Times New Roman" pitchFamily="18" charset="0"/>
                <a:cs typeface="Arial" pitchFamily="34" charset="0"/>
              </a:rPr>
              <a:t>Aspidiotiphagus sp</a:t>
            </a: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 Konservasi serangga musuh alami ini penting dilakukan agar populasinya cukup tinggi untuk menekan populasi serangga hama. Penggunaan insektisida dilakukan hanya jika diperlukan saja.</a:t>
            </a:r>
            <a:endParaRPr kumimoji="0" lang="id-ID" sz="2000" b="1" i="0" u="none" strike="noStrike" cap="none" normalizeH="0" baseline="0" dirty="0" smtClean="0">
              <a:ln>
                <a:noFill/>
              </a:ln>
              <a:solidFill>
                <a:schemeClr val="bg1"/>
              </a:solidFill>
              <a:effectLst/>
              <a:latin typeface="+mj-lt"/>
              <a:cs typeface="Arial" pitchFamily="34" charset="0"/>
            </a:endParaRPr>
          </a:p>
        </p:txBody>
      </p:sp>
      <p:sp>
        <p:nvSpPr>
          <p:cNvPr id="4" name="TextBox 3"/>
          <p:cNvSpPr txBox="1"/>
          <p:nvPr/>
        </p:nvSpPr>
        <p:spPr>
          <a:xfrm>
            <a:off x="285720" y="928670"/>
            <a:ext cx="1019831" cy="461665"/>
          </a:xfrm>
          <a:prstGeom prst="rect">
            <a:avLst/>
          </a:prstGeom>
          <a:noFill/>
        </p:spPr>
        <p:txBody>
          <a:bodyPr wrap="none" rtlCol="0">
            <a:spAutoFit/>
          </a:bodyPr>
          <a:lstStyle/>
          <a:p>
            <a:r>
              <a:rPr lang="id-ID" sz="2400" b="1" dirty="0" smtClean="0"/>
              <a:t>HAMA</a:t>
            </a:r>
            <a:endParaRPr lang="id-ID"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952103"/>
            <a:ext cx="8501122" cy="5262979"/>
          </a:xfrm>
          <a:prstGeom prst="rect">
            <a:avLst/>
          </a:prstGeom>
        </p:spPr>
        <p:txBody>
          <a:bodyPr wrap="square">
            <a:spAutoFit/>
          </a:bodyPr>
          <a:lstStyle/>
          <a:p>
            <a:r>
              <a:rPr lang="id-ID" sz="2400" b="1" dirty="0">
                <a:solidFill>
                  <a:schemeClr val="bg1"/>
                </a:solidFill>
              </a:rPr>
              <a:t>Berdasarkan data konsumsi perkapita pepaya Direktorat Jenderal</a:t>
            </a:r>
          </a:p>
          <a:p>
            <a:r>
              <a:rPr lang="id-ID" sz="2400" b="1" dirty="0">
                <a:solidFill>
                  <a:schemeClr val="bg1"/>
                </a:solidFill>
              </a:rPr>
              <a:t>Hortikultura tahun 2003 sampai 2007 terjadi fluktuasi konsumsi. </a:t>
            </a:r>
            <a:r>
              <a:rPr lang="id-ID" sz="2400" b="1" dirty="0" smtClean="0">
                <a:solidFill>
                  <a:schemeClr val="bg1"/>
                </a:solidFill>
              </a:rPr>
              <a:t>Konsumsi </a:t>
            </a:r>
            <a:r>
              <a:rPr lang="fr-FR" sz="2400" b="1" dirty="0" err="1" smtClean="0">
                <a:solidFill>
                  <a:schemeClr val="bg1"/>
                </a:solidFill>
              </a:rPr>
              <a:t>berturtu</a:t>
            </a:r>
            <a:r>
              <a:rPr lang="fr-FR" sz="2400" b="1" dirty="0" smtClean="0">
                <a:solidFill>
                  <a:schemeClr val="bg1"/>
                </a:solidFill>
              </a:rPr>
              <a:t>-</a:t>
            </a:r>
            <a:r>
              <a:rPr lang="fr-FR" sz="2400" b="1" dirty="0" err="1" smtClean="0">
                <a:solidFill>
                  <a:schemeClr val="bg1"/>
                </a:solidFill>
              </a:rPr>
              <a:t>turut</a:t>
            </a:r>
            <a:r>
              <a:rPr lang="fr-FR" sz="2400" b="1" dirty="0" smtClean="0">
                <a:solidFill>
                  <a:schemeClr val="bg1"/>
                </a:solidFill>
              </a:rPr>
              <a:t> </a:t>
            </a:r>
            <a:r>
              <a:rPr lang="fr-FR" sz="2400" b="1" dirty="0">
                <a:solidFill>
                  <a:schemeClr val="bg1"/>
                </a:solidFill>
              </a:rPr>
              <a:t>dari </a:t>
            </a:r>
            <a:r>
              <a:rPr lang="fr-FR" sz="2400" b="1" dirty="0" err="1">
                <a:solidFill>
                  <a:schemeClr val="bg1"/>
                </a:solidFill>
              </a:rPr>
              <a:t>tahun</a:t>
            </a:r>
            <a:r>
              <a:rPr lang="fr-FR" sz="2400" b="1" dirty="0">
                <a:solidFill>
                  <a:schemeClr val="bg1"/>
                </a:solidFill>
              </a:rPr>
              <a:t> 2003 </a:t>
            </a:r>
            <a:r>
              <a:rPr lang="fr-FR" sz="2400" b="1" dirty="0" err="1">
                <a:solidFill>
                  <a:schemeClr val="bg1"/>
                </a:solidFill>
              </a:rPr>
              <a:t>sampai</a:t>
            </a:r>
            <a:r>
              <a:rPr lang="fr-FR" sz="2400" b="1" dirty="0">
                <a:solidFill>
                  <a:schemeClr val="bg1"/>
                </a:solidFill>
              </a:rPr>
              <a:t> 2007 </a:t>
            </a:r>
            <a:r>
              <a:rPr lang="fr-FR" sz="2400" b="1" dirty="0" err="1">
                <a:solidFill>
                  <a:schemeClr val="bg1"/>
                </a:solidFill>
              </a:rPr>
              <a:t>yaitu</a:t>
            </a:r>
            <a:r>
              <a:rPr lang="fr-FR" sz="2400" b="1" dirty="0">
                <a:solidFill>
                  <a:schemeClr val="bg1"/>
                </a:solidFill>
              </a:rPr>
              <a:t> 2.44, 2.34, 3.28, 2.03, dan </a:t>
            </a:r>
            <a:r>
              <a:rPr lang="fr-FR" sz="2400" b="1" dirty="0" smtClean="0">
                <a:solidFill>
                  <a:schemeClr val="bg1"/>
                </a:solidFill>
              </a:rPr>
              <a:t>1,61</a:t>
            </a:r>
            <a:r>
              <a:rPr lang="id-ID" sz="2400" b="1" dirty="0" smtClean="0">
                <a:solidFill>
                  <a:schemeClr val="bg1"/>
                </a:solidFill>
              </a:rPr>
              <a:t> kilogram </a:t>
            </a:r>
            <a:r>
              <a:rPr lang="id-ID" sz="2400" b="1" dirty="0">
                <a:solidFill>
                  <a:schemeClr val="bg1"/>
                </a:solidFill>
              </a:rPr>
              <a:t>perkapita pertahun. Tingkat konsumsi pepaya ini termasuk </a:t>
            </a:r>
            <a:r>
              <a:rPr lang="id-ID" sz="2400" b="1" dirty="0" smtClean="0">
                <a:solidFill>
                  <a:schemeClr val="bg1"/>
                </a:solidFill>
              </a:rPr>
              <a:t>tinggi dibandingkan </a:t>
            </a:r>
            <a:r>
              <a:rPr lang="id-ID" sz="2400" b="1" dirty="0">
                <a:solidFill>
                  <a:schemeClr val="bg1"/>
                </a:solidFill>
              </a:rPr>
              <a:t>buah lainnya. Berdasarkan data dari Direktorat </a:t>
            </a:r>
            <a:r>
              <a:rPr lang="id-ID" sz="2400" b="1" dirty="0" smtClean="0">
                <a:solidFill>
                  <a:schemeClr val="bg1"/>
                </a:solidFill>
              </a:rPr>
              <a:t>Jenderal Hortikultura</a:t>
            </a:r>
            <a:r>
              <a:rPr lang="id-ID" sz="2400" b="1" dirty="0">
                <a:solidFill>
                  <a:schemeClr val="bg1"/>
                </a:solidFill>
              </a:rPr>
              <a:t>, pepaya menempati ranking keempat buah paling banyak dikonsumsi</a:t>
            </a:r>
          </a:p>
          <a:p>
            <a:r>
              <a:rPr lang="id-ID" sz="2400" b="1" dirty="0">
                <a:solidFill>
                  <a:schemeClr val="bg1"/>
                </a:solidFill>
              </a:rPr>
              <a:t>setelah pisang, rambutan dan jeruk . Ini menandakan pengembangan </a:t>
            </a:r>
            <a:r>
              <a:rPr lang="id-ID" sz="2400" b="1" dirty="0" smtClean="0">
                <a:solidFill>
                  <a:schemeClr val="bg1"/>
                </a:solidFill>
              </a:rPr>
              <a:t>pepaya sangat </a:t>
            </a:r>
            <a:r>
              <a:rPr lang="id-ID" sz="2400" b="1" dirty="0">
                <a:solidFill>
                  <a:schemeClr val="bg1"/>
                </a:solidFill>
              </a:rPr>
              <a:t>berpotensial. Potensi pepaya cukup besar untuk dikembangkan apa </a:t>
            </a:r>
            <a:r>
              <a:rPr lang="id-ID" sz="2400" b="1" dirty="0" smtClean="0">
                <a:solidFill>
                  <a:schemeClr val="bg1"/>
                </a:solidFill>
              </a:rPr>
              <a:t>lagi </a:t>
            </a:r>
            <a:r>
              <a:rPr lang="sv-SE" sz="2400" b="1" dirty="0" smtClean="0">
                <a:solidFill>
                  <a:schemeClr val="bg1"/>
                </a:solidFill>
              </a:rPr>
              <a:t>dengan </a:t>
            </a:r>
            <a:r>
              <a:rPr lang="sv-SE" sz="2400" b="1" dirty="0">
                <a:solidFill>
                  <a:schemeClr val="bg1"/>
                </a:solidFill>
              </a:rPr>
              <a:t>beragamnya jenis pepaya dimasyarakat akan meningkatkan variasi pepaya</a:t>
            </a:r>
          </a:p>
          <a:p>
            <a:r>
              <a:rPr lang="sv-SE" sz="2400" b="1" dirty="0">
                <a:solidFill>
                  <a:schemeClr val="bg1"/>
                </a:solidFill>
              </a:rPr>
              <a:t>dan juga dapat meningkatkan jumlah konsumsi masyarakan sehingga </a:t>
            </a:r>
            <a:r>
              <a:rPr lang="sv-SE" sz="2400" b="1" dirty="0" smtClean="0">
                <a:solidFill>
                  <a:schemeClr val="bg1"/>
                </a:solidFill>
              </a:rPr>
              <a:t>akan</a:t>
            </a:r>
            <a:r>
              <a:rPr lang="id-ID" sz="2400" b="1" dirty="0" smtClean="0">
                <a:solidFill>
                  <a:schemeClr val="bg1"/>
                </a:solidFill>
              </a:rPr>
              <a:t> berdampak </a:t>
            </a:r>
            <a:r>
              <a:rPr lang="id-ID" sz="2400" b="1" dirty="0">
                <a:solidFill>
                  <a:schemeClr val="bg1"/>
                </a:solidFill>
              </a:rPr>
              <a:t>dalam pertumbuhan ekonomi Indonesia.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5720" y="364506"/>
            <a:ext cx="8643998"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rgbClr val="FF0000"/>
                </a:solidFill>
                <a:effectLst/>
                <a:latin typeface="+mj-lt"/>
                <a:ea typeface="Times New Roman" pitchFamily="18" charset="0"/>
                <a:cs typeface="Arial" pitchFamily="34" charset="0"/>
              </a:rPr>
              <a:t>2.  Kutu dompolan (</a:t>
            </a:r>
            <a:r>
              <a:rPr kumimoji="0" lang="id-ID" sz="2000" b="1" i="1" u="none" strike="noStrike" cap="none" normalizeH="0" baseline="0" dirty="0" smtClean="0">
                <a:ln>
                  <a:noFill/>
                </a:ln>
                <a:solidFill>
                  <a:srgbClr val="FF0000"/>
                </a:solidFill>
                <a:effectLst/>
                <a:latin typeface="+mj-lt"/>
                <a:ea typeface="Times New Roman" pitchFamily="18" charset="0"/>
                <a:cs typeface="Arial" pitchFamily="34" charset="0"/>
              </a:rPr>
              <a:t>Planococcus citri</a:t>
            </a:r>
            <a:r>
              <a:rPr kumimoji="0" lang="id-ID" sz="2000" b="1" i="0" u="none" strike="noStrike" cap="none" normalizeH="0" baseline="0" dirty="0" smtClean="0">
                <a:ln>
                  <a:noFill/>
                </a:ln>
                <a:solidFill>
                  <a:srgbClr val="FF0000"/>
                </a:solidFill>
                <a:effectLst/>
                <a:latin typeface="+mj-lt"/>
                <a:ea typeface="Times New Roman" pitchFamily="18" charset="0"/>
                <a:cs typeface="Arial" pitchFamily="34" charset="0"/>
              </a:rPr>
              <a:t>)</a:t>
            </a:r>
          </a:p>
          <a:p>
            <a:pPr marL="28800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Tanaman yang terserang hama ini mengalami gangguan pertumbuhan karena hama ini mengisap cairan buah, daun atau bagian lain pada tempat mereka berada. Bagian tanaman yang terserang dipenuhi massa putih seperti lilin yang bertepung. Kutu ini memproduksi embun madu yang dapat menjadi media pertumbuhan embun jelaga yang menyebabkan jaringan papaya diliputi lapisan berwarna hitam seperti jelaga.</a:t>
            </a:r>
          </a:p>
          <a:p>
            <a:pPr marL="28800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Hama ini hidup berkelompok pada batang, daun, bunga sampai buah. Serangan dewasa berbentuk oval, pipih, berwarna kuning kecoklatan, kuning muda atau kuning tua. Kutu ini berukuran panjang 3 – 4 mm dengan lebar 1.5 – 2 mm, tubuhnya diliputi massa putih seperti lilin yang bertepung.</a:t>
            </a:r>
          </a:p>
          <a:p>
            <a:pPr marL="28800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Pada musim kemarau, populasi kutu meningkat, terutama bila kelembaban relatif pada siang hari di bawah 75%. Penyebaran kutu dibantu oleh angin, hujan dan semut.</a:t>
            </a:r>
          </a:p>
          <a:p>
            <a:pPr marL="28800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Hama ini dapat dikendalikan dengan sanitasi lingkungan dari gulma dan inang alternatif. Musuh alami dapat pula dimanfaatkan untuk mengendalikan hama ini, seperti predator dari family Coccinellidae dan Cecidomydae. Cendawan entomopatgen Empousa fresenii juga berpotensi dalam menekan populasi kutu dompolan ini.</a:t>
            </a:r>
            <a:endParaRPr kumimoji="0" lang="id-ID" sz="20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14282" y="500042"/>
            <a:ext cx="864399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0000"/>
                </a:solidFill>
                <a:effectLst/>
                <a:latin typeface="+mj-lt"/>
                <a:ea typeface="Times New Roman" pitchFamily="18" charset="0"/>
                <a:cs typeface="Arial" pitchFamily="34" charset="0"/>
              </a:rPr>
              <a:t>3. Tungau merah </a:t>
            </a:r>
            <a: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t>(</a:t>
            </a:r>
            <a:r>
              <a:rPr kumimoji="0" lang="id-ID" sz="2400" b="1" i="1" u="none" strike="noStrike" cap="none" normalizeH="0" baseline="0" dirty="0" smtClean="0">
                <a:ln>
                  <a:noFill/>
                </a:ln>
                <a:solidFill>
                  <a:schemeClr val="bg1"/>
                </a:solidFill>
                <a:effectLst/>
                <a:latin typeface="+mj-lt"/>
                <a:ea typeface="Times New Roman" pitchFamily="18" charset="0"/>
                <a:cs typeface="Arial" pitchFamily="34" charset="0"/>
              </a:rPr>
              <a:t>Tetranychus cinnabarrinus, T, bimaculatus, T. telarius dan T. cucurbitacearum</a:t>
            </a:r>
            <a: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t>Tungau sangat cepat berkembang biak dan dalam waktu singkat dapat menyebabkan kerusakan yang berat. Bagian tanaman yang diserang antara lain tangkai, daun dan buah. Tangkai yang diserang akan berwarna seperti perunggu. Pada permukaan atas daun terdapat bercak berwarna kuning atau coklat yang dapat meluas dan menyebabkan seluruh daun menjadi kuning yang kemudian menjadi merah karat. Apabila daun dibalik, pada permukaan bawahnya terlihat anyaman benang halus yang merupakan tempat tinggal hama imi. Serangan berat hama ini dapat menyebabkan daun gugur. Serangan pada buah menyebabkan terjadinya bercak-bercak kecil. Kesegaran dan ukuran buah berkurang.</a:t>
            </a:r>
            <a:b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br>
            <a: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t>Beberapa tungau predator dan cendawan pathogen serangga dapat dimanfaatkan untuk mengendalikan hama ini.</a:t>
            </a:r>
            <a:endParaRPr kumimoji="0" lang="id-ID" sz="24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85720" y="549172"/>
            <a:ext cx="842968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rgbClr val="FF0000"/>
                </a:solidFill>
                <a:effectLst/>
                <a:latin typeface="+mj-lt"/>
                <a:ea typeface="Times New Roman" pitchFamily="18" charset="0"/>
                <a:cs typeface="Arial" pitchFamily="34" charset="0"/>
              </a:rPr>
              <a:t>4. Kutu putih papaya </a:t>
            </a: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a:t>
            </a:r>
            <a:r>
              <a:rPr kumimoji="0" lang="id-ID" sz="2000" b="1" i="1" u="none" strike="noStrike" cap="none" normalizeH="0" baseline="0" dirty="0" smtClean="0">
                <a:ln>
                  <a:noFill/>
                </a:ln>
                <a:solidFill>
                  <a:schemeClr val="bg1"/>
                </a:solidFill>
                <a:effectLst/>
                <a:latin typeface="+mj-lt"/>
                <a:ea typeface="Times New Roman" pitchFamily="18" charset="0"/>
                <a:cs typeface="Arial" pitchFamily="34" charset="0"/>
              </a:rPr>
              <a:t>Paracoccus marginatus</a:t>
            </a: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Kutu putih papaya Paracoccus marginatus adalah hama polifag dan paling banyak menimbulkan kerusakan pada tanaman papaya. Populasi kutu putih, apabila tidak dikendalikan, dapat menurunkan hasil panen hingga 58%, dan biaya produksi meningkat 84%. Peningkatan biaya produksi terjadi karena meningkatnya penggunaan insektisida untuk mengendalikan populasi serangga ini.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Koloni kutu putih bisanya ditemukan di permukaan bawah daun dan terdapat di sekitar tulang daun. Kutu putih merusak tanaman inang dengan cara mengisap cairan tanaman sehingga daun berkerut, dan jika serangannya berat menyebabkan daun menjadi kuning, kering, dan akhirnya gugur.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Selain menyebabkan kerusakan langsung pada bagian tanaman yang dihisap, kutu ini juga mengasilkan embun madu yang dapat memicu tumbuhnya cendawan embun jelaga. Embun jelaga yang tumbuh menetupi permukaan daun dapat menyebabkan terganggunya proses fotosintesis.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bg1"/>
                </a:solidFill>
                <a:effectLst/>
                <a:latin typeface="+mj-lt"/>
                <a:ea typeface="Times New Roman" pitchFamily="18" charset="0"/>
                <a:cs typeface="Arial" pitchFamily="34" charset="0"/>
              </a:rPr>
              <a:t>Kutu putih papaya memiliki musuh alami berupa predator, parasitoid dan cendwan pathogen serangga.</a:t>
            </a:r>
            <a:endParaRPr kumimoji="0" lang="id-ID" sz="20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1423147" cy="461665"/>
          </a:xfrm>
          <a:prstGeom prst="rect">
            <a:avLst/>
          </a:prstGeom>
          <a:noFill/>
        </p:spPr>
        <p:txBody>
          <a:bodyPr wrap="none" rtlCol="0">
            <a:spAutoFit/>
          </a:bodyPr>
          <a:lstStyle/>
          <a:p>
            <a:r>
              <a:rPr lang="id-ID" sz="2400" b="1" dirty="0" smtClean="0"/>
              <a:t>PENYAKIT</a:t>
            </a:r>
            <a:endParaRPr lang="id-ID" sz="2400" b="1" dirty="0"/>
          </a:p>
        </p:txBody>
      </p:sp>
      <p:sp>
        <p:nvSpPr>
          <p:cNvPr id="43009" name="Rectangle 1"/>
          <p:cNvSpPr>
            <a:spLocks noChangeArrowheads="1"/>
          </p:cNvSpPr>
          <p:nvPr/>
        </p:nvSpPr>
        <p:spPr bwMode="auto">
          <a:xfrm>
            <a:off x="214282" y="928670"/>
            <a:ext cx="86439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d-ID" sz="2100" b="1" i="0" u="none" strike="noStrike" cap="none" normalizeH="0" baseline="0" dirty="0" smtClean="0">
                <a:ln>
                  <a:noFill/>
                </a:ln>
                <a:solidFill>
                  <a:srgbClr val="FF0000"/>
                </a:solidFill>
                <a:effectLst/>
                <a:latin typeface="+mj-lt"/>
                <a:ea typeface="Times New Roman" pitchFamily="18" charset="0"/>
                <a:cs typeface="Arial" pitchFamily="34" charset="0"/>
              </a:rPr>
              <a:t>1. Busuk Akar dan Pangkal Batang </a:t>
            </a:r>
            <a:r>
              <a:rPr kumimoji="0" lang="id-ID" sz="2100" b="1" i="0" u="none" strike="noStrike" cap="none" normalizeH="0" baseline="0" dirty="0" smtClean="0">
                <a:ln>
                  <a:noFill/>
                </a:ln>
                <a:solidFill>
                  <a:schemeClr val="bg1"/>
                </a:solidFill>
                <a:effectLst/>
                <a:latin typeface="+mj-lt"/>
                <a:ea typeface="Times New Roman" pitchFamily="18" charset="0"/>
                <a:cs typeface="Arial" pitchFamily="34" charset="0"/>
              </a:rPr>
              <a:t>(Phytophthora palmivora dan Pythium sp.)</a:t>
            </a:r>
          </a:p>
          <a:p>
            <a:pPr marL="0" marR="0" lvl="0" indent="0" defTabSz="914400" rtl="0" eaLnBrk="0" fontAlgn="base" latinLnBrk="0" hangingPunct="0">
              <a:lnSpc>
                <a:spcPct val="100000"/>
              </a:lnSpc>
              <a:spcBef>
                <a:spcPct val="0"/>
              </a:spcBef>
              <a:spcAft>
                <a:spcPct val="0"/>
              </a:spcAft>
              <a:buClrTx/>
              <a:buSzTx/>
              <a:buFontTx/>
              <a:buNone/>
              <a:tabLst/>
            </a:pPr>
            <a:r>
              <a:rPr kumimoji="0" lang="id-ID" sz="2100" b="1" i="0" u="none" strike="noStrike" cap="none" normalizeH="0" baseline="0" dirty="0" smtClean="0">
                <a:ln>
                  <a:noFill/>
                </a:ln>
                <a:solidFill>
                  <a:schemeClr val="bg1"/>
                </a:solidFill>
                <a:effectLst/>
                <a:latin typeface="+mj-lt"/>
                <a:ea typeface="Times New Roman" pitchFamily="18" charset="0"/>
                <a:cs typeface="Arial" pitchFamily="34" charset="0"/>
              </a:rPr>
              <a:t>Gejala awal dari penyakit ini terlihat dari daun-daun bawah yang layu, menguning dan menggantung di sekitar batang sebelum gugur, sehingga tanaman hanya mempunyai sedikit daun-daun kecil di pucuknya.</a:t>
            </a:r>
          </a:p>
          <a:p>
            <a:pPr marL="0" marR="0" lvl="0" indent="0" defTabSz="914400" rtl="0" eaLnBrk="0" fontAlgn="base" latinLnBrk="0" hangingPunct="0">
              <a:lnSpc>
                <a:spcPct val="100000"/>
              </a:lnSpc>
              <a:spcBef>
                <a:spcPct val="0"/>
              </a:spcBef>
              <a:spcAft>
                <a:spcPct val="0"/>
              </a:spcAft>
              <a:buClrTx/>
              <a:buSzTx/>
              <a:buFontTx/>
              <a:buNone/>
              <a:tabLst/>
            </a:pPr>
            <a:r>
              <a:rPr kumimoji="0" lang="id-ID" sz="2100" b="1" i="0" u="none" strike="noStrike" cap="none" normalizeH="0" baseline="0" dirty="0" smtClean="0">
                <a:ln>
                  <a:noFill/>
                </a:ln>
                <a:solidFill>
                  <a:schemeClr val="bg1"/>
                </a:solidFill>
                <a:effectLst/>
                <a:latin typeface="+mj-lt"/>
                <a:ea typeface="Times New Roman" pitchFamily="18" charset="0"/>
                <a:cs typeface="Arial" pitchFamily="34" charset="0"/>
              </a:rPr>
              <a:t>Jika digali akan terlihat bahwa akar-akar lateral membusuk menjadi massa berwarna coklat tua, luak dan berbau tidak sedap. Pembusukan dapat menyebar ke akar tuynggang dan dapat menyebabkan tanaman tumbang.</a:t>
            </a:r>
          </a:p>
          <a:p>
            <a:pPr marL="0" marR="0" lvl="0" indent="0" defTabSz="914400" rtl="0" eaLnBrk="0" fontAlgn="base" latinLnBrk="0" hangingPunct="0">
              <a:lnSpc>
                <a:spcPct val="100000"/>
              </a:lnSpc>
              <a:spcBef>
                <a:spcPct val="0"/>
              </a:spcBef>
              <a:spcAft>
                <a:spcPct val="0"/>
              </a:spcAft>
              <a:buClrTx/>
              <a:buSzTx/>
              <a:buFontTx/>
              <a:buNone/>
              <a:tabLst/>
            </a:pPr>
            <a:r>
              <a:rPr kumimoji="0" lang="id-ID" sz="2100" b="1" i="0" u="none" strike="noStrike" cap="none" normalizeH="0" baseline="0" dirty="0" smtClean="0">
                <a:ln>
                  <a:noFill/>
                </a:ln>
                <a:solidFill>
                  <a:schemeClr val="bg1"/>
                </a:solidFill>
                <a:effectLst/>
                <a:latin typeface="+mj-lt"/>
                <a:ea typeface="Times New Roman" pitchFamily="18" charset="0"/>
                <a:cs typeface="Arial" pitchFamily="34" charset="0"/>
              </a:rPr>
              <a:t>Penyakit ini juga dapat muncul pada buah yang masih hijau. Buah membusuk tetapi tetap keras. Pada umumnya pembusukan mulai dari dekat pangkal tangkai. Buah diselimuti oleh miselium berwarna putih seperti beludru. Akhirnya buah mengeriput dan berwarna hitam.</a:t>
            </a:r>
          </a:p>
          <a:p>
            <a:pPr marL="0" marR="0" lvl="0" indent="0" defTabSz="914400" rtl="0" eaLnBrk="0" fontAlgn="base" latinLnBrk="0" hangingPunct="0">
              <a:lnSpc>
                <a:spcPct val="100000"/>
              </a:lnSpc>
              <a:spcBef>
                <a:spcPct val="0"/>
              </a:spcBef>
              <a:spcAft>
                <a:spcPct val="0"/>
              </a:spcAft>
              <a:buClrTx/>
              <a:buSzTx/>
              <a:buFontTx/>
              <a:buNone/>
              <a:tabLst/>
            </a:pPr>
            <a:r>
              <a:rPr kumimoji="0" lang="id-ID" sz="2100" b="1" i="0" u="none" strike="noStrike" cap="none" normalizeH="0" baseline="0" dirty="0" smtClean="0">
                <a:ln>
                  <a:noFill/>
                </a:ln>
                <a:solidFill>
                  <a:schemeClr val="bg1"/>
                </a:solidFill>
                <a:effectLst/>
                <a:latin typeface="+mj-lt"/>
                <a:ea typeface="Times New Roman" pitchFamily="18" charset="0"/>
                <a:cs typeface="Arial" pitchFamily="34" charset="0"/>
              </a:rPr>
              <a:t>Pengendalian penyakit ini dapat dilakukan dengan memperbaiki drainase kebun, sanitasi kebun dari sisa tanaman sakit, rotasi tanaman dan aplikasi fungisida dengan bahan aktif tembaga atau mankozeb jika kejadian penyakit cukup tinggi.</a:t>
            </a:r>
            <a:endParaRPr kumimoji="0" lang="id-ID" sz="21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85720" y="406296"/>
            <a:ext cx="85725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200" b="1" i="0" u="none" strike="noStrike" cap="none" normalizeH="0" baseline="0" dirty="0" smtClean="0">
                <a:ln>
                  <a:noFill/>
                </a:ln>
                <a:solidFill>
                  <a:srgbClr val="FF0000"/>
                </a:solidFill>
                <a:effectLst/>
                <a:latin typeface="+mj-lt"/>
                <a:ea typeface="Times New Roman" pitchFamily="18" charset="0"/>
                <a:cs typeface="Arial" pitchFamily="34" charset="0"/>
              </a:rPr>
              <a:t>2. Penyakit bakteri Erwinia papaya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200" b="1" i="0" u="none" strike="noStrike" cap="none" normalizeH="0" baseline="0" dirty="0" smtClean="0">
                <a:ln>
                  <a:noFill/>
                </a:ln>
                <a:solidFill>
                  <a:schemeClr val="bg1"/>
                </a:solidFill>
                <a:effectLst/>
                <a:latin typeface="+mj-lt"/>
                <a:ea typeface="Times New Roman" pitchFamily="18" charset="0"/>
                <a:cs typeface="Arial" pitchFamily="34" charset="0"/>
              </a:rPr>
              <a:t>Penyakit yang disebabkan oleh bakteri Erwinia papaya ini menyebabkan gejala pada tanaman muda yaitu menguning dan membusuknya daun. Setelah beberapa lama, bagian tanaman sebelah atas mati, yang pada umumnya diikuti oleh matinya seluruh tanaman.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200" b="1" i="0" u="none" strike="noStrike" cap="none" normalizeH="0" baseline="0" dirty="0" smtClean="0">
                <a:ln>
                  <a:noFill/>
                </a:ln>
                <a:solidFill>
                  <a:schemeClr val="bg1"/>
                </a:solidFill>
                <a:effectLst/>
                <a:latin typeface="+mj-lt"/>
                <a:ea typeface="Times New Roman" pitchFamily="18" charset="0"/>
                <a:cs typeface="Arial" pitchFamily="34" charset="0"/>
              </a:rPr>
              <a:t>Gejala yang khas terdapat pada tangkai daun dan batang yang masih hijau. Pada bagian ini terdapat bercak-bercak kebasahan yang dapat meluas. Pada umumnya, pada tangkai daun penyakit lebih cepat meluas daripada helaian daun.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200" b="1" i="0" u="none" strike="noStrike" cap="none" normalizeH="0" baseline="0" dirty="0" smtClean="0">
                <a:ln>
                  <a:noFill/>
                </a:ln>
                <a:solidFill>
                  <a:schemeClr val="bg1"/>
                </a:solidFill>
                <a:effectLst/>
                <a:latin typeface="+mj-lt"/>
                <a:ea typeface="Times New Roman" pitchFamily="18" charset="0"/>
                <a:cs typeface="Arial" pitchFamily="34" charset="0"/>
              </a:rPr>
              <a:t/>
            </a:r>
            <a:br>
              <a:rPr kumimoji="0" lang="id-ID" sz="2200" b="1" i="0" u="none" strike="noStrike" cap="none" normalizeH="0" baseline="0" dirty="0" smtClean="0">
                <a:ln>
                  <a:noFill/>
                </a:ln>
                <a:solidFill>
                  <a:schemeClr val="bg1"/>
                </a:solidFill>
                <a:effectLst/>
                <a:latin typeface="+mj-lt"/>
                <a:ea typeface="Times New Roman" pitchFamily="18" charset="0"/>
                <a:cs typeface="Arial" pitchFamily="34" charset="0"/>
              </a:rPr>
            </a:br>
            <a:r>
              <a:rPr kumimoji="0" lang="id-ID" sz="2200" b="1" i="0" u="none" strike="noStrike" cap="none" normalizeH="0" baseline="0" dirty="0" smtClean="0">
                <a:ln>
                  <a:noFill/>
                </a:ln>
                <a:solidFill>
                  <a:schemeClr val="bg1"/>
                </a:solidFill>
                <a:effectLst/>
                <a:latin typeface="+mj-lt"/>
                <a:ea typeface="Times New Roman" pitchFamily="18" charset="0"/>
                <a:cs typeface="Arial" pitchFamily="34" charset="0"/>
              </a:rPr>
              <a:t>Jika penyakit telah mencapai batang, batang akan membusuk dan semua daunnya gugur, hingga tanaman menjadi gundul.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200" b="1" i="0" u="none" strike="noStrike" cap="none" normalizeH="0" baseline="0" dirty="0" smtClean="0">
                <a:ln>
                  <a:noFill/>
                </a:ln>
                <a:solidFill>
                  <a:schemeClr val="bg1"/>
                </a:solidFill>
                <a:effectLst/>
                <a:latin typeface="+mj-lt"/>
                <a:ea typeface="Times New Roman" pitchFamily="18" charset="0"/>
                <a:cs typeface="Arial" pitchFamily="34" charset="0"/>
              </a:rPr>
              <a:t>Pengendalian penyakit ini dapat dilakukan dengan memotong dan membakar bagian tanaman yang terinfeksi debelum penyakit ini menyebar di lapangan. Pemeliharaan tanaman dengan sebaik-baiknya dapat meningkatkan ketahanan tanaman terhadap penyakit ini.</a:t>
            </a:r>
            <a:endParaRPr kumimoji="0" lang="id-ID" sz="22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85720" y="489876"/>
            <a:ext cx="86439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0000"/>
                </a:solidFill>
                <a:effectLst/>
                <a:latin typeface="+mj-lt"/>
                <a:ea typeface="Times New Roman" pitchFamily="18" charset="0"/>
                <a:cs typeface="Arial" pitchFamily="34" charset="0"/>
              </a:rPr>
              <a:t>3. Bercak Cincin </a:t>
            </a:r>
            <a: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t>(Virus bercak cincin papaya)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t>Gejala penyakit ini berupa daun belang, perubahan bentuk daun, bahkan menyebabkan daun menjadi sempit.. Pada buah terdapat cincin-cincin dan bercak-bercak. Pada tangkai dan batang terdapat garis-garis hijau tua. Tangkai daun menjadi pendek. Pertumbuhan tanaman terhambat dan menghasilkan sedikit buah.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t>Penyakit ini disebabkan oleh virus bercak cincin papaya (papaya ringspot Virus). Virus mudah ditularkan secara mekanis dengan menggosokkan sap tanaman sakit. Virus tidak terbawa oleh biji. Beberapa kutu daun dapat menularkan virus ini.</a:t>
            </a:r>
            <a:b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br>
            <a:r>
              <a:rPr kumimoji="0" lang="id-ID" sz="2400" b="1" i="0" u="none" strike="noStrike" cap="none" normalizeH="0" baseline="0" dirty="0" smtClean="0">
                <a:ln>
                  <a:noFill/>
                </a:ln>
                <a:solidFill>
                  <a:schemeClr val="bg1"/>
                </a:solidFill>
                <a:effectLst/>
                <a:latin typeface="+mj-lt"/>
                <a:ea typeface="Times New Roman" pitchFamily="18" charset="0"/>
                <a:cs typeface="Arial" pitchFamily="34" charset="0"/>
              </a:rPr>
              <a:t>Pengendalian penyakit in dapat dilakukan dengan mengendaliakn populasi serangga vector dengan menggunakan insektisida. Pembersihan tanaman sakit dari pertanaman dapat mencegah meluasnya penyakit ini.</a:t>
            </a:r>
            <a:endParaRPr kumimoji="0" lang="id-ID" sz="24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85720" y="620610"/>
            <a:ext cx="85725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lang="id-ID" sz="2400" b="1" dirty="0" smtClean="0">
                <a:solidFill>
                  <a:schemeClr val="bg1"/>
                </a:solidFill>
                <a:latin typeface="+mj-lt"/>
                <a:cs typeface="Arial" pitchFamily="34" charset="0"/>
              </a:rPr>
              <a:t>PANEN DAN PASCA PANEN</a:t>
            </a:r>
            <a:endParaRPr kumimoji="0" lang="id-ID" sz="24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Ciri dan Umur Panen</a:t>
            </a:r>
          </a:p>
          <a:p>
            <a:pPr marL="0" marR="0" lvl="0" indent="0" defTabSz="914400" rtl="0" eaLnBrk="0" fontAlgn="base" latinLnBrk="0" hangingPunct="0">
              <a:lnSpc>
                <a:spcPct val="100000"/>
              </a:lnSpc>
              <a:spcBef>
                <a:spcPct val="0"/>
              </a:spcBef>
              <a:spcAft>
                <a:spcPct val="0"/>
              </a:spcAft>
              <a:buClrTx/>
              <a:buSzTx/>
              <a:tabLst>
                <a:tab pos="4572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Tanaman pepaya dapat dipanen setelah berumur 7,5  bulan.</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chemeClr val="bg1"/>
                </a:solidFill>
                <a:latin typeface="+mj-lt"/>
                <a:ea typeface="Times New Roman" pitchFamily="18" charset="0"/>
                <a:cs typeface="Helvetica" charset="0"/>
              </a:rPr>
              <a:t> </a:t>
            </a:r>
            <a:r>
              <a:rPr lang="id-ID" sz="2400" b="1" dirty="0" smtClean="0">
                <a:solidFill>
                  <a:schemeClr val="bg1"/>
                </a:solidFill>
                <a:latin typeface="+mj-lt"/>
                <a:ea typeface="Times New Roman" pitchFamily="18" charset="0"/>
                <a:cs typeface="Helvetica"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Buah pepaya dipetik harus pada waktu buah </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chemeClr val="bg1"/>
                </a:solidFill>
                <a:latin typeface="+mj-lt"/>
                <a:ea typeface="Times New Roman" pitchFamily="18" charset="0"/>
                <a:cs typeface="Helvetica" charset="0"/>
              </a:rPr>
              <a:t> </a:t>
            </a:r>
            <a:r>
              <a:rPr lang="id-ID" sz="2400" b="1" dirty="0" smtClean="0">
                <a:solidFill>
                  <a:schemeClr val="bg1"/>
                </a:solidFill>
                <a:latin typeface="+mj-lt"/>
                <a:ea typeface="Times New Roman" pitchFamily="18" charset="0"/>
                <a:cs typeface="Helvetica"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itu memberikan  tanda-tanda kematangan: warna kulit buah</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chemeClr val="bg1"/>
                </a:solidFill>
                <a:latin typeface="+mj-lt"/>
                <a:ea typeface="Times New Roman" pitchFamily="18" charset="0"/>
                <a:cs typeface="Helvetica" charset="0"/>
              </a:rPr>
              <a:t> </a:t>
            </a:r>
            <a:r>
              <a:rPr lang="id-ID" sz="2400" b="1" dirty="0" smtClean="0">
                <a:solidFill>
                  <a:schemeClr val="bg1"/>
                </a:solidFill>
                <a:latin typeface="+mj-lt"/>
                <a:ea typeface="Times New Roman" pitchFamily="18" charset="0"/>
                <a:cs typeface="Helvetica"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mulai menguning. Tetapi masih banyak petani yang </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chemeClr val="bg1"/>
                </a:solidFill>
                <a:latin typeface="+mj-lt"/>
                <a:ea typeface="Times New Roman" pitchFamily="18" charset="0"/>
                <a:cs typeface="Helvetica" charset="0"/>
              </a:rPr>
              <a:t> </a:t>
            </a:r>
            <a:r>
              <a:rPr lang="id-ID" sz="2400" b="1" dirty="0" smtClean="0">
                <a:solidFill>
                  <a:schemeClr val="bg1"/>
                </a:solidFill>
                <a:latin typeface="+mj-lt"/>
                <a:ea typeface="Times New Roman" pitchFamily="18" charset="0"/>
                <a:cs typeface="Helvetica"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memetiknya pada waktu buah belum terlalu matang.</a:t>
            </a:r>
            <a:endParaRPr kumimoji="0" lang="id-ID" sz="24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Cara  Panen</a:t>
            </a:r>
            <a:b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b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Panen dilakukan dengan berbagai macam cara, pada umumnya</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chemeClr val="bg1"/>
                </a:solidFill>
                <a:latin typeface="+mj-lt"/>
                <a:ea typeface="Times New Roman" pitchFamily="18" charset="0"/>
                <a:cs typeface="Helvetica" charset="0"/>
              </a:rPr>
              <a:t> </a:t>
            </a:r>
            <a:r>
              <a:rPr lang="id-ID" sz="2400" b="1" dirty="0" smtClean="0">
                <a:solidFill>
                  <a:schemeClr val="bg1"/>
                </a:solidFill>
                <a:latin typeface="+mj-lt"/>
                <a:ea typeface="Times New Roman" pitchFamily="18" charset="0"/>
                <a:cs typeface="Helvetica"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panen/pemetikan dilakukan dengan menggunakan “songgo” </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chemeClr val="bg1"/>
                </a:solidFill>
                <a:latin typeface="+mj-lt"/>
                <a:ea typeface="Times New Roman" pitchFamily="18" charset="0"/>
                <a:cs typeface="Helvetica" charset="0"/>
              </a:rPr>
              <a:t> </a:t>
            </a:r>
            <a:r>
              <a:rPr lang="id-ID" sz="2400" b="1" dirty="0" smtClean="0">
                <a:solidFill>
                  <a:schemeClr val="bg1"/>
                </a:solidFill>
                <a:latin typeface="+mj-lt"/>
                <a:ea typeface="Times New Roman" pitchFamily="18" charset="0"/>
                <a:cs typeface="Helvetica"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(berupa bambu yang pada ujungnya berbentuk setengah </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chemeClr val="bg1"/>
                </a:solidFill>
                <a:latin typeface="+mj-lt"/>
                <a:ea typeface="Times New Roman" pitchFamily="18" charset="0"/>
                <a:cs typeface="Helvetica" charset="0"/>
              </a:rPr>
              <a:t> </a:t>
            </a:r>
            <a:r>
              <a:rPr lang="id-ID" sz="2400" b="1" dirty="0" smtClean="0">
                <a:solidFill>
                  <a:schemeClr val="bg1"/>
                </a:solidFill>
                <a:latin typeface="+mj-lt"/>
                <a:ea typeface="Times New Roman" pitchFamily="18" charset="0"/>
                <a:cs typeface="Helvetica"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kerucut yang berguna untuk menjaga agar buah tersebut tidak</a:t>
            </a:r>
          </a:p>
          <a:p>
            <a:pPr marL="0" marR="0" lvl="0" indent="0" defTabSz="914400" rtl="0" eaLnBrk="0" fontAlgn="base" latinLnBrk="0" hangingPunct="0">
              <a:lnSpc>
                <a:spcPct val="100000"/>
              </a:lnSpc>
              <a:spcBef>
                <a:spcPct val="0"/>
              </a:spcBef>
              <a:spcAft>
                <a:spcPct val="0"/>
              </a:spcAft>
              <a:buClrTx/>
              <a:buSzTx/>
              <a:tabLst>
                <a:tab pos="457200" algn="l"/>
              </a:tabLst>
            </a:pPr>
            <a:r>
              <a:rPr lang="id-ID" sz="2400" b="1" dirty="0" smtClean="0">
                <a:solidFill>
                  <a:schemeClr val="bg1"/>
                </a:solidFill>
                <a:latin typeface="+mj-lt"/>
                <a:ea typeface="Times New Roman" pitchFamily="18" charset="0"/>
                <a:cs typeface="Helvetica" charset="0"/>
              </a:rPr>
              <a:t> </a:t>
            </a:r>
            <a:r>
              <a:rPr lang="id-ID" sz="2400" b="1" dirty="0" smtClean="0">
                <a:solidFill>
                  <a:schemeClr val="bg1"/>
                </a:solidFill>
                <a:latin typeface="+mj-lt"/>
                <a:ea typeface="Times New Roman" pitchFamily="18" charset="0"/>
                <a:cs typeface="Helvetica"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jatuh pada saat dipetik).</a:t>
            </a:r>
            <a:endParaRPr kumimoji="0" lang="id-ID" sz="24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Periode Panen</a:t>
            </a:r>
            <a:endParaRPr kumimoji="0" lang="id-ID" sz="24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Helvetica" charset="0"/>
              </a:rPr>
              <a:t>     Panen dilakukan setiap 4 hari sekali</a:t>
            </a:r>
            <a:endParaRPr kumimoji="0" lang="id-ID" sz="24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596" y="991634"/>
            <a:ext cx="8286808" cy="4247317"/>
          </a:xfrm>
          <a:prstGeom prst="rect">
            <a:avLst/>
          </a:prstGeom>
        </p:spPr>
        <p:txBody>
          <a:bodyPr wrap="square">
            <a:spAutoFit/>
          </a:bodyPr>
          <a:lstStyle/>
          <a:p>
            <a:r>
              <a:rPr lang="id-ID" sz="3000" b="1" dirty="0">
                <a:solidFill>
                  <a:schemeClr val="bg1"/>
                </a:solidFill>
              </a:rPr>
              <a:t>Pepaya merupakan tanaman buah berupa herba dari famili Caricaceae </a:t>
            </a:r>
            <a:r>
              <a:rPr lang="id-ID" sz="3000" b="1" dirty="0" smtClean="0">
                <a:solidFill>
                  <a:schemeClr val="bg1"/>
                </a:solidFill>
              </a:rPr>
              <a:t>yang berasal </a:t>
            </a:r>
            <a:r>
              <a:rPr lang="id-ID" sz="3000" b="1" dirty="0">
                <a:solidFill>
                  <a:schemeClr val="bg1"/>
                </a:solidFill>
              </a:rPr>
              <a:t>dari Amerika Tengah dan Hindia Barat bahkan kawasan sekitar </a:t>
            </a:r>
            <a:r>
              <a:rPr lang="id-ID" sz="3000" b="1" dirty="0" smtClean="0">
                <a:solidFill>
                  <a:schemeClr val="bg1"/>
                </a:solidFill>
              </a:rPr>
              <a:t>Mexsiko dan </a:t>
            </a:r>
            <a:r>
              <a:rPr lang="id-ID" sz="3000" b="1" dirty="0" smtClean="0">
                <a:solidFill>
                  <a:schemeClr val="bg1"/>
                </a:solidFill>
              </a:rPr>
              <a:t>Costa </a:t>
            </a:r>
            <a:r>
              <a:rPr lang="id-ID" sz="3000" b="1" dirty="0">
                <a:solidFill>
                  <a:schemeClr val="bg1"/>
                </a:solidFill>
              </a:rPr>
              <a:t>Rica. Tanaman pepaya banyak ditanam orang, baik di daeah </a:t>
            </a:r>
            <a:r>
              <a:rPr lang="id-ID" sz="3000" b="1" dirty="0" smtClean="0">
                <a:solidFill>
                  <a:schemeClr val="bg1"/>
                </a:solidFill>
              </a:rPr>
              <a:t>tropis maupun </a:t>
            </a:r>
            <a:r>
              <a:rPr lang="id-ID" sz="3000" b="1" dirty="0">
                <a:solidFill>
                  <a:schemeClr val="bg1"/>
                </a:solidFill>
              </a:rPr>
              <a:t>sub tropis. </a:t>
            </a:r>
            <a:r>
              <a:rPr lang="id-ID" sz="3000" b="1" dirty="0" smtClean="0">
                <a:solidFill>
                  <a:schemeClr val="bg1"/>
                </a:solidFill>
              </a:rPr>
              <a:t>Di </a:t>
            </a:r>
            <a:r>
              <a:rPr lang="id-ID" sz="3000" b="1" dirty="0">
                <a:solidFill>
                  <a:schemeClr val="bg1"/>
                </a:solidFill>
              </a:rPr>
              <a:t>daerah-daerah basah dan kering atau di </a:t>
            </a:r>
            <a:r>
              <a:rPr lang="id-ID" sz="3000" b="1" dirty="0" smtClean="0">
                <a:solidFill>
                  <a:schemeClr val="bg1"/>
                </a:solidFill>
              </a:rPr>
              <a:t>daerah-daerah dataran </a:t>
            </a:r>
            <a:r>
              <a:rPr lang="id-ID" sz="3000" b="1" dirty="0">
                <a:solidFill>
                  <a:schemeClr val="bg1"/>
                </a:solidFill>
              </a:rPr>
              <a:t>dan pegunungan (sampai </a:t>
            </a:r>
            <a:r>
              <a:rPr lang="id-ID" sz="3000" b="1" dirty="0" smtClean="0">
                <a:solidFill>
                  <a:schemeClr val="bg1"/>
                </a:solidFill>
              </a:rPr>
              <a:t>1.000 </a:t>
            </a:r>
            <a:r>
              <a:rPr lang="id-ID" sz="3000" b="1" dirty="0">
                <a:solidFill>
                  <a:schemeClr val="bg1"/>
                </a:solidFill>
              </a:rPr>
              <a:t>m dpl). Buah pepaya merupakan buah</a:t>
            </a:r>
          </a:p>
          <a:p>
            <a:r>
              <a:rPr lang="id-ID" sz="3000" b="1" dirty="0">
                <a:solidFill>
                  <a:schemeClr val="bg1"/>
                </a:solidFill>
              </a:rPr>
              <a:t>meja bermutu dan bergizi yang tinggi.</a:t>
            </a:r>
          </a:p>
        </p:txBody>
      </p:sp>
      <p:sp>
        <p:nvSpPr>
          <p:cNvPr id="7" name="TextBox 6"/>
          <p:cNvSpPr txBox="1"/>
          <p:nvPr/>
        </p:nvSpPr>
        <p:spPr>
          <a:xfrm>
            <a:off x="428596" y="357166"/>
            <a:ext cx="5000660" cy="584775"/>
          </a:xfrm>
          <a:prstGeom prst="rect">
            <a:avLst/>
          </a:prstGeom>
          <a:noFill/>
        </p:spPr>
        <p:txBody>
          <a:bodyPr wrap="square" rtlCol="0">
            <a:spAutoFit/>
          </a:bodyPr>
          <a:lstStyle/>
          <a:p>
            <a:r>
              <a:rPr lang="id-ID" sz="3200" b="1" dirty="0" smtClean="0">
                <a:solidFill>
                  <a:srgbClr val="002060"/>
                </a:solidFill>
              </a:rPr>
              <a:t>SEJARAH SINGKAT PEPAYA</a:t>
            </a:r>
            <a:endParaRPr lang="id-ID" sz="32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97085"/>
            <a:ext cx="8429684" cy="4524315"/>
          </a:xfrm>
          <a:prstGeom prst="rect">
            <a:avLst/>
          </a:prstGeom>
        </p:spPr>
        <p:txBody>
          <a:bodyPr wrap="square">
            <a:spAutoFit/>
          </a:bodyPr>
          <a:lstStyle/>
          <a:p>
            <a:r>
              <a:rPr lang="sv-SE" sz="2400" b="1" dirty="0">
                <a:solidFill>
                  <a:schemeClr val="bg1"/>
                </a:solidFill>
              </a:rPr>
              <a:t>Tanaman pepaya dapat tumbuh di dataran rendah hingga ketinggian 1.000 </a:t>
            </a:r>
            <a:r>
              <a:rPr lang="sv-SE" sz="2400" b="1" dirty="0" smtClean="0">
                <a:solidFill>
                  <a:schemeClr val="bg1"/>
                </a:solidFill>
              </a:rPr>
              <a:t>m</a:t>
            </a:r>
            <a:r>
              <a:rPr lang="id-ID" sz="2400" b="1" dirty="0" smtClean="0">
                <a:solidFill>
                  <a:schemeClr val="bg1"/>
                </a:solidFill>
              </a:rPr>
              <a:t> dpl</a:t>
            </a:r>
            <a:r>
              <a:rPr lang="id-ID" sz="2400" b="1" dirty="0">
                <a:solidFill>
                  <a:schemeClr val="bg1"/>
                </a:solidFill>
              </a:rPr>
              <a:t>. Tanaman ini lebih senang tumbuh di lokasi yang banyak hujan (</a:t>
            </a:r>
            <a:r>
              <a:rPr lang="id-ID" sz="2400" b="1" dirty="0" smtClean="0">
                <a:solidFill>
                  <a:schemeClr val="bg1"/>
                </a:solidFill>
              </a:rPr>
              <a:t>cukup tersedia </a:t>
            </a:r>
            <a:r>
              <a:rPr lang="id-ID" sz="2400" b="1" dirty="0">
                <a:solidFill>
                  <a:schemeClr val="bg1"/>
                </a:solidFill>
              </a:rPr>
              <a:t>air), curah hujan 1000-2000 mm per tahun dan merata sepanjang tahun.</a:t>
            </a:r>
          </a:p>
          <a:p>
            <a:r>
              <a:rPr lang="id-ID" sz="2400" b="1" dirty="0" smtClean="0">
                <a:solidFill>
                  <a:schemeClr val="bg1"/>
                </a:solidFill>
              </a:rPr>
              <a:t>Di </a:t>
            </a:r>
            <a:r>
              <a:rPr lang="id-ID" sz="2400" b="1" dirty="0" smtClean="0">
                <a:solidFill>
                  <a:schemeClr val="bg1"/>
                </a:solidFill>
              </a:rPr>
              <a:t>daerah yang </a:t>
            </a:r>
            <a:r>
              <a:rPr lang="id-ID" sz="2400" b="1" dirty="0">
                <a:solidFill>
                  <a:schemeClr val="bg1"/>
                </a:solidFill>
              </a:rPr>
              <a:t>beriklim kering, musim hujannya 2-5 bulan, dan musim kemaraunya </a:t>
            </a:r>
            <a:r>
              <a:rPr lang="id-ID" sz="2400" b="1" dirty="0" smtClean="0">
                <a:solidFill>
                  <a:schemeClr val="bg1"/>
                </a:solidFill>
              </a:rPr>
              <a:t>6-8 bulan</a:t>
            </a:r>
            <a:r>
              <a:rPr lang="id-ID" sz="2400" b="1" dirty="0">
                <a:solidFill>
                  <a:schemeClr val="bg1"/>
                </a:solidFill>
              </a:rPr>
              <a:t>, tanaman pepaya masih mampu berbuah, asalkan kedalaman air </a:t>
            </a:r>
            <a:r>
              <a:rPr lang="id-ID" sz="2400" b="1" dirty="0" smtClean="0">
                <a:solidFill>
                  <a:schemeClr val="bg1"/>
                </a:solidFill>
              </a:rPr>
              <a:t>tanahnya 50-150 </a:t>
            </a:r>
            <a:r>
              <a:rPr lang="id-ID" sz="2400" b="1" dirty="0">
                <a:solidFill>
                  <a:schemeClr val="bg1"/>
                </a:solidFill>
              </a:rPr>
              <a:t>cm. Tanah yang subur dengan porositas baik, mengandung kapur, </a:t>
            </a:r>
            <a:r>
              <a:rPr lang="id-ID" sz="2400" b="1" dirty="0" smtClean="0">
                <a:solidFill>
                  <a:schemeClr val="bg1"/>
                </a:solidFill>
              </a:rPr>
              <a:t>dan </a:t>
            </a:r>
            <a:r>
              <a:rPr lang="sv-SE" sz="2400" b="1" dirty="0" smtClean="0">
                <a:solidFill>
                  <a:schemeClr val="bg1"/>
                </a:solidFill>
              </a:rPr>
              <a:t>ber-pH </a:t>
            </a:r>
            <a:r>
              <a:rPr lang="sv-SE" sz="2400" b="1" dirty="0">
                <a:solidFill>
                  <a:schemeClr val="bg1"/>
                </a:solidFill>
              </a:rPr>
              <a:t>6-7 paling disenangi oleh tanaman pepaya. Tanaman pepaya </a:t>
            </a:r>
            <a:r>
              <a:rPr lang="sv-SE" sz="2400" b="1" dirty="0" smtClean="0">
                <a:solidFill>
                  <a:schemeClr val="bg1"/>
                </a:solidFill>
              </a:rPr>
              <a:t>lebih</a:t>
            </a:r>
            <a:r>
              <a:rPr lang="id-ID" sz="2400" b="1" dirty="0" smtClean="0">
                <a:solidFill>
                  <a:schemeClr val="bg1"/>
                </a:solidFill>
              </a:rPr>
              <a:t> menyukai </a:t>
            </a:r>
            <a:r>
              <a:rPr lang="id-ID" sz="2400" b="1" dirty="0">
                <a:solidFill>
                  <a:schemeClr val="bg1"/>
                </a:solidFill>
              </a:rPr>
              <a:t>daerah terbuka (tidak ternaungi) dan tidak tergenang air. Tanah </a:t>
            </a:r>
            <a:r>
              <a:rPr lang="id-ID" sz="2400" b="1" dirty="0" smtClean="0">
                <a:solidFill>
                  <a:schemeClr val="bg1"/>
                </a:solidFill>
              </a:rPr>
              <a:t>yang berdrainase </a:t>
            </a:r>
            <a:r>
              <a:rPr lang="id-ID" sz="2400" b="1" dirty="0">
                <a:solidFill>
                  <a:schemeClr val="bg1"/>
                </a:solidFill>
              </a:rPr>
              <a:t>tidak baik menyebabkan tanaman mudah terserang penyakit akar.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892807"/>
            <a:ext cx="8501122" cy="4893647"/>
          </a:xfrm>
          <a:prstGeom prst="rect">
            <a:avLst/>
          </a:prstGeom>
        </p:spPr>
        <p:txBody>
          <a:bodyPr wrap="square">
            <a:spAutoFit/>
          </a:bodyPr>
          <a:lstStyle/>
          <a:p>
            <a:r>
              <a:rPr lang="id-ID" sz="2400" b="1" dirty="0">
                <a:solidFill>
                  <a:schemeClr val="bg1"/>
                </a:solidFill>
              </a:rPr>
              <a:t>Saat ini, pepaya yang memiliki ukuran besar tidak diminati oleh konsumen</a:t>
            </a:r>
            <a:r>
              <a:rPr lang="id-ID" sz="2400" b="1" dirty="0" smtClean="0">
                <a:solidFill>
                  <a:schemeClr val="bg1"/>
                </a:solidFill>
              </a:rPr>
              <a:t>. Apalagi </a:t>
            </a:r>
            <a:r>
              <a:rPr lang="id-ID" sz="2400" b="1" dirty="0">
                <a:solidFill>
                  <a:schemeClr val="bg1"/>
                </a:solidFill>
              </a:rPr>
              <a:t>bau yang sering muncul dan warna yang kurang menarik menjadi </a:t>
            </a:r>
            <a:r>
              <a:rPr lang="id-ID" sz="2400" b="1" dirty="0" smtClean="0">
                <a:solidFill>
                  <a:schemeClr val="bg1"/>
                </a:solidFill>
              </a:rPr>
              <a:t>salah satu </a:t>
            </a:r>
            <a:r>
              <a:rPr lang="id-ID" sz="2400" b="1" dirty="0">
                <a:solidFill>
                  <a:schemeClr val="bg1"/>
                </a:solidFill>
              </a:rPr>
              <a:t>faktor kurang diminatinya oleh konsumen. Pepaya yang memiliki </a:t>
            </a:r>
            <a:r>
              <a:rPr lang="id-ID" sz="2400" b="1" dirty="0" smtClean="0">
                <a:solidFill>
                  <a:schemeClr val="bg1"/>
                </a:solidFill>
              </a:rPr>
              <a:t>ukuran lebih </a:t>
            </a:r>
            <a:r>
              <a:rPr lang="id-ID" sz="2400" b="1" dirty="0">
                <a:solidFill>
                  <a:schemeClr val="bg1"/>
                </a:solidFill>
              </a:rPr>
              <a:t>kecil, manis dan berkulit licin lebih diminati konsumen. Pepaya yang sedang</a:t>
            </a:r>
          </a:p>
          <a:p>
            <a:r>
              <a:rPr lang="id-ID" sz="2400" b="1" dirty="0">
                <a:solidFill>
                  <a:schemeClr val="bg1"/>
                </a:solidFill>
              </a:rPr>
              <a:t>diminati konsumen dan permintaannya yg tinggi saat ini yaitu Pepaya California.</a:t>
            </a:r>
          </a:p>
          <a:p>
            <a:r>
              <a:rPr lang="id-ID" sz="2400" b="1" dirty="0">
                <a:solidFill>
                  <a:schemeClr val="bg1"/>
                </a:solidFill>
              </a:rPr>
              <a:t>Pepaya California berukuran sedang, bobotnya antara 800 gram hingga 1,2 kg</a:t>
            </a:r>
            <a:r>
              <a:rPr lang="id-ID" sz="2400" b="1" dirty="0" smtClean="0">
                <a:solidFill>
                  <a:schemeClr val="bg1"/>
                </a:solidFill>
              </a:rPr>
              <a:t>. Bentuk </a:t>
            </a:r>
            <a:r>
              <a:rPr lang="id-ID" sz="2400" b="1" dirty="0">
                <a:solidFill>
                  <a:schemeClr val="bg1"/>
                </a:solidFill>
              </a:rPr>
              <a:t>buahnya seperti peluru. Ciri lainnya, daun mempunyai jambul. </a:t>
            </a:r>
            <a:r>
              <a:rPr lang="id-ID" sz="2400" b="1" dirty="0" smtClean="0">
                <a:solidFill>
                  <a:schemeClr val="bg1"/>
                </a:solidFill>
              </a:rPr>
              <a:t>Rasa pepaya </a:t>
            </a:r>
            <a:r>
              <a:rPr lang="id-ID" sz="2400" b="1" dirty="0">
                <a:solidFill>
                  <a:schemeClr val="bg1"/>
                </a:solidFill>
              </a:rPr>
              <a:t>ini manis dan rasa manisnya seperti tertinggal di mulut saat dimakan. </a:t>
            </a:r>
            <a:r>
              <a:rPr lang="id-ID" sz="2400" b="1" dirty="0" smtClean="0">
                <a:solidFill>
                  <a:schemeClr val="bg1"/>
                </a:solidFill>
              </a:rPr>
              <a:t>Ini yang </a:t>
            </a:r>
            <a:r>
              <a:rPr lang="id-ID" sz="2400" b="1" dirty="0">
                <a:solidFill>
                  <a:schemeClr val="bg1"/>
                </a:solidFill>
              </a:rPr>
              <a:t>menjadikan nilai tambah tersendiri bagi pepaya california dari pada pepaya</a:t>
            </a:r>
          </a:p>
          <a:p>
            <a:r>
              <a:rPr lang="id-ID" sz="2400" b="1" dirty="0">
                <a:solidFill>
                  <a:schemeClr val="bg1"/>
                </a:solidFill>
              </a:rPr>
              <a:t>lokal lainnya (Balai Kajian Buah Tropika IPB,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715436" cy="6555641"/>
          </a:xfrm>
          <a:prstGeom prst="rect">
            <a:avLst/>
          </a:prstGeom>
        </p:spPr>
        <p:txBody>
          <a:bodyPr wrap="square">
            <a:spAutoFit/>
          </a:bodyPr>
          <a:lstStyle/>
          <a:p>
            <a:r>
              <a:rPr lang="id-ID" sz="2100" b="1" dirty="0">
                <a:solidFill>
                  <a:srgbClr val="FFFF00"/>
                </a:solidFill>
              </a:rPr>
              <a:t>Berdasarkan sisi harga, pepaya California juga memiliki harga yang lebih</a:t>
            </a:r>
          </a:p>
          <a:p>
            <a:r>
              <a:rPr lang="id-ID" sz="2100" b="1" dirty="0">
                <a:solidFill>
                  <a:srgbClr val="FFFF00"/>
                </a:solidFill>
              </a:rPr>
              <a:t>tinggi dibandingkan dengan pepaya lainnya sehingga keuntungan dalam</a:t>
            </a:r>
          </a:p>
          <a:p>
            <a:r>
              <a:rPr lang="id-ID" sz="2100" b="1" dirty="0">
                <a:solidFill>
                  <a:srgbClr val="FFFF00"/>
                </a:solidFill>
              </a:rPr>
              <a:t>mengembangkan usaha pepaya california lebih besar dari pepaya lokal biasa</a:t>
            </a:r>
            <a:r>
              <a:rPr lang="id-ID" sz="2100" b="1" dirty="0" smtClean="0">
                <a:solidFill>
                  <a:srgbClr val="FFFF00"/>
                </a:solidFill>
              </a:rPr>
              <a:t>. B</a:t>
            </a:r>
            <a:r>
              <a:rPr lang="sv-SE" sz="2100" b="1" dirty="0" smtClean="0">
                <a:solidFill>
                  <a:srgbClr val="FFFF00"/>
                </a:solidFill>
              </a:rPr>
              <a:t>erdasarkan </a:t>
            </a:r>
            <a:r>
              <a:rPr lang="sv-SE" sz="2100" b="1" dirty="0">
                <a:solidFill>
                  <a:srgbClr val="FFFF00"/>
                </a:solidFill>
              </a:rPr>
              <a:t>hasil pengamatan yang dilakukan supermarket Giant Yasmin di </a:t>
            </a:r>
            <a:r>
              <a:rPr lang="sv-SE" sz="2100" b="1" dirty="0" smtClean="0">
                <a:solidFill>
                  <a:srgbClr val="FFFF00"/>
                </a:solidFill>
              </a:rPr>
              <a:t>kota</a:t>
            </a:r>
            <a:r>
              <a:rPr lang="id-ID" sz="2100" b="1" dirty="0" smtClean="0">
                <a:solidFill>
                  <a:srgbClr val="FFFF00"/>
                </a:solidFill>
              </a:rPr>
              <a:t> </a:t>
            </a:r>
            <a:r>
              <a:rPr lang="it-IT" sz="2100" b="1" dirty="0" smtClean="0">
                <a:solidFill>
                  <a:srgbClr val="FFFF00"/>
                </a:solidFill>
              </a:rPr>
              <a:t>Bogor </a:t>
            </a:r>
            <a:r>
              <a:rPr lang="it-IT" sz="2100" b="1" dirty="0">
                <a:solidFill>
                  <a:srgbClr val="FFFF00"/>
                </a:solidFill>
              </a:rPr>
              <a:t>pada bulan Februari 2011, harga pepaya California di </a:t>
            </a:r>
            <a:r>
              <a:rPr lang="it-IT" sz="2100" b="1" dirty="0" smtClean="0">
                <a:solidFill>
                  <a:srgbClr val="FFFF00"/>
                </a:solidFill>
              </a:rPr>
              <a:t>supermarket</a:t>
            </a:r>
            <a:r>
              <a:rPr lang="id-ID" sz="2100" b="1" dirty="0" smtClean="0">
                <a:solidFill>
                  <a:srgbClr val="FFFF00"/>
                </a:solidFill>
              </a:rPr>
              <a:t> mencapai </a:t>
            </a:r>
            <a:r>
              <a:rPr lang="id-ID" sz="2100" b="1" dirty="0">
                <a:solidFill>
                  <a:srgbClr val="FFFF00"/>
                </a:solidFill>
              </a:rPr>
              <a:t>8990 per kg, sedangkan pepaya Bangkok hanya berkisar 6290 per kg.</a:t>
            </a:r>
          </a:p>
          <a:p>
            <a:r>
              <a:rPr lang="id-ID" sz="2100" b="1" dirty="0" smtClean="0">
                <a:solidFill>
                  <a:srgbClr val="FFFF00"/>
                </a:solidFill>
              </a:rPr>
              <a:t>Pepaya </a:t>
            </a:r>
            <a:r>
              <a:rPr lang="id-ID" sz="2100" b="1" dirty="0">
                <a:solidFill>
                  <a:srgbClr val="FFFF00"/>
                </a:solidFill>
              </a:rPr>
              <a:t>California lebih cepat berbuah, tujuh bulan setelah tanam bisa</a:t>
            </a:r>
          </a:p>
          <a:p>
            <a:r>
              <a:rPr lang="id-ID" sz="2100" b="1" dirty="0">
                <a:solidFill>
                  <a:srgbClr val="FFFF00"/>
                </a:solidFill>
              </a:rPr>
              <a:t>dipanen. Sementara pepaya lokal baru bisa panen pada umur 9–11 bulan.</a:t>
            </a:r>
          </a:p>
          <a:p>
            <a:r>
              <a:rPr lang="id-ID" sz="2100" b="1" dirty="0">
                <a:solidFill>
                  <a:srgbClr val="FFFF00"/>
                </a:solidFill>
              </a:rPr>
              <a:t>Kelebihan lainnya, tinggi tanaman pepaya California rata-rata hanya 2 m,</a:t>
            </a:r>
          </a:p>
          <a:p>
            <a:r>
              <a:rPr lang="id-ID" sz="2100" b="1" dirty="0">
                <a:solidFill>
                  <a:srgbClr val="FFFF00"/>
                </a:solidFill>
              </a:rPr>
              <a:t>sementara pepaya lokal 4–5 m. Idealnya, pepaya California ditanam pada</a:t>
            </a:r>
          </a:p>
          <a:p>
            <a:r>
              <a:rPr lang="id-ID" sz="2100" b="1" dirty="0">
                <a:solidFill>
                  <a:srgbClr val="FFFF00"/>
                </a:solidFill>
              </a:rPr>
              <a:t>ketinggian 200–500 m di atas permukaan laut. Dengan ketinggian tempat 500 </a:t>
            </a:r>
            <a:r>
              <a:rPr lang="id-ID" sz="2100" b="1" dirty="0" smtClean="0">
                <a:solidFill>
                  <a:srgbClr val="FFFF00"/>
                </a:solidFill>
              </a:rPr>
              <a:t>m dpl</a:t>
            </a:r>
            <a:r>
              <a:rPr lang="id-ID" sz="2100" b="1" dirty="0">
                <a:solidFill>
                  <a:srgbClr val="FFFF00"/>
                </a:solidFill>
              </a:rPr>
              <a:t>, Petani menerapkan jarak tanam 2,5 m x 2,5 m, atau 1.500 batang/ha. Jika </a:t>
            </a:r>
            <a:r>
              <a:rPr lang="id-ID" sz="2100" b="1" dirty="0" smtClean="0">
                <a:solidFill>
                  <a:srgbClr val="FFFF00"/>
                </a:solidFill>
              </a:rPr>
              <a:t>di dataran </a:t>
            </a:r>
            <a:r>
              <a:rPr lang="id-ID" sz="2100" b="1" dirty="0">
                <a:solidFill>
                  <a:srgbClr val="FFFF00"/>
                </a:solidFill>
              </a:rPr>
              <a:t>rendah, pepaya ini bisa ditanam lebih rapat (Inawan, 2008)</a:t>
            </a:r>
          </a:p>
          <a:p>
            <a:r>
              <a:rPr lang="id-ID" sz="2100" b="1" dirty="0">
                <a:solidFill>
                  <a:srgbClr val="FFFF00"/>
                </a:solidFill>
              </a:rPr>
              <a:t>Dengan permintaan yang tinggi terhadap pepaya California ini, menjadikan</a:t>
            </a:r>
          </a:p>
          <a:p>
            <a:r>
              <a:rPr lang="id-ID" sz="2100" b="1" dirty="0">
                <a:solidFill>
                  <a:srgbClr val="FFFF00"/>
                </a:solidFill>
              </a:rPr>
              <a:t>pepaya California merupakan suatu peluang untuk diusahakan. Kelebihan </a:t>
            </a:r>
            <a:r>
              <a:rPr lang="id-ID" sz="2100" b="1" dirty="0" smtClean="0">
                <a:solidFill>
                  <a:srgbClr val="FFFF00"/>
                </a:solidFill>
              </a:rPr>
              <a:t>pepaya ini </a:t>
            </a:r>
            <a:r>
              <a:rPr lang="id-ID" sz="2100" b="1" dirty="0">
                <a:solidFill>
                  <a:srgbClr val="FFFF00"/>
                </a:solidFill>
              </a:rPr>
              <a:t>dibanding pepaya lain menjadikan pepaya California sangat </a:t>
            </a:r>
            <a:r>
              <a:rPr lang="id-ID" sz="2100" b="1" dirty="0" smtClean="0">
                <a:solidFill>
                  <a:srgbClr val="FFFF00"/>
                </a:solidFill>
              </a:rPr>
              <a:t>menguntungkan untuk </a:t>
            </a:r>
            <a:r>
              <a:rPr lang="id-ID" sz="2100" b="1" dirty="0">
                <a:solidFill>
                  <a:srgbClr val="FFFF00"/>
                </a:solidFill>
              </a:rPr>
              <a:t>diusahakan saat permintaannya yang belum sepenuhnya terpenuhi ini.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632184"/>
            <a:ext cx="8572560" cy="5940088"/>
          </a:xfrm>
          <a:prstGeom prst="rect">
            <a:avLst/>
          </a:prstGeom>
        </p:spPr>
        <p:txBody>
          <a:bodyPr wrap="square">
            <a:spAutoFit/>
          </a:bodyPr>
          <a:lstStyle/>
          <a:p>
            <a:r>
              <a:rPr lang="id-ID" sz="2000" b="1" dirty="0">
                <a:solidFill>
                  <a:srgbClr val="FFFF00"/>
                </a:solidFill>
              </a:rPr>
              <a:t>Pepaya California sebenarnya bernama pepaya Calina. Meski menyandang</a:t>
            </a:r>
          </a:p>
          <a:p>
            <a:r>
              <a:rPr lang="id-ID" sz="2000" b="1" dirty="0">
                <a:solidFill>
                  <a:srgbClr val="FFFF00"/>
                </a:solidFill>
              </a:rPr>
              <a:t>nama California, pepaya itu sebetulnya dikembangkan di Bogor. Pepaya</a:t>
            </a:r>
          </a:p>
          <a:p>
            <a:r>
              <a:rPr lang="id-ID" sz="2000" b="1" dirty="0">
                <a:solidFill>
                  <a:srgbClr val="FFFF00"/>
                </a:solidFill>
              </a:rPr>
              <a:t>California (IPB-9) ini merupakan satu dari beberapa pepaya unggul hasil</a:t>
            </a:r>
          </a:p>
          <a:p>
            <a:r>
              <a:rPr lang="sv-SE" sz="2000" b="1" dirty="0">
                <a:solidFill>
                  <a:srgbClr val="FFFF00"/>
                </a:solidFill>
              </a:rPr>
              <a:t>pemuliaan Pusat Kajian Buah Tropika (PKBT) IPB. Untuk mendapatkan </a:t>
            </a:r>
            <a:r>
              <a:rPr lang="sv-SE" sz="2000" b="1" dirty="0" smtClean="0">
                <a:solidFill>
                  <a:srgbClr val="FFFF00"/>
                </a:solidFill>
              </a:rPr>
              <a:t>varietas</a:t>
            </a:r>
            <a:r>
              <a:rPr lang="id-ID" sz="2000" b="1" dirty="0" smtClean="0">
                <a:solidFill>
                  <a:srgbClr val="FFFF00"/>
                </a:solidFill>
              </a:rPr>
              <a:t> </a:t>
            </a:r>
            <a:r>
              <a:rPr lang="sv-SE" sz="2000" b="1" dirty="0" smtClean="0">
                <a:solidFill>
                  <a:srgbClr val="FFFF00"/>
                </a:solidFill>
              </a:rPr>
              <a:t>varietas</a:t>
            </a:r>
            <a:r>
              <a:rPr lang="id-ID" sz="2000" b="1" dirty="0" smtClean="0">
                <a:solidFill>
                  <a:srgbClr val="FFFF00"/>
                </a:solidFill>
              </a:rPr>
              <a:t> </a:t>
            </a:r>
            <a:r>
              <a:rPr lang="id-ID" sz="2000" b="1" dirty="0" smtClean="0">
                <a:solidFill>
                  <a:srgbClr val="FFFF00"/>
                </a:solidFill>
              </a:rPr>
              <a:t>itu </a:t>
            </a:r>
            <a:r>
              <a:rPr lang="id-ID" sz="2000" b="1" dirty="0">
                <a:solidFill>
                  <a:srgbClr val="FFFF00"/>
                </a:solidFill>
              </a:rPr>
              <a:t>dibutuhkan waktu panjang. 'Riset dilakukan sejak 2000,' tutur Prof </a:t>
            </a:r>
            <a:r>
              <a:rPr lang="id-ID" sz="2000" b="1" dirty="0" smtClean="0">
                <a:solidFill>
                  <a:srgbClr val="FFFF00"/>
                </a:solidFill>
              </a:rPr>
              <a:t>Dr Ir </a:t>
            </a:r>
            <a:r>
              <a:rPr lang="id-ID" sz="2000" b="1" dirty="0">
                <a:solidFill>
                  <a:srgbClr val="FFFF00"/>
                </a:solidFill>
              </a:rPr>
              <a:t>Sriani Sujiprihati, MS, ketua Divisi Pemuliaan PKBT IPB.</a:t>
            </a:r>
          </a:p>
          <a:p>
            <a:r>
              <a:rPr lang="id-ID" sz="2000" b="1" dirty="0">
                <a:solidFill>
                  <a:srgbClr val="FFFF00"/>
                </a:solidFill>
              </a:rPr>
              <a:t>Pepaya yang memiliki bentuk buah lebih kecil dan lebih lonjong ini berasal</a:t>
            </a:r>
          </a:p>
          <a:p>
            <a:r>
              <a:rPr lang="sv-SE" sz="2000" b="1" dirty="0">
                <a:solidFill>
                  <a:srgbClr val="FFFF00"/>
                </a:solidFill>
              </a:rPr>
              <a:t>dari Amerika Tengah dan daerah Karibia. Ia dapat tumbuh subur sepanjang </a:t>
            </a:r>
            <a:r>
              <a:rPr lang="sv-SE" sz="2000" b="1" dirty="0" smtClean="0">
                <a:solidFill>
                  <a:srgbClr val="FFFF00"/>
                </a:solidFill>
              </a:rPr>
              <a:t>tahun</a:t>
            </a:r>
            <a:r>
              <a:rPr lang="id-ID" sz="2000" b="1" dirty="0" smtClean="0">
                <a:solidFill>
                  <a:srgbClr val="FFFF00"/>
                </a:solidFill>
              </a:rPr>
              <a:t> (</a:t>
            </a:r>
            <a:r>
              <a:rPr lang="id-ID" sz="2000" b="1" dirty="0">
                <a:solidFill>
                  <a:srgbClr val="FFFF00"/>
                </a:solidFill>
              </a:rPr>
              <a:t>tanpa mengenal musim) di Indonesia. Pohon Pepaya California lebih </a:t>
            </a:r>
            <a:r>
              <a:rPr lang="id-ID" sz="2000" b="1" dirty="0" smtClean="0">
                <a:solidFill>
                  <a:srgbClr val="FFFF00"/>
                </a:solidFill>
              </a:rPr>
              <a:t>pendek dibanding </a:t>
            </a:r>
            <a:r>
              <a:rPr lang="id-ID" sz="2000" b="1" dirty="0">
                <a:solidFill>
                  <a:srgbClr val="FFFF00"/>
                </a:solidFill>
              </a:rPr>
              <a:t>jenis pepaya lain, paling tinggi lebih kurang 2 meter. Daunnya </a:t>
            </a:r>
            <a:r>
              <a:rPr lang="id-ID" sz="2000" b="1" dirty="0" smtClean="0">
                <a:solidFill>
                  <a:srgbClr val="FFFF00"/>
                </a:solidFill>
              </a:rPr>
              <a:t>berjari banyak </a:t>
            </a:r>
            <a:r>
              <a:rPr lang="id-ID" sz="2000" b="1" dirty="0">
                <a:solidFill>
                  <a:srgbClr val="FFFF00"/>
                </a:solidFill>
              </a:rPr>
              <a:t>dan memiliki kuncung di permukaan pangkalnya. Buahnya berkulit tebal</a:t>
            </a:r>
            <a:r>
              <a:rPr lang="id-ID" sz="2000" b="1" dirty="0" smtClean="0">
                <a:solidFill>
                  <a:srgbClr val="FFFF00"/>
                </a:solidFill>
              </a:rPr>
              <a:t>, warnanya </a:t>
            </a:r>
            <a:r>
              <a:rPr lang="id-ID" sz="2000" b="1" dirty="0">
                <a:solidFill>
                  <a:srgbClr val="FFFF00"/>
                </a:solidFill>
              </a:rPr>
              <a:t>hijau terang dan permukaannya rata, dagingnya kenyal, tebal, manis </a:t>
            </a:r>
            <a:r>
              <a:rPr lang="id-ID" sz="2000" b="1" dirty="0" smtClean="0">
                <a:solidFill>
                  <a:srgbClr val="FFFF00"/>
                </a:solidFill>
              </a:rPr>
              <a:t>dan berwarna </a:t>
            </a:r>
            <a:r>
              <a:rPr lang="id-ID" sz="2000" b="1" dirty="0">
                <a:solidFill>
                  <a:srgbClr val="FFFF00"/>
                </a:solidFill>
              </a:rPr>
              <a:t>jingga kemerahan. Bobotnya berkisar antara 800 gram sampai </a:t>
            </a:r>
            <a:r>
              <a:rPr lang="id-ID" sz="2000" b="1" dirty="0" smtClean="0">
                <a:solidFill>
                  <a:srgbClr val="FFFF00"/>
                </a:solidFill>
              </a:rPr>
              <a:t>dengan 1,24 </a:t>
            </a:r>
            <a:r>
              <a:rPr lang="id-ID" sz="2000" b="1" dirty="0">
                <a:solidFill>
                  <a:srgbClr val="FFFF00"/>
                </a:solidFill>
              </a:rPr>
              <a:t>Kg per buah2.</a:t>
            </a:r>
          </a:p>
          <a:p>
            <a:r>
              <a:rPr lang="es-ES" sz="2000" b="1" dirty="0" err="1">
                <a:solidFill>
                  <a:srgbClr val="FFFF00"/>
                </a:solidFill>
              </a:rPr>
              <a:t>Belakangan</a:t>
            </a:r>
            <a:r>
              <a:rPr lang="es-ES" sz="2000" b="1" dirty="0">
                <a:solidFill>
                  <a:srgbClr val="FFFF00"/>
                </a:solidFill>
              </a:rPr>
              <a:t> </a:t>
            </a:r>
            <a:r>
              <a:rPr lang="es-ES" sz="2000" b="1" dirty="0" err="1">
                <a:solidFill>
                  <a:srgbClr val="FFFF00"/>
                </a:solidFill>
              </a:rPr>
              <a:t>ini</a:t>
            </a:r>
            <a:r>
              <a:rPr lang="es-ES" sz="2000" b="1" dirty="0">
                <a:solidFill>
                  <a:srgbClr val="FFFF00"/>
                </a:solidFill>
              </a:rPr>
              <a:t>, </a:t>
            </a:r>
            <a:r>
              <a:rPr lang="es-ES" sz="2000" b="1" dirty="0" err="1">
                <a:solidFill>
                  <a:srgbClr val="FFFF00"/>
                </a:solidFill>
              </a:rPr>
              <a:t>permintaan</a:t>
            </a:r>
            <a:r>
              <a:rPr lang="es-ES" sz="2000" b="1" dirty="0">
                <a:solidFill>
                  <a:srgbClr val="FFFF00"/>
                </a:solidFill>
              </a:rPr>
              <a:t> pasar </a:t>
            </a:r>
            <a:r>
              <a:rPr lang="es-ES" sz="2000" b="1" dirty="0" err="1">
                <a:solidFill>
                  <a:srgbClr val="FFFF00"/>
                </a:solidFill>
              </a:rPr>
              <a:t>akan</a:t>
            </a:r>
            <a:r>
              <a:rPr lang="es-ES" sz="2000" b="1" dirty="0">
                <a:solidFill>
                  <a:srgbClr val="FFFF00"/>
                </a:solidFill>
              </a:rPr>
              <a:t> </a:t>
            </a:r>
            <a:r>
              <a:rPr lang="es-ES" sz="2000" b="1" dirty="0" err="1">
                <a:solidFill>
                  <a:srgbClr val="FFFF00"/>
                </a:solidFill>
              </a:rPr>
              <a:t>pasokan</a:t>
            </a:r>
            <a:r>
              <a:rPr lang="es-ES" sz="2000" b="1" dirty="0">
                <a:solidFill>
                  <a:srgbClr val="FFFF00"/>
                </a:solidFill>
              </a:rPr>
              <a:t> </a:t>
            </a:r>
            <a:r>
              <a:rPr lang="es-ES" sz="2000" b="1" dirty="0" err="1">
                <a:solidFill>
                  <a:srgbClr val="FFFF00"/>
                </a:solidFill>
              </a:rPr>
              <a:t>pepaya</a:t>
            </a:r>
            <a:r>
              <a:rPr lang="es-ES" sz="2000" b="1" dirty="0">
                <a:solidFill>
                  <a:srgbClr val="FFFF00"/>
                </a:solidFill>
              </a:rPr>
              <a:t> California,</a:t>
            </a:r>
          </a:p>
          <a:p>
            <a:r>
              <a:rPr lang="id-ID" sz="2000" b="1" dirty="0">
                <a:solidFill>
                  <a:srgbClr val="FFFF00"/>
                </a:solidFill>
              </a:rPr>
              <a:t>khususnya supermarket/hypermarket di kota-kota besar dalam dan luar negeri</a:t>
            </a:r>
          </a:p>
          <a:p>
            <a:r>
              <a:rPr lang="id-ID" sz="2000" b="1" dirty="0">
                <a:solidFill>
                  <a:srgbClr val="FFFF00"/>
                </a:solidFill>
              </a:rPr>
              <a:t>cukup tinggi. Sementara itu, ketersediaan buah relatif terbatas, karena pepaya</a:t>
            </a:r>
          </a:p>
          <a:p>
            <a:r>
              <a:rPr lang="id-ID" sz="2000" b="1" dirty="0">
                <a:solidFill>
                  <a:srgbClr val="FFFF00"/>
                </a:solidFill>
              </a:rPr>
              <a:t>unggulan yang kecil mungil ini belum dikenal secara meluas di masyarakat petani.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857232"/>
            <a:ext cx="8358246" cy="3477875"/>
          </a:xfrm>
          <a:prstGeom prst="rect">
            <a:avLst/>
          </a:prstGeom>
        </p:spPr>
        <p:txBody>
          <a:bodyPr wrap="square">
            <a:spAutoFit/>
          </a:bodyPr>
          <a:lstStyle/>
          <a:p>
            <a:pPr marL="457200" indent="-457200">
              <a:buAutoNum type="arabicPeriod"/>
            </a:pPr>
            <a:r>
              <a:rPr lang="id-ID" sz="2200" b="1" dirty="0" smtClean="0">
                <a:solidFill>
                  <a:srgbClr val="FFFF00"/>
                </a:solidFill>
              </a:rPr>
              <a:t>Pepaya </a:t>
            </a:r>
            <a:r>
              <a:rPr lang="id-ID" sz="2200" b="1" dirty="0">
                <a:solidFill>
                  <a:srgbClr val="FFFF00"/>
                </a:solidFill>
              </a:rPr>
              <a:t>Cibinong. Warna kulit buah bagian ujung biasanya kuning, </a:t>
            </a:r>
            <a:endParaRPr lang="id-ID" sz="2200" b="1" dirty="0" smtClean="0">
              <a:solidFill>
                <a:srgbClr val="FFFF00"/>
              </a:solidFill>
            </a:endParaRPr>
          </a:p>
          <a:p>
            <a:pPr marL="457200" indent="-457200"/>
            <a:r>
              <a:rPr lang="id-ID" sz="2200" b="1" dirty="0">
                <a:solidFill>
                  <a:srgbClr val="FFFF00"/>
                </a:solidFill>
              </a:rPr>
              <a:t> </a:t>
            </a:r>
            <a:r>
              <a:rPr lang="id-ID" sz="2200" b="1" dirty="0" smtClean="0">
                <a:solidFill>
                  <a:srgbClr val="FFFF00"/>
                </a:solidFill>
              </a:rPr>
              <a:t>       sedangkan bagian </a:t>
            </a:r>
            <a:r>
              <a:rPr lang="id-ID" sz="2200" b="1" dirty="0">
                <a:solidFill>
                  <a:srgbClr val="FFFF00"/>
                </a:solidFill>
              </a:rPr>
              <a:t>lainnya tetap hijau. Pepaya cibinong memiliki ciri tersendiri, </a:t>
            </a:r>
            <a:r>
              <a:rPr lang="id-ID" sz="2200" b="1" dirty="0" smtClean="0">
                <a:solidFill>
                  <a:srgbClr val="FFFF00"/>
                </a:solidFill>
              </a:rPr>
              <a:t>yaitu buah </a:t>
            </a:r>
            <a:r>
              <a:rPr lang="id-ID" sz="2200" b="1" dirty="0">
                <a:solidFill>
                  <a:srgbClr val="FFFF00"/>
                </a:solidFill>
              </a:rPr>
              <a:t>yang matang tampak pada warna kulit buahnya. Bentuk </a:t>
            </a:r>
            <a:r>
              <a:rPr lang="id-ID" sz="2200" b="1" dirty="0" smtClean="0">
                <a:solidFill>
                  <a:srgbClr val="FFFF00"/>
                </a:solidFill>
              </a:rPr>
              <a:t>buahnya panjang </a:t>
            </a:r>
            <a:r>
              <a:rPr lang="id-ID" sz="2200" b="1" dirty="0">
                <a:solidFill>
                  <a:srgbClr val="FFFF00"/>
                </a:solidFill>
              </a:rPr>
              <a:t>dengan ukuran besar. Bobot setiap buah rata-rata 2,5 kg. </a:t>
            </a:r>
            <a:r>
              <a:rPr lang="id-ID" sz="2200" b="1" dirty="0" smtClean="0">
                <a:solidFill>
                  <a:srgbClr val="FFFF00"/>
                </a:solidFill>
              </a:rPr>
              <a:t>Pangkal buah </a:t>
            </a:r>
            <a:r>
              <a:rPr lang="id-ID" sz="2200" b="1" dirty="0">
                <a:solidFill>
                  <a:srgbClr val="FFFF00"/>
                </a:solidFill>
              </a:rPr>
              <a:t>kecil kemudian membesar di bagian tengah dan melancip di </a:t>
            </a:r>
            <a:r>
              <a:rPr lang="id-ID" sz="2200" b="1" dirty="0" smtClean="0">
                <a:solidFill>
                  <a:srgbClr val="FFFF00"/>
                </a:solidFill>
              </a:rPr>
              <a:t>bagian ujungnya</a:t>
            </a:r>
            <a:r>
              <a:rPr lang="id-ID" sz="2200" b="1" dirty="0">
                <a:solidFill>
                  <a:srgbClr val="FFFF00"/>
                </a:solidFill>
              </a:rPr>
              <a:t>. Permukaan kulit buah agak halus tetapi tidak rata. Daging </a:t>
            </a:r>
            <a:r>
              <a:rPr lang="id-ID" sz="2200" b="1" dirty="0" smtClean="0">
                <a:solidFill>
                  <a:srgbClr val="FFFF00"/>
                </a:solidFill>
              </a:rPr>
              <a:t>buah berwarna </a:t>
            </a:r>
            <a:r>
              <a:rPr lang="id-ID" sz="2200" b="1" dirty="0">
                <a:solidFill>
                  <a:srgbClr val="FFFF00"/>
                </a:solidFill>
              </a:rPr>
              <a:t>merah kekuningan. Keistimewaan lainnya pepaya ini ialah </a:t>
            </a:r>
            <a:r>
              <a:rPr lang="id-ID" sz="2200" b="1" dirty="0" smtClean="0">
                <a:solidFill>
                  <a:srgbClr val="FFFF00"/>
                </a:solidFill>
              </a:rPr>
              <a:t>rasanya manis </a:t>
            </a:r>
            <a:r>
              <a:rPr lang="id-ID" sz="2200" b="1" dirty="0">
                <a:solidFill>
                  <a:srgbClr val="FFFF00"/>
                </a:solidFill>
              </a:rPr>
              <a:t>segar, teksturnya keras, dan tahan selama pengangkutan</a:t>
            </a:r>
          </a:p>
        </p:txBody>
      </p:sp>
      <p:sp>
        <p:nvSpPr>
          <p:cNvPr id="3" name="TextBox 2"/>
          <p:cNvSpPr txBox="1"/>
          <p:nvPr/>
        </p:nvSpPr>
        <p:spPr>
          <a:xfrm>
            <a:off x="285720" y="357166"/>
            <a:ext cx="3064237" cy="523220"/>
          </a:xfrm>
          <a:prstGeom prst="rect">
            <a:avLst/>
          </a:prstGeom>
          <a:noFill/>
        </p:spPr>
        <p:txBody>
          <a:bodyPr wrap="none" rtlCol="0">
            <a:spAutoFit/>
          </a:bodyPr>
          <a:lstStyle/>
          <a:p>
            <a:r>
              <a:rPr lang="id-ID" sz="2800" b="1" dirty="0" smtClean="0">
                <a:solidFill>
                  <a:srgbClr val="002060"/>
                </a:solidFill>
              </a:rPr>
              <a:t>JENIS-JENIS PEPAYA</a:t>
            </a:r>
            <a:endParaRPr lang="id-ID" sz="2800" b="1" dirty="0">
              <a:solidFill>
                <a:srgbClr val="002060"/>
              </a:solidFill>
            </a:endParaRPr>
          </a:p>
        </p:txBody>
      </p:sp>
      <p:pic>
        <p:nvPicPr>
          <p:cNvPr id="2050" name="Picture 2"/>
          <p:cNvPicPr>
            <a:picLocks noChangeAspect="1" noChangeArrowheads="1"/>
          </p:cNvPicPr>
          <p:nvPr/>
        </p:nvPicPr>
        <p:blipFill>
          <a:blip r:embed="rId2"/>
          <a:srcRect/>
          <a:stretch>
            <a:fillRect/>
          </a:stretch>
        </p:blipFill>
        <p:spPr bwMode="auto">
          <a:xfrm>
            <a:off x="4000496" y="4286256"/>
            <a:ext cx="2500330" cy="2357454"/>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3167</Words>
  <Application>Microsoft Office PowerPoint</Application>
  <PresentationFormat>On-screen Show (4:3)</PresentationFormat>
  <Paragraphs>279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BUDIDAYA PEPAYA DENGAN TEKNOLOGI ENZIMATIS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BUDIDAYA PEPAYA DENGAN TEKNOLOGI ENZIMATIS</dc:title>
  <dc:creator>acer</dc:creator>
  <cp:lastModifiedBy>acer</cp:lastModifiedBy>
  <cp:revision>58</cp:revision>
  <dcterms:created xsi:type="dcterms:W3CDTF">2013-09-30T21:58:57Z</dcterms:created>
  <dcterms:modified xsi:type="dcterms:W3CDTF">2013-10-02T04:00:34Z</dcterms:modified>
</cp:coreProperties>
</file>